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1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6.5304364644618473E-2"/>
          <c:y val="2.5421579598317774E-2"/>
          <c:w val="0.91344696297912409"/>
          <c:h val="0.8564977420157186"/>
        </c:manualLayout>
      </c:layout>
      <c:barChart>
        <c:barDir val="col"/>
        <c:grouping val="stacked"/>
        <c:ser>
          <c:idx val="0"/>
          <c:order val="0"/>
          <c:tx>
            <c:strRef>
              <c:f>'1'!$B$1</c:f>
              <c:strCache>
                <c:ptCount val="1"/>
                <c:pt idx="0">
                  <c:v>จำนวนผู้ป่วยที่ติดตามทางโทรศัพท์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cat>
            <c:strRef>
              <c:f>'1'!$A$2:$A$14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 60</c:v>
                </c:pt>
              </c:strCache>
            </c:strRef>
          </c:cat>
          <c:val>
            <c:numRef>
              <c:f>'1'!$B$2:$B$14</c:f>
              <c:numCache>
                <c:formatCode>General</c:formatCode>
                <c:ptCount val="13"/>
              </c:numCache>
            </c:numRef>
          </c:val>
        </c:ser>
        <c:ser>
          <c:idx val="1"/>
          <c:order val="1"/>
          <c:tx>
            <c:strRef>
              <c:f>'1'!$C$1</c:f>
              <c:strCache>
                <c:ptCount val="1"/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cat>
            <c:strRef>
              <c:f>'1'!$A$2:$A$14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 60</c:v>
                </c:pt>
              </c:strCache>
            </c:strRef>
          </c:cat>
          <c:val>
            <c:numRef>
              <c:f>'1'!$C$2:$C$14</c:f>
              <c:numCache>
                <c:formatCode>General</c:formatCode>
                <c:ptCount val="13"/>
                <c:pt idx="0">
                  <c:v>47</c:v>
                </c:pt>
                <c:pt idx="1">
                  <c:v>41</c:v>
                </c:pt>
                <c:pt idx="2">
                  <c:v>43</c:v>
                </c:pt>
                <c:pt idx="3">
                  <c:v>38</c:v>
                </c:pt>
                <c:pt idx="4">
                  <c:v>48</c:v>
                </c:pt>
                <c:pt idx="5">
                  <c:v>44</c:v>
                </c:pt>
                <c:pt idx="6">
                  <c:v>29</c:v>
                </c:pt>
                <c:pt idx="7">
                  <c:v>38</c:v>
                </c:pt>
                <c:pt idx="8">
                  <c:v>40</c:v>
                </c:pt>
                <c:pt idx="9">
                  <c:v>47</c:v>
                </c:pt>
                <c:pt idx="10">
                  <c:v>20</c:v>
                </c:pt>
                <c:pt idx="11">
                  <c:v>33</c:v>
                </c:pt>
                <c:pt idx="12">
                  <c:v>38</c:v>
                </c:pt>
              </c:numCache>
            </c:numRef>
          </c:val>
        </c:ser>
        <c:dLbls/>
        <c:gapWidth val="50"/>
        <c:overlap val="100"/>
        <c:axId val="74017408"/>
        <c:axId val="89104768"/>
      </c:barChart>
      <c:catAx>
        <c:axId val="74017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9104768"/>
        <c:crosses val="autoZero"/>
        <c:auto val="1"/>
        <c:lblAlgn val="ctr"/>
        <c:lblOffset val="100"/>
      </c:catAx>
      <c:valAx>
        <c:axId val="89104768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740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'2'!$B$1:$B$2</c:f>
              <c:strCache>
                <c:ptCount val="2"/>
                <c:pt idx="0">
                  <c:v>กลุ่มอาการที่เกิดขึ้นหลังให้ยาเคมี Docetaxel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'2'!$A$3:$A$24</c:f>
              <c:strCache>
                <c:ptCount val="22"/>
                <c:pt idx="0">
                  <c:v>อาการครั่นเนื้อครั่นตัว  มีไข้</c:v>
                </c:pt>
                <c:pt idx="1">
                  <c:v>ผื่นคัน  ผื่นแดงตามตัว</c:v>
                </c:pt>
                <c:pt idx="2">
                  <c:v>รอยแดงละคันบริเวณ IV site</c:v>
                </c:pt>
                <c:pt idx="3">
                  <c:v>ถ่ายเหลว</c:v>
                </c:pt>
                <c:pt idx="4">
                  <c:v>เหนื่อย หายใจลำบาก แน่นหน้าอก</c:v>
                </c:pt>
                <c:pt idx="5">
                  <c:v>อ่อนเพลีย</c:v>
                </c:pt>
                <c:pt idx="6">
                  <c:v>ชาปลายมือ ปลายเท้า</c:v>
                </c:pt>
                <c:pt idx="7">
                  <c:v>ปวดเมื่อยตามตัว</c:v>
                </c:pt>
                <c:pt idx="8">
                  <c:v>การับรสที่เปลียนแปลง</c:v>
                </c:pt>
                <c:pt idx="9">
                  <c:v>คันบริเวณอวัยวะเพศ</c:v>
                </c:pt>
                <c:pt idx="10">
                  <c:v>Herpes</c:v>
                </c:pt>
                <c:pt idx="11">
                  <c:v>mucositis</c:v>
                </c:pt>
                <c:pt idx="12">
                  <c:v>ท้องผูก</c:v>
                </c:pt>
                <c:pt idx="13">
                  <c:v>หงุดหงิด</c:v>
                </c:pt>
                <c:pt idx="14">
                  <c:v>รับประทานอาหารได้น้อย เบื่ออาหาร</c:v>
                </c:pt>
                <c:pt idx="15">
                  <c:v>เวียนศรีษะ</c:v>
                </c:pt>
                <c:pt idx="16">
                  <c:v>คลื่นไส้   อาเจียน</c:v>
                </c:pt>
                <c:pt idx="17">
                  <c:v>ปวดตามเส้นบริเวณที่ให้ยาเคมี</c:v>
                </c:pt>
                <c:pt idx="18">
                  <c:v>ปวดแขนข้างที่ให้ยาเคมี</c:v>
                </c:pt>
                <c:pt idx="19">
                  <c:v>รอยดำตามแนวหลอดเลือด</c:v>
                </c:pt>
                <c:pt idx="20">
                  <c:v>รู้สึกร้อนในร่างกาย</c:v>
                </c:pt>
                <c:pt idx="21">
                  <c:v>หน้าบวม ขาบวม</c:v>
                </c:pt>
              </c:strCache>
            </c:strRef>
          </c:cat>
          <c:val>
            <c:numRef>
              <c:f>'2'!$B$3:$B$24</c:f>
              <c:numCache>
                <c:formatCode>General</c:formatCode>
                <c:ptCount val="22"/>
              </c:numCache>
            </c:numRef>
          </c:val>
        </c:ser>
        <c:ser>
          <c:idx val="1"/>
          <c:order val="1"/>
          <c:tx>
            <c:strRef>
              <c:f>'2'!$C$1:$C$2</c:f>
              <c:strCache>
                <c:ptCount val="2"/>
                <c:pt idx="0">
                  <c:v>กลุ่มอาการที่เกิดขึ้นหลังให้ยาเคมี Docetaxel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'2'!$A$3:$A$24</c:f>
              <c:strCache>
                <c:ptCount val="22"/>
                <c:pt idx="0">
                  <c:v>อาการครั่นเนื้อครั่นตัว  มีไข้</c:v>
                </c:pt>
                <c:pt idx="1">
                  <c:v>ผื่นคัน  ผื่นแดงตามตัว</c:v>
                </c:pt>
                <c:pt idx="2">
                  <c:v>รอยแดงละคันบริเวณ IV site</c:v>
                </c:pt>
                <c:pt idx="3">
                  <c:v>ถ่ายเหลว</c:v>
                </c:pt>
                <c:pt idx="4">
                  <c:v>เหนื่อย หายใจลำบาก แน่นหน้าอก</c:v>
                </c:pt>
                <c:pt idx="5">
                  <c:v>อ่อนเพลีย</c:v>
                </c:pt>
                <c:pt idx="6">
                  <c:v>ชาปลายมือ ปลายเท้า</c:v>
                </c:pt>
                <c:pt idx="7">
                  <c:v>ปวดเมื่อยตามตัว</c:v>
                </c:pt>
                <c:pt idx="8">
                  <c:v>การับรสที่เปลียนแปลง</c:v>
                </c:pt>
                <c:pt idx="9">
                  <c:v>คันบริเวณอวัยวะเพศ</c:v>
                </c:pt>
                <c:pt idx="10">
                  <c:v>Herpes</c:v>
                </c:pt>
                <c:pt idx="11">
                  <c:v>mucositis</c:v>
                </c:pt>
                <c:pt idx="12">
                  <c:v>ท้องผูก</c:v>
                </c:pt>
                <c:pt idx="13">
                  <c:v>หงุดหงิด</c:v>
                </c:pt>
                <c:pt idx="14">
                  <c:v>รับประทานอาหารได้น้อย เบื่ออาหาร</c:v>
                </c:pt>
                <c:pt idx="15">
                  <c:v>เวียนศรีษะ</c:v>
                </c:pt>
                <c:pt idx="16">
                  <c:v>คลื่นไส้   อาเจียน</c:v>
                </c:pt>
                <c:pt idx="17">
                  <c:v>ปวดตามเส้นบริเวณที่ให้ยาเคมี</c:v>
                </c:pt>
                <c:pt idx="18">
                  <c:v>ปวดแขนข้างที่ให้ยาเคมี</c:v>
                </c:pt>
                <c:pt idx="19">
                  <c:v>รอยดำตามแนวหลอดเลือด</c:v>
                </c:pt>
                <c:pt idx="20">
                  <c:v>รู้สึกร้อนในร่างกาย</c:v>
                </c:pt>
                <c:pt idx="21">
                  <c:v>หน้าบวม ขาบวม</c:v>
                </c:pt>
              </c:strCache>
            </c:strRef>
          </c:cat>
          <c:val>
            <c:numRef>
              <c:f>'2'!$C$3:$C$24</c:f>
              <c:numCache>
                <c:formatCode>General</c:formatCode>
                <c:ptCount val="22"/>
                <c:pt idx="0">
                  <c:v>13</c:v>
                </c:pt>
                <c:pt idx="1">
                  <c:v>24</c:v>
                </c:pt>
                <c:pt idx="2">
                  <c:v>4</c:v>
                </c:pt>
                <c:pt idx="3">
                  <c:v>13</c:v>
                </c:pt>
                <c:pt idx="4">
                  <c:v>10</c:v>
                </c:pt>
                <c:pt idx="5">
                  <c:v>24</c:v>
                </c:pt>
                <c:pt idx="6">
                  <c:v>12</c:v>
                </c:pt>
                <c:pt idx="7">
                  <c:v>24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10</c:v>
                </c:pt>
                <c:pt idx="12">
                  <c:v>5</c:v>
                </c:pt>
                <c:pt idx="13">
                  <c:v>1</c:v>
                </c:pt>
                <c:pt idx="14">
                  <c:v>9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dLbls>
          <c:showVal val="1"/>
        </c:dLbls>
        <c:gapWidth val="100"/>
        <c:overlap val="-24"/>
        <c:axId val="101782272"/>
        <c:axId val="101784192"/>
      </c:barChart>
      <c:catAx>
        <c:axId val="10178227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กลุ่มอากาที่เกิด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1784192"/>
        <c:crosses val="autoZero"/>
        <c:auto val="1"/>
        <c:lblAlgn val="ctr"/>
        <c:lblOffset val="100"/>
      </c:catAx>
      <c:valAx>
        <c:axId val="101784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จำนวนผู้ป่วย ( คน 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178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6.4295786248476275E-2"/>
          <c:y val="2.3381673981548584E-2"/>
          <c:w val="0.9147837116594737"/>
          <c:h val="0.64781717952267348"/>
        </c:manualLayout>
      </c:layout>
      <c:barChart>
        <c:barDir val="col"/>
        <c:grouping val="stacked"/>
        <c:ser>
          <c:idx val="0"/>
          <c:order val="0"/>
          <c:tx>
            <c:strRef>
              <c:f>Sheet1!$B$1:$B$2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  <c:pt idx="1">
                  <c:v>Prostate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Sheet1!$C$3:$C$15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  <c:pt idx="1">
                  <c:v>Lung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Sheet1!$D$3:$D$15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  <c:pt idx="5">
                  <c:v>13</c:v>
                </c:pt>
                <c:pt idx="6">
                  <c:v>9</c:v>
                </c:pt>
                <c:pt idx="7">
                  <c:v>17</c:v>
                </c:pt>
                <c:pt idx="8">
                  <c:v>10</c:v>
                </c:pt>
                <c:pt idx="9">
                  <c:v>6</c:v>
                </c:pt>
                <c:pt idx="10">
                  <c:v>6</c:v>
                </c:pt>
                <c:pt idx="11">
                  <c:v>12</c:v>
                </c:pt>
                <c:pt idx="12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Sheet1!$E$1:$E$2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  <c:pt idx="1">
                  <c:v>Breast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Sheet1!$E$3:$E$15</c:f>
              <c:numCache>
                <c:formatCode>General</c:formatCode>
                <c:ptCount val="13"/>
                <c:pt idx="0">
                  <c:v>22</c:v>
                </c:pt>
                <c:pt idx="1">
                  <c:v>26</c:v>
                </c:pt>
                <c:pt idx="2">
                  <c:v>28</c:v>
                </c:pt>
                <c:pt idx="3">
                  <c:v>21</c:v>
                </c:pt>
                <c:pt idx="4">
                  <c:v>33</c:v>
                </c:pt>
                <c:pt idx="5">
                  <c:v>25</c:v>
                </c:pt>
                <c:pt idx="6">
                  <c:v>17</c:v>
                </c:pt>
                <c:pt idx="7">
                  <c:v>17</c:v>
                </c:pt>
                <c:pt idx="8">
                  <c:v>20</c:v>
                </c:pt>
                <c:pt idx="9">
                  <c:v>11</c:v>
                </c:pt>
                <c:pt idx="10">
                  <c:v>11</c:v>
                </c:pt>
                <c:pt idx="11">
                  <c:v>15</c:v>
                </c:pt>
                <c:pt idx="12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Sheet1!$F$1:$F$2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  <c:pt idx="1">
                  <c:v>Ovary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Sheet1!$F$3:$F$15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Sheet1!$G$1:$G$2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  <c:pt idx="1">
                  <c:v>Esophagus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Sheet1!$G$3:$G$15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Sheet1!$H$1:$H$2</c:f>
              <c:strCache>
                <c:ptCount val="2"/>
                <c:pt idx="0">
                  <c:v>จำนวนผู้ป่วยที่โทรตามในแต่ละเดือน แบ่งตามโรคที่พบ</c:v>
                </c:pt>
                <c:pt idx="1">
                  <c:v>NPC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Sheet1!$A$3:$A$15</c:f>
              <c:strCache>
                <c:ptCount val="13"/>
                <c:pt idx="0">
                  <c:v>พ.ย 59</c:v>
                </c:pt>
                <c:pt idx="1">
                  <c:v>ธ.ค</c:v>
                </c:pt>
                <c:pt idx="2">
                  <c:v>ม.ค</c:v>
                </c:pt>
                <c:pt idx="3">
                  <c:v>ก.พ</c:v>
                </c:pt>
                <c:pt idx="4">
                  <c:v>มี.ค</c:v>
                </c:pt>
                <c:pt idx="5">
                  <c:v>เม.ย</c:v>
                </c:pt>
                <c:pt idx="6">
                  <c:v>พ.ค</c:v>
                </c:pt>
                <c:pt idx="7">
                  <c:v>มิ.ย</c:v>
                </c:pt>
                <c:pt idx="8">
                  <c:v>ก.ค</c:v>
                </c:pt>
                <c:pt idx="9">
                  <c:v>ส.ค</c:v>
                </c:pt>
                <c:pt idx="10">
                  <c:v>ก.ย</c:v>
                </c:pt>
                <c:pt idx="11">
                  <c:v>ต.ค</c:v>
                </c:pt>
                <c:pt idx="12">
                  <c:v>พ.ย60</c:v>
                </c:pt>
              </c:strCache>
            </c:strRef>
          </c:cat>
          <c:val>
            <c:numRef>
              <c:f>Sheet1!$H$3:$H$15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</c:numCache>
            </c:numRef>
          </c:val>
        </c:ser>
        <c:dLbls>
          <c:showVal val="1"/>
        </c:dLbls>
        <c:overlap val="100"/>
        <c:axId val="97122560"/>
        <c:axId val="101982208"/>
      </c:barChart>
      <c:catAx>
        <c:axId val="9712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1982208"/>
        <c:crosses val="autoZero"/>
        <c:auto val="1"/>
        <c:lblAlgn val="ctr"/>
        <c:lblOffset val="100"/>
      </c:catAx>
      <c:valAx>
        <c:axId val="101982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971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th-TH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'2'!$A$2</c:f>
              <c:strCache>
                <c:ptCount val="1"/>
                <c:pt idx="0">
                  <c:v>พ.ย 59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'2'!$B$1:$N$1</c:f>
              <c:strCache>
                <c:ptCount val="13"/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C4</c:v>
                </c:pt>
                <c:pt idx="5">
                  <c:v>C5</c:v>
                </c:pt>
                <c:pt idx="6">
                  <c:v>C6</c:v>
                </c:pt>
                <c:pt idx="7">
                  <c:v>C7</c:v>
                </c:pt>
                <c:pt idx="8">
                  <c:v>C8</c:v>
                </c:pt>
                <c:pt idx="9">
                  <c:v>C9</c:v>
                </c:pt>
                <c:pt idx="10">
                  <c:v>C10</c:v>
                </c:pt>
                <c:pt idx="11">
                  <c:v>C11</c:v>
                </c:pt>
                <c:pt idx="12">
                  <c:v>C12</c:v>
                </c:pt>
              </c:strCache>
            </c:strRef>
          </c:cat>
          <c:val>
            <c:numRef>
              <c:f>'2'!$B$2:$N$2</c:f>
              <c:numCache>
                <c:formatCode>General</c:formatCode>
                <c:ptCount val="13"/>
                <c:pt idx="1">
                  <c:v>12</c:v>
                </c:pt>
                <c:pt idx="2">
                  <c:v>13</c:v>
                </c:pt>
                <c:pt idx="3">
                  <c:v>6</c:v>
                </c:pt>
                <c:pt idx="4">
                  <c:v>9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Val val="1"/>
        </c:dLbls>
        <c:gapWidth val="41"/>
        <c:axId val="101877248"/>
        <c:axId val="101878784"/>
      </c:barChart>
      <c:catAx>
        <c:axId val="10187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1878784"/>
        <c:crosses val="autoZero"/>
        <c:auto val="1"/>
        <c:lblAlgn val="ctr"/>
        <c:lblOffset val="100"/>
      </c:catAx>
      <c:valAx>
        <c:axId val="1018787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187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th-TH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'2'!$A$26</c:f>
              <c:strCache>
                <c:ptCount val="1"/>
                <c:pt idx="0">
                  <c:v>พ.ย60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'2'!$B$25:$N$25</c:f>
              <c:strCache>
                <c:ptCount val="13"/>
                <c:pt idx="1">
                  <c:v>C1</c:v>
                </c:pt>
                <c:pt idx="2">
                  <c:v>C2</c:v>
                </c:pt>
                <c:pt idx="3">
                  <c:v>C3</c:v>
                </c:pt>
                <c:pt idx="4">
                  <c:v>C4</c:v>
                </c:pt>
                <c:pt idx="5">
                  <c:v>C5</c:v>
                </c:pt>
                <c:pt idx="6">
                  <c:v>C6</c:v>
                </c:pt>
                <c:pt idx="7">
                  <c:v>C7</c:v>
                </c:pt>
                <c:pt idx="8">
                  <c:v>C8</c:v>
                </c:pt>
                <c:pt idx="9">
                  <c:v>C9</c:v>
                </c:pt>
                <c:pt idx="10">
                  <c:v>C10</c:v>
                </c:pt>
                <c:pt idx="11">
                  <c:v>C11</c:v>
                </c:pt>
                <c:pt idx="12">
                  <c:v>C12</c:v>
                </c:pt>
              </c:strCache>
            </c:strRef>
          </c:cat>
          <c:val>
            <c:numRef>
              <c:f>'2'!$B$26:$N$26</c:f>
              <c:numCache>
                <c:formatCode>General</c:formatCode>
                <c:ptCount val="13"/>
                <c:pt idx="1">
                  <c:v>10</c:v>
                </c:pt>
                <c:pt idx="2">
                  <c:v>7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3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Val val="1"/>
        </c:dLbls>
        <c:gapWidth val="41"/>
        <c:axId val="102034048"/>
        <c:axId val="97264000"/>
      </c:barChart>
      <c:catAx>
        <c:axId val="102034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th-TH"/>
          </a:p>
        </c:txPr>
        <c:crossAx val="97264000"/>
        <c:crosses val="autoZero"/>
        <c:auto val="1"/>
        <c:lblAlgn val="ctr"/>
        <c:lblOffset val="100"/>
      </c:catAx>
      <c:valAx>
        <c:axId val="972640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20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3121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6137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25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9421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674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5705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0423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499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6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2009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495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908B-AB60-4B0B-AE52-53CC0D5149D6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33BA-B49C-44F4-B478-37753180E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3035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083" y="9268"/>
            <a:ext cx="10706979" cy="671416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058" y="717452"/>
            <a:ext cx="6260123" cy="365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กล่องข้อความ 20"/>
          <p:cNvSpPr txBox="1"/>
          <p:nvPr/>
        </p:nvSpPr>
        <p:spPr>
          <a:xfrm>
            <a:off x="6457071" y="3867055"/>
            <a:ext cx="4473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i="1" dirty="0" smtClean="0">
                <a:latin typeface="Baskerville Old Face" panose="02020602080505020303" pitchFamily="18" charset="0"/>
              </a:rPr>
              <a:t>โทรตามด้วยห่วงใย</a:t>
            </a:r>
            <a:endParaRPr lang="th-TH" sz="6000" b="1" i="1" dirty="0">
              <a:latin typeface="Baskerville Old Face" panose="02020602080505020303" pitchFamily="18" charset="0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5458265" y="5008098"/>
            <a:ext cx="547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 smtClean="0">
                <a:latin typeface="Baskerville Old Face" panose="02020602080505020303" pitchFamily="18" charset="0"/>
              </a:rPr>
              <a:t>Calling  from love</a:t>
            </a:r>
            <a:endParaRPr lang="th-TH" sz="4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03" y="209667"/>
            <a:ext cx="11597668" cy="647287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24443" y="73446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b="1" i="1" dirty="0" smtClean="0">
                <a:effectLst/>
                <a:ea typeface="Calibri" panose="020F0502020204030204" pitchFamily="34" charset="0"/>
                <a:cs typeface="+mj-cs"/>
              </a:rPr>
              <a:t>จากสถิติในปี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2559 - 2560 </a:t>
            </a:r>
            <a:r>
              <a:rPr lang="th-TH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พบว่ามีการให้ยาเคมี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Docetaxel </a:t>
            </a:r>
            <a:r>
              <a:rPr lang="th-TH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โดยเฉลี่ย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30 -40 </a:t>
            </a:r>
            <a:r>
              <a:rPr lang="th-TH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คนต่อเดือน หรือประมาณ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400 – 500 </a:t>
            </a:r>
            <a:r>
              <a:rPr lang="th-TH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คน ต่อ ปี นอกจากพยาบาลจะประเมินอาการเปลี่ยนแปลงของผู้ป่วยก่อนให้ยาเคมี   ขณะบริหารยาเคมี  และสังเกตอาการ</a:t>
            </a:r>
            <a:endParaRPr lang="th-TH" b="1" i="1" dirty="0"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0880" y="2550344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หลังบริหารยาเคมี      การติดตามอาการผู้ป่วยเมื่อกลับบ้านยังมีความสำคัญอย่างยิ่ง  จากการโทรติดตามอาการผู้ป่วยในช่วงปี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2559  </a:t>
            </a:r>
            <a:r>
              <a:rPr lang="th-TH" b="1" i="1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พบผู้ป่วยภาวะวิกฤต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1 </a:t>
            </a:r>
            <a:r>
              <a:rPr lang="th-TH" b="1" i="1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รายเป็นผู้ป่วยหลังให้ยาเคมี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Docetaxel </a:t>
            </a:r>
            <a:r>
              <a:rPr lang="th-TH" b="1" i="1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เกิดภาวะ </a:t>
            </a:r>
            <a:r>
              <a:rPr lang="en-US" b="1" i="1" dirty="0" smtClean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Febrile neutropenia  admit ICU </a:t>
            </a:r>
            <a:r>
              <a:rPr lang="th-TH" b="1" i="1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และเสียชีวิต 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9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89" y="239152"/>
            <a:ext cx="11282289" cy="621792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811" y="268168"/>
            <a:ext cx="2962423" cy="2787749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กล่องข้อความ 3"/>
          <p:cNvSpPr txBox="1"/>
          <p:nvPr/>
        </p:nvSpPr>
        <p:spPr>
          <a:xfrm>
            <a:off x="5651500" y="13081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Docetaxel</a:t>
            </a:r>
            <a:endParaRPr lang="th-TH" sz="4000" dirty="0">
              <a:latin typeface="Baskerville Old Face" panose="02020602080505020303" pitchFamily="18" charset="0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95101" y="2570593"/>
            <a:ext cx="6980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i="1" dirty="0" smtClean="0">
                <a:cs typeface="+mj-cs"/>
              </a:rPr>
              <a:t>l</a:t>
            </a:r>
            <a:r>
              <a:rPr lang="th-TH" sz="2400" b="1" i="1" dirty="0" smtClean="0">
                <a:cs typeface="+mj-cs"/>
              </a:rPr>
              <a:t>สำหรับ  </a:t>
            </a:r>
            <a:r>
              <a:rPr lang="en-US" sz="2400" b="1" i="1" dirty="0" smtClean="0">
                <a:cs typeface="+mj-cs"/>
              </a:rPr>
              <a:t>3 </a:t>
            </a:r>
            <a:r>
              <a:rPr lang="th-TH" sz="2400" b="1" i="1" dirty="0" smtClean="0">
                <a:cs typeface="+mj-cs"/>
              </a:rPr>
              <a:t> ข้อบ่งใช้ ได้แก่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sz="2400" b="1" i="1" dirty="0" smtClean="0"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 มะเร็งเต้านมระยะลุกลามที่ดื้อต่อการรักษาด้วย </a:t>
            </a:r>
            <a:r>
              <a:rPr lang="en-US" sz="2400" b="1" i="1" dirty="0" smtClean="0">
                <a:cs typeface="+mj-cs"/>
              </a:rPr>
              <a:t>anthracycline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 มะเร็งปอดชนิด </a:t>
            </a:r>
            <a:r>
              <a:rPr lang="en-US" sz="2400" b="1" i="1" dirty="0" smtClean="0">
                <a:cs typeface="+mj-cs"/>
              </a:rPr>
              <a:t>non – small cell </a:t>
            </a:r>
            <a:r>
              <a:rPr lang="th-TH" sz="2400" b="1" i="1" dirty="0" smtClean="0">
                <a:cs typeface="+mj-cs"/>
              </a:rPr>
              <a:t>ระยะลุกลาม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i="1" dirty="0">
                <a:cs typeface="+mj-cs"/>
              </a:rPr>
              <a:t> </a:t>
            </a:r>
            <a:r>
              <a:rPr lang="th-TH" sz="2400" b="1" i="1" dirty="0" smtClean="0">
                <a:cs typeface="+mj-cs"/>
              </a:rPr>
              <a:t>มะเร็งต่อมลูกหมากระยะแพร่กระจายที่ดื้อต่อการรักษาด้วยการต้านฮอร์โมน</a:t>
            </a:r>
          </a:p>
          <a:p>
            <a:r>
              <a:rPr lang="th-TH" sz="2400" b="1" i="1" dirty="0">
                <a:cs typeface="+mj-cs"/>
              </a:rPr>
              <a:t> </a:t>
            </a:r>
            <a:r>
              <a:rPr lang="th-TH" sz="2400" b="1" i="1" dirty="0" smtClean="0">
                <a:cs typeface="+mj-cs"/>
              </a:rPr>
              <a:t>     </a:t>
            </a:r>
          </a:p>
          <a:p>
            <a:r>
              <a:rPr lang="th-TH" sz="2400" b="1" i="1" dirty="0" smtClean="0">
                <a:cs typeface="+mj-cs"/>
              </a:rPr>
              <a:t>โดยแนะนำให้ใช้เฉพาะกับผู้ป่วยที่มีสภาพร่างกายดีถึงดีมาก</a:t>
            </a:r>
            <a:endParaRPr lang="th-TH" sz="24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6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77" y="126253"/>
            <a:ext cx="11290300" cy="64897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1141368"/>
            <a:ext cx="3323292" cy="2983892"/>
          </a:xfrm>
          <a:prstGeom prst="rect">
            <a:avLst/>
          </a:prstGeom>
        </p:spPr>
      </p:pic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xmlns="" val="2520285265"/>
              </p:ext>
            </p:extLst>
          </p:nvPr>
        </p:nvGraphicFramePr>
        <p:xfrm>
          <a:off x="551330" y="320738"/>
          <a:ext cx="5976844" cy="614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ลูกศรโค้งซ้าย 6"/>
          <p:cNvSpPr/>
          <p:nvPr/>
        </p:nvSpPr>
        <p:spPr>
          <a:xfrm>
            <a:off x="6729880" y="2084294"/>
            <a:ext cx="612214" cy="726141"/>
          </a:xfrm>
          <a:prstGeom prst="curvedLef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9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114300"/>
            <a:ext cx="11938000" cy="67437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6285" y="1520763"/>
            <a:ext cx="4146550" cy="2764367"/>
          </a:xfrm>
          <a:prstGeom prst="rect">
            <a:avLst/>
          </a:prstGeom>
        </p:spPr>
      </p:pic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xmlns="" val="1054425890"/>
              </p:ext>
            </p:extLst>
          </p:nvPr>
        </p:nvGraphicFramePr>
        <p:xfrm>
          <a:off x="342900" y="228600"/>
          <a:ext cx="5867400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ลูกศรโค้งซ้าย 4"/>
          <p:cNvSpPr/>
          <p:nvPr/>
        </p:nvSpPr>
        <p:spPr>
          <a:xfrm>
            <a:off x="6642847" y="2407024"/>
            <a:ext cx="766482" cy="941294"/>
          </a:xfrm>
          <a:prstGeom prst="curvedLef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9500" y="-406400"/>
            <a:ext cx="11836400" cy="6604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761" y="660400"/>
            <a:ext cx="3366740" cy="3111500"/>
          </a:xfrm>
          <a:prstGeom prst="rect">
            <a:avLst/>
          </a:prstGeom>
        </p:spPr>
      </p:pic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xmlns="" val="3194051901"/>
              </p:ext>
            </p:extLst>
          </p:nvPr>
        </p:nvGraphicFramePr>
        <p:xfrm>
          <a:off x="-939800" y="-133350"/>
          <a:ext cx="6070600" cy="614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ลูกศรโค้งซ้าย 4"/>
          <p:cNvSpPr/>
          <p:nvPr/>
        </p:nvSpPr>
        <p:spPr>
          <a:xfrm>
            <a:off x="5307362" y="1638300"/>
            <a:ext cx="699738" cy="876300"/>
          </a:xfrm>
          <a:prstGeom prst="curvedLef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5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" y="0"/>
            <a:ext cx="11861800" cy="6654800"/>
          </a:xfrm>
          <a:prstGeom prst="rect">
            <a:avLst/>
          </a:prstGeom>
        </p:spPr>
      </p:pic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xmlns="" val="1755190764"/>
              </p:ext>
            </p:extLst>
          </p:nvPr>
        </p:nvGraphicFramePr>
        <p:xfrm>
          <a:off x="342900" y="101600"/>
          <a:ext cx="48895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xmlns="" val="1275596855"/>
              </p:ext>
            </p:extLst>
          </p:nvPr>
        </p:nvGraphicFramePr>
        <p:xfrm>
          <a:off x="6400800" y="1028700"/>
          <a:ext cx="49784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ลูกศรขวาท้ายขีด 4"/>
          <p:cNvSpPr/>
          <p:nvPr/>
        </p:nvSpPr>
        <p:spPr>
          <a:xfrm>
            <a:off x="5410200" y="2476500"/>
            <a:ext cx="812800" cy="736600"/>
          </a:xfrm>
          <a:prstGeom prst="stripedRightArrow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291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127000"/>
            <a:ext cx="12001500" cy="66167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075" y="215900"/>
            <a:ext cx="2298699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775" y="2786527"/>
            <a:ext cx="2482850" cy="2035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627" y="5278316"/>
            <a:ext cx="2152346" cy="13208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ลูกศรโค้งลง 9"/>
          <p:cNvSpPr/>
          <p:nvPr/>
        </p:nvSpPr>
        <p:spPr>
          <a:xfrm>
            <a:off x="1739900" y="1968500"/>
            <a:ext cx="622300" cy="609600"/>
          </a:xfrm>
          <a:prstGeom prst="curvedDownArrow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ลูกศรโค้งลง 10"/>
          <p:cNvSpPr/>
          <p:nvPr/>
        </p:nvSpPr>
        <p:spPr>
          <a:xfrm>
            <a:off x="1955800" y="4394200"/>
            <a:ext cx="558800" cy="635000"/>
          </a:xfrm>
          <a:prstGeom prst="curvedDownArrow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501" y="838200"/>
            <a:ext cx="4343400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ลูกศรขวาท้ายขีด 12"/>
          <p:cNvSpPr/>
          <p:nvPr/>
        </p:nvSpPr>
        <p:spPr>
          <a:xfrm>
            <a:off x="4332849" y="2548889"/>
            <a:ext cx="1642497" cy="1080575"/>
          </a:xfrm>
          <a:prstGeom prst="stripedRightArrow">
            <a:avLst/>
          </a:prstGeom>
          <a:solidFill>
            <a:schemeClr val="tx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098800" y="5199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th-TH" sz="3600" dirty="0">
              <a:cs typeface="+mj-cs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6985294" y="4529404"/>
            <a:ext cx="460536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Docetaxel </a:t>
            </a:r>
            <a:r>
              <a:rPr lang="th-TH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programs</a:t>
            </a:r>
            <a:endParaRPr lang="th-TH" dirty="0">
              <a:latin typeface="Arial Black" panose="020B0A04020102020204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842000" y="54616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เพื่อลดอาการแทรกซ้อนในภาวะวิกฤตของยาเคมีบำบัด </a:t>
            </a:r>
            <a:r>
              <a:rPr lang="en-US" b="1" i="1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Docetaxel </a:t>
            </a:r>
            <a:r>
              <a:rPr lang="th-TH" b="1" i="1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จากการโทรติดตามอาการ </a:t>
            </a:r>
            <a:endParaRPr lang="th-TH" b="1" i="1" dirty="0">
              <a:cs typeface="+mj-cs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5372100" y="4927600"/>
            <a:ext cx="154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th-TH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8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5" y="-17815"/>
            <a:ext cx="12432267" cy="694510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7176" y="196711"/>
            <a:ext cx="40132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163" y="2705100"/>
            <a:ext cx="3268997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224" y="4346771"/>
            <a:ext cx="3139937" cy="235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50" y="205154"/>
            <a:ext cx="4343400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กล่องข้อความ 6"/>
          <p:cNvSpPr txBox="1"/>
          <p:nvPr/>
        </p:nvSpPr>
        <p:spPr>
          <a:xfrm>
            <a:off x="340350" y="3812345"/>
            <a:ext cx="4343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Docetaxel programs</a:t>
            </a:r>
            <a:endParaRPr lang="th-TH" dirty="0">
              <a:latin typeface="Arial Black" panose="020B0A04020102020204" pitchFamily="34" charset="0"/>
            </a:endParaRPr>
          </a:p>
        </p:txBody>
      </p:sp>
      <p:sp>
        <p:nvSpPr>
          <p:cNvPr id="8" name="ลูกศรขวาท้ายขีด 7"/>
          <p:cNvSpPr/>
          <p:nvPr/>
        </p:nvSpPr>
        <p:spPr>
          <a:xfrm>
            <a:off x="4979963" y="1041009"/>
            <a:ext cx="661182" cy="478302"/>
          </a:xfrm>
          <a:prstGeom prst="stripedRightArrow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6301933" y="2705100"/>
            <a:ext cx="661182" cy="478302"/>
          </a:xfrm>
          <a:prstGeom prst="stripedRightArrow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6300121" y="2705100"/>
            <a:ext cx="661182" cy="478302"/>
          </a:xfrm>
          <a:prstGeom prst="stripedRightArrow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ท้ายขีด 10"/>
          <p:cNvSpPr/>
          <p:nvPr/>
        </p:nvSpPr>
        <p:spPr>
          <a:xfrm>
            <a:off x="3905289" y="5047493"/>
            <a:ext cx="661182" cy="478302"/>
          </a:xfrm>
          <a:prstGeom prst="stripedRightArrow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7301132" y="393895"/>
            <a:ext cx="181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Family</a:t>
            </a:r>
            <a:endParaRPr lang="th-TH" dirty="0">
              <a:solidFill>
                <a:srgbClr val="00B05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413674" y="3183402"/>
            <a:ext cx="126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Food</a:t>
            </a:r>
            <a:endParaRPr lang="th-TH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510954" y="5525795"/>
            <a:ext cx="18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Feeling</a:t>
            </a:r>
            <a:endParaRPr lang="th-TH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5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208</Words>
  <Application>Microsoft Office PowerPoint</Application>
  <PresentationFormat>กำหนดเอง</PresentationFormat>
  <Paragraphs>25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ธีมของ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jum</dc:creator>
  <cp:lastModifiedBy>beety49</cp:lastModifiedBy>
  <cp:revision>22</cp:revision>
  <dcterms:created xsi:type="dcterms:W3CDTF">2018-02-12T19:02:44Z</dcterms:created>
  <dcterms:modified xsi:type="dcterms:W3CDTF">2018-02-13T23:06:51Z</dcterms:modified>
</cp:coreProperties>
</file>