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7" r:id="rId5"/>
    <p:sldId id="264" r:id="rId6"/>
    <p:sldId id="265" r:id="rId7"/>
    <p:sldId id="266" r:id="rId8"/>
    <p:sldId id="263" r:id="rId9"/>
    <p:sldId id="267" r:id="rId10"/>
    <p:sldId id="270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6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24D63-C0D2-4AD2-A106-44D73CD0E4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7EF5F47-5C41-40FA-A9BA-B4B0920A7D91}">
      <dgm:prSet phldrT="[ข้อความ]" custT="1"/>
      <dgm:spPr>
        <a:solidFill>
          <a:srgbClr val="002060"/>
        </a:solidFill>
      </dgm:spPr>
      <dgm:t>
        <a:bodyPr/>
        <a:lstStyle/>
        <a:p>
          <a:r>
            <a:rPr lang="th-TH" sz="3200" b="1" dirty="0" smtClean="0"/>
            <a:t>เป้าหมาย</a:t>
          </a:r>
          <a:endParaRPr lang="th-TH" sz="3200" b="1" dirty="0"/>
        </a:p>
      </dgm:t>
    </dgm:pt>
    <dgm:pt modelId="{EF298616-D30C-4644-8C9D-AC2FE522D255}" type="parTrans" cxnId="{EC659E6D-3DB9-4190-9286-E071A451C28B}">
      <dgm:prSet/>
      <dgm:spPr/>
      <dgm:t>
        <a:bodyPr/>
        <a:lstStyle/>
        <a:p>
          <a:endParaRPr lang="th-TH"/>
        </a:p>
      </dgm:t>
    </dgm:pt>
    <dgm:pt modelId="{AAF5F824-8AD4-42B0-BA0D-5CA6A315E80B}" type="sibTrans" cxnId="{EC659E6D-3DB9-4190-9286-E071A451C28B}">
      <dgm:prSet/>
      <dgm:spPr/>
      <dgm:t>
        <a:bodyPr/>
        <a:lstStyle/>
        <a:p>
          <a:endParaRPr lang="th-TH"/>
        </a:p>
      </dgm:t>
    </dgm:pt>
    <dgm:pt modelId="{307EBACA-F7FC-481F-935E-58587356BD0F}">
      <dgm:prSet phldrT="[ข้อความ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th-TH" sz="3200" b="1" dirty="0" smtClean="0"/>
            <a:t>เพื่อพัฒนาระบบการให้ข้อมูลการเตรียมตัวผู้ป่วยก่อนเข้ารับการผ่าตัดให้มีประสิทธิภาพ</a:t>
          </a:r>
          <a:endParaRPr lang="th-TH" sz="3200" b="1" dirty="0"/>
        </a:p>
      </dgm:t>
    </dgm:pt>
    <dgm:pt modelId="{AFB4056D-A72B-48D2-8BDD-47B46B05AD27}" type="parTrans" cxnId="{EDF81428-50D5-40E1-A54D-9A27B1B15C10}">
      <dgm:prSet/>
      <dgm:spPr/>
      <dgm:t>
        <a:bodyPr/>
        <a:lstStyle/>
        <a:p>
          <a:endParaRPr lang="th-TH"/>
        </a:p>
      </dgm:t>
    </dgm:pt>
    <dgm:pt modelId="{7C90A4C8-64DC-4B59-BD23-420361D10B28}" type="sibTrans" cxnId="{EDF81428-50D5-40E1-A54D-9A27B1B15C10}">
      <dgm:prSet/>
      <dgm:spPr/>
      <dgm:t>
        <a:bodyPr/>
        <a:lstStyle/>
        <a:p>
          <a:endParaRPr lang="th-TH"/>
        </a:p>
      </dgm:t>
    </dgm:pt>
    <dgm:pt modelId="{C0980187-C89B-455B-98B8-3E8AFC75DC8D}">
      <dgm:prSet phldrT="[ข้อความ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sz="3200" b="1" dirty="0" smtClean="0"/>
            <a:t>เพื่อลดอุบัติการณ์การเลื่อนหรืองดผ่าตัดจากความไม่พร้อมของผู้ป่วย ให้เป็น 0 </a:t>
          </a:r>
          <a:r>
            <a:rPr lang="en-JM" sz="3200" b="1" dirty="0" smtClean="0"/>
            <a:t>% </a:t>
          </a:r>
          <a:endParaRPr lang="th-TH" sz="3200" b="1" dirty="0"/>
        </a:p>
      </dgm:t>
    </dgm:pt>
    <dgm:pt modelId="{50413982-4451-48CD-B00E-631620605BF5}" type="parTrans" cxnId="{0002FF58-A901-4739-80CE-83627ABAD851}">
      <dgm:prSet/>
      <dgm:spPr/>
      <dgm:t>
        <a:bodyPr/>
        <a:lstStyle/>
        <a:p>
          <a:endParaRPr lang="th-TH"/>
        </a:p>
      </dgm:t>
    </dgm:pt>
    <dgm:pt modelId="{0B5E0900-7A8F-493E-AD0F-F9E3EB38AF05}" type="sibTrans" cxnId="{0002FF58-A901-4739-80CE-83627ABAD851}">
      <dgm:prSet/>
      <dgm:spPr/>
      <dgm:t>
        <a:bodyPr/>
        <a:lstStyle/>
        <a:p>
          <a:endParaRPr lang="th-TH"/>
        </a:p>
      </dgm:t>
    </dgm:pt>
    <dgm:pt modelId="{1024D336-A192-4A8A-8D45-6F246AFC4474}" type="pres">
      <dgm:prSet presAssocID="{37824D63-C0D2-4AD2-A106-44D73CD0E4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9DF545A-FECB-4D1E-97C8-D0857F8DD8E2}" type="pres">
      <dgm:prSet presAssocID="{57EF5F47-5C41-40FA-A9BA-B4B0920A7D91}" presName="parentLin" presStyleCnt="0"/>
      <dgm:spPr/>
    </dgm:pt>
    <dgm:pt modelId="{7BA9912F-F23B-4F9A-839A-7539CA73DC26}" type="pres">
      <dgm:prSet presAssocID="{57EF5F47-5C41-40FA-A9BA-B4B0920A7D91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D229D7CB-64D2-4CD8-A329-55DFDA93FC14}" type="pres">
      <dgm:prSet presAssocID="{57EF5F47-5C41-40FA-A9BA-B4B0920A7D91}" presName="parentText" presStyleLbl="node1" presStyleIdx="0" presStyleCnt="3" custScaleX="38775" custScaleY="178085" custLinFactY="-85173" custLinFactNeighborX="-828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0611C0-8831-4312-92EB-9CC248425CFB}" type="pres">
      <dgm:prSet presAssocID="{57EF5F47-5C41-40FA-A9BA-B4B0920A7D91}" presName="negativeSpace" presStyleCnt="0"/>
      <dgm:spPr/>
    </dgm:pt>
    <dgm:pt modelId="{6819065D-7B42-41E8-81E0-78EA8A24CF16}" type="pres">
      <dgm:prSet presAssocID="{57EF5F47-5C41-40FA-A9BA-B4B0920A7D91}" presName="childText" presStyleLbl="conFgAcc1" presStyleIdx="0" presStyleCnt="3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68CF3451-F161-4582-8015-AE383E9FD5A3}" type="pres">
      <dgm:prSet presAssocID="{AAF5F824-8AD4-42B0-BA0D-5CA6A315E80B}" presName="spaceBetweenRectangles" presStyleCnt="0"/>
      <dgm:spPr/>
    </dgm:pt>
    <dgm:pt modelId="{F757298C-866B-4787-8BCE-25B9130F7BC3}" type="pres">
      <dgm:prSet presAssocID="{307EBACA-F7FC-481F-935E-58587356BD0F}" presName="parentLin" presStyleCnt="0"/>
      <dgm:spPr/>
    </dgm:pt>
    <dgm:pt modelId="{986DE28E-AE60-4A43-BA89-B554A7D90CE0}" type="pres">
      <dgm:prSet presAssocID="{307EBACA-F7FC-481F-935E-58587356BD0F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2D4201D2-8937-4EE1-AD18-787C3BA4BE9E}" type="pres">
      <dgm:prSet presAssocID="{307EBACA-F7FC-481F-935E-58587356BD0F}" presName="parentText" presStyleLbl="node1" presStyleIdx="1" presStyleCnt="3" custScaleX="123594" custScaleY="249353" custLinFactNeighborX="54286" custLinFactNeighborY="-3114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29775F-2F75-4E9E-BCDF-5EF7B7F3AAB4}" type="pres">
      <dgm:prSet presAssocID="{307EBACA-F7FC-481F-935E-58587356BD0F}" presName="negativeSpace" presStyleCnt="0"/>
      <dgm:spPr/>
    </dgm:pt>
    <dgm:pt modelId="{0955152A-38FB-4A46-A8A9-26196B18DE59}" type="pres">
      <dgm:prSet presAssocID="{307EBACA-F7FC-481F-935E-58587356BD0F}" presName="childText" presStyleLbl="conFgAcc1" presStyleIdx="1" presStyleCnt="3">
        <dgm:presLayoutVars>
          <dgm:bulletEnabled val="1"/>
        </dgm:presLayoutVars>
      </dgm:prSet>
      <dgm:spPr>
        <a:solidFill>
          <a:schemeClr val="accent3">
            <a:lumMod val="40000"/>
            <a:lumOff val="60000"/>
            <a:alpha val="90000"/>
          </a:schemeClr>
        </a:solidFill>
      </dgm:spPr>
    </dgm:pt>
    <dgm:pt modelId="{08E16729-2FAC-45EE-94EF-2B6DEB539EA3}" type="pres">
      <dgm:prSet presAssocID="{7C90A4C8-64DC-4B59-BD23-420361D10B28}" presName="spaceBetweenRectangles" presStyleCnt="0"/>
      <dgm:spPr/>
    </dgm:pt>
    <dgm:pt modelId="{791B34F0-AA99-48A9-84A8-B20066A66E1B}" type="pres">
      <dgm:prSet presAssocID="{C0980187-C89B-455B-98B8-3E8AFC75DC8D}" presName="parentLin" presStyleCnt="0"/>
      <dgm:spPr/>
    </dgm:pt>
    <dgm:pt modelId="{1C591C82-90E8-4FF7-8B3B-50C8E5879004}" type="pres">
      <dgm:prSet presAssocID="{C0980187-C89B-455B-98B8-3E8AFC75DC8D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769C1BC7-1AF3-46FA-8D34-E2628E06F872}" type="pres">
      <dgm:prSet presAssocID="{C0980187-C89B-455B-98B8-3E8AFC75DC8D}" presName="parentText" presStyleLbl="node1" presStyleIdx="2" presStyleCnt="3" custScaleX="121908" custScaleY="266674" custLinFactX="14566" custLinFactNeighborX="100000" custLinFactNeighborY="-1469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863B0A-F299-469D-AB67-8E942EF7AF17}" type="pres">
      <dgm:prSet presAssocID="{C0980187-C89B-455B-98B8-3E8AFC75DC8D}" presName="negativeSpace" presStyleCnt="0"/>
      <dgm:spPr/>
    </dgm:pt>
    <dgm:pt modelId="{6283B247-0007-4E77-9143-0A5FEE684462}" type="pres">
      <dgm:prSet presAssocID="{C0980187-C89B-455B-98B8-3E8AFC75DC8D}" presName="childText" presStyleLbl="conFgAcc1" presStyleIdx="2" presStyleCnt="3">
        <dgm:presLayoutVars>
          <dgm:bulletEnabled val="1"/>
        </dgm:presLayoutVars>
      </dgm:prSet>
      <dgm:spPr>
        <a:solidFill>
          <a:schemeClr val="accent4">
            <a:lumMod val="40000"/>
            <a:lumOff val="60000"/>
            <a:alpha val="90000"/>
          </a:schemeClr>
        </a:solidFill>
      </dgm:spPr>
    </dgm:pt>
  </dgm:ptLst>
  <dgm:cxnLst>
    <dgm:cxn modelId="{0002FF58-A901-4739-80CE-83627ABAD851}" srcId="{37824D63-C0D2-4AD2-A106-44D73CD0E4F3}" destId="{C0980187-C89B-455B-98B8-3E8AFC75DC8D}" srcOrd="2" destOrd="0" parTransId="{50413982-4451-48CD-B00E-631620605BF5}" sibTransId="{0B5E0900-7A8F-493E-AD0F-F9E3EB38AF05}"/>
    <dgm:cxn modelId="{EDF81428-50D5-40E1-A54D-9A27B1B15C10}" srcId="{37824D63-C0D2-4AD2-A106-44D73CD0E4F3}" destId="{307EBACA-F7FC-481F-935E-58587356BD0F}" srcOrd="1" destOrd="0" parTransId="{AFB4056D-A72B-48D2-8BDD-47B46B05AD27}" sibTransId="{7C90A4C8-64DC-4B59-BD23-420361D10B28}"/>
    <dgm:cxn modelId="{F17C28D0-DF92-4B34-B619-420A3907D2E9}" type="presOf" srcId="{C0980187-C89B-455B-98B8-3E8AFC75DC8D}" destId="{1C591C82-90E8-4FF7-8B3B-50C8E5879004}" srcOrd="0" destOrd="0" presId="urn:microsoft.com/office/officeart/2005/8/layout/list1"/>
    <dgm:cxn modelId="{9A94938B-0B07-44A3-8FE7-5F78E899DC01}" type="presOf" srcId="{307EBACA-F7FC-481F-935E-58587356BD0F}" destId="{2D4201D2-8937-4EE1-AD18-787C3BA4BE9E}" srcOrd="1" destOrd="0" presId="urn:microsoft.com/office/officeart/2005/8/layout/list1"/>
    <dgm:cxn modelId="{AB5E659B-34B9-4C82-BE1D-4F20F4A7AA37}" type="presOf" srcId="{57EF5F47-5C41-40FA-A9BA-B4B0920A7D91}" destId="{D229D7CB-64D2-4CD8-A329-55DFDA93FC14}" srcOrd="1" destOrd="0" presId="urn:microsoft.com/office/officeart/2005/8/layout/list1"/>
    <dgm:cxn modelId="{EC659E6D-3DB9-4190-9286-E071A451C28B}" srcId="{37824D63-C0D2-4AD2-A106-44D73CD0E4F3}" destId="{57EF5F47-5C41-40FA-A9BA-B4B0920A7D91}" srcOrd="0" destOrd="0" parTransId="{EF298616-D30C-4644-8C9D-AC2FE522D255}" sibTransId="{AAF5F824-8AD4-42B0-BA0D-5CA6A315E80B}"/>
    <dgm:cxn modelId="{A4CCB29A-2C19-4E99-AD8E-CBBD98F7A40E}" type="presOf" srcId="{37824D63-C0D2-4AD2-A106-44D73CD0E4F3}" destId="{1024D336-A192-4A8A-8D45-6F246AFC4474}" srcOrd="0" destOrd="0" presId="urn:microsoft.com/office/officeart/2005/8/layout/list1"/>
    <dgm:cxn modelId="{7FB753BE-A3A4-4077-B051-CE830ACEB5DB}" type="presOf" srcId="{57EF5F47-5C41-40FA-A9BA-B4B0920A7D91}" destId="{7BA9912F-F23B-4F9A-839A-7539CA73DC26}" srcOrd="0" destOrd="0" presId="urn:microsoft.com/office/officeart/2005/8/layout/list1"/>
    <dgm:cxn modelId="{23FAAA79-CB8E-47C5-ABEE-8B4EB765E3DB}" type="presOf" srcId="{C0980187-C89B-455B-98B8-3E8AFC75DC8D}" destId="{769C1BC7-1AF3-46FA-8D34-E2628E06F872}" srcOrd="1" destOrd="0" presId="urn:microsoft.com/office/officeart/2005/8/layout/list1"/>
    <dgm:cxn modelId="{54E6C272-1FF8-4FAF-9DF1-F4B05B413AA1}" type="presOf" srcId="{307EBACA-F7FC-481F-935E-58587356BD0F}" destId="{986DE28E-AE60-4A43-BA89-B554A7D90CE0}" srcOrd="0" destOrd="0" presId="urn:microsoft.com/office/officeart/2005/8/layout/list1"/>
    <dgm:cxn modelId="{C64D67E8-9ACE-41BB-96D8-49FDF7BDD523}" type="presParOf" srcId="{1024D336-A192-4A8A-8D45-6F246AFC4474}" destId="{B9DF545A-FECB-4D1E-97C8-D0857F8DD8E2}" srcOrd="0" destOrd="0" presId="urn:microsoft.com/office/officeart/2005/8/layout/list1"/>
    <dgm:cxn modelId="{974606DC-0EEC-44CF-88C8-E8E9F8F4B53D}" type="presParOf" srcId="{B9DF545A-FECB-4D1E-97C8-D0857F8DD8E2}" destId="{7BA9912F-F23B-4F9A-839A-7539CA73DC26}" srcOrd="0" destOrd="0" presId="urn:microsoft.com/office/officeart/2005/8/layout/list1"/>
    <dgm:cxn modelId="{341E7C41-9E9F-4EA7-9E4F-3E26CF9308C1}" type="presParOf" srcId="{B9DF545A-FECB-4D1E-97C8-D0857F8DD8E2}" destId="{D229D7CB-64D2-4CD8-A329-55DFDA93FC14}" srcOrd="1" destOrd="0" presId="urn:microsoft.com/office/officeart/2005/8/layout/list1"/>
    <dgm:cxn modelId="{773295FA-8561-4E22-85C1-B0AEB355D851}" type="presParOf" srcId="{1024D336-A192-4A8A-8D45-6F246AFC4474}" destId="{540611C0-8831-4312-92EB-9CC248425CFB}" srcOrd="1" destOrd="0" presId="urn:microsoft.com/office/officeart/2005/8/layout/list1"/>
    <dgm:cxn modelId="{B3D22A51-BB06-467D-BA7C-97B399AD56C6}" type="presParOf" srcId="{1024D336-A192-4A8A-8D45-6F246AFC4474}" destId="{6819065D-7B42-41E8-81E0-78EA8A24CF16}" srcOrd="2" destOrd="0" presId="urn:microsoft.com/office/officeart/2005/8/layout/list1"/>
    <dgm:cxn modelId="{FA7326F3-4E62-48C8-B3AC-2DAACBB0E2E0}" type="presParOf" srcId="{1024D336-A192-4A8A-8D45-6F246AFC4474}" destId="{68CF3451-F161-4582-8015-AE383E9FD5A3}" srcOrd="3" destOrd="0" presId="urn:microsoft.com/office/officeart/2005/8/layout/list1"/>
    <dgm:cxn modelId="{E4F3A04C-82EB-4394-A013-4C1449327A9D}" type="presParOf" srcId="{1024D336-A192-4A8A-8D45-6F246AFC4474}" destId="{F757298C-866B-4787-8BCE-25B9130F7BC3}" srcOrd="4" destOrd="0" presId="urn:microsoft.com/office/officeart/2005/8/layout/list1"/>
    <dgm:cxn modelId="{6F07529D-C8A0-4816-B3C8-5EDA0DC5159E}" type="presParOf" srcId="{F757298C-866B-4787-8BCE-25B9130F7BC3}" destId="{986DE28E-AE60-4A43-BA89-B554A7D90CE0}" srcOrd="0" destOrd="0" presId="urn:microsoft.com/office/officeart/2005/8/layout/list1"/>
    <dgm:cxn modelId="{2B7F1C36-8D36-4E02-B033-C943DA1AD05B}" type="presParOf" srcId="{F757298C-866B-4787-8BCE-25B9130F7BC3}" destId="{2D4201D2-8937-4EE1-AD18-787C3BA4BE9E}" srcOrd="1" destOrd="0" presId="urn:microsoft.com/office/officeart/2005/8/layout/list1"/>
    <dgm:cxn modelId="{7D61B646-B511-4E6C-A0CF-9D974B1B7ADA}" type="presParOf" srcId="{1024D336-A192-4A8A-8D45-6F246AFC4474}" destId="{6229775F-2F75-4E9E-BCDF-5EF7B7F3AAB4}" srcOrd="5" destOrd="0" presId="urn:microsoft.com/office/officeart/2005/8/layout/list1"/>
    <dgm:cxn modelId="{5DB68234-AC1D-462C-BA63-983BE03426E2}" type="presParOf" srcId="{1024D336-A192-4A8A-8D45-6F246AFC4474}" destId="{0955152A-38FB-4A46-A8A9-26196B18DE59}" srcOrd="6" destOrd="0" presId="urn:microsoft.com/office/officeart/2005/8/layout/list1"/>
    <dgm:cxn modelId="{DEAF3A53-8AA2-49C0-9A78-D04894DDE822}" type="presParOf" srcId="{1024D336-A192-4A8A-8D45-6F246AFC4474}" destId="{08E16729-2FAC-45EE-94EF-2B6DEB539EA3}" srcOrd="7" destOrd="0" presId="urn:microsoft.com/office/officeart/2005/8/layout/list1"/>
    <dgm:cxn modelId="{B0595CB0-6901-45C6-8F92-DF111AC4CBDC}" type="presParOf" srcId="{1024D336-A192-4A8A-8D45-6F246AFC4474}" destId="{791B34F0-AA99-48A9-84A8-B20066A66E1B}" srcOrd="8" destOrd="0" presId="urn:microsoft.com/office/officeart/2005/8/layout/list1"/>
    <dgm:cxn modelId="{E6B43043-E020-4A32-8BC5-2FE5F41C7656}" type="presParOf" srcId="{791B34F0-AA99-48A9-84A8-B20066A66E1B}" destId="{1C591C82-90E8-4FF7-8B3B-50C8E5879004}" srcOrd="0" destOrd="0" presId="urn:microsoft.com/office/officeart/2005/8/layout/list1"/>
    <dgm:cxn modelId="{7F7987F5-BD6B-473A-A9FF-A06FF9C6511E}" type="presParOf" srcId="{791B34F0-AA99-48A9-84A8-B20066A66E1B}" destId="{769C1BC7-1AF3-46FA-8D34-E2628E06F872}" srcOrd="1" destOrd="0" presId="urn:microsoft.com/office/officeart/2005/8/layout/list1"/>
    <dgm:cxn modelId="{0BDAD52A-CCAA-4D69-95E2-B895A973F7B0}" type="presParOf" srcId="{1024D336-A192-4A8A-8D45-6F246AFC4474}" destId="{17863B0A-F299-469D-AB67-8E942EF7AF17}" srcOrd="9" destOrd="0" presId="urn:microsoft.com/office/officeart/2005/8/layout/list1"/>
    <dgm:cxn modelId="{87B37C54-A93B-4808-AD02-561D72B78E2C}" type="presParOf" srcId="{1024D336-A192-4A8A-8D45-6F246AFC4474}" destId="{6283B247-0007-4E77-9143-0A5FEE684462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824D63-C0D2-4AD2-A106-44D73CD0E4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7EF5F47-5C41-40FA-A9BA-B4B0920A7D91}">
      <dgm:prSet phldrT="[ข้อความ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th-TH" sz="3200" b="1" dirty="0" smtClean="0"/>
            <a:t>การวัดผลและผลของการเปลี่ยนแปลง</a:t>
          </a:r>
          <a:endParaRPr lang="th-TH" sz="3200" b="1" dirty="0"/>
        </a:p>
      </dgm:t>
    </dgm:pt>
    <dgm:pt modelId="{EF298616-D30C-4644-8C9D-AC2FE522D255}" type="parTrans" cxnId="{EC659E6D-3DB9-4190-9286-E071A451C28B}">
      <dgm:prSet/>
      <dgm:spPr/>
      <dgm:t>
        <a:bodyPr/>
        <a:lstStyle/>
        <a:p>
          <a:endParaRPr lang="th-TH"/>
        </a:p>
      </dgm:t>
    </dgm:pt>
    <dgm:pt modelId="{AAF5F824-8AD4-42B0-BA0D-5CA6A315E80B}" type="sibTrans" cxnId="{EC659E6D-3DB9-4190-9286-E071A451C28B}">
      <dgm:prSet/>
      <dgm:spPr/>
      <dgm:t>
        <a:bodyPr/>
        <a:lstStyle/>
        <a:p>
          <a:endParaRPr lang="th-TH"/>
        </a:p>
      </dgm:t>
    </dgm:pt>
    <dgm:pt modelId="{307EBACA-F7FC-481F-935E-58587356BD0F}">
      <dgm:prSet phldrT="[ข้อความ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th-TH" sz="3200" b="1" dirty="0" smtClean="0"/>
            <a:t>มีหน่วยงานให้คำปรึกษาและข้อมูลก่อนการรักษาด้วยการผ่าตัด สามารถให้บริการผู้ป่วยครอบคลุม 12 หน่วยงาน     คิดเป็น 91.67 </a:t>
          </a:r>
          <a:r>
            <a:rPr lang="en-JM" sz="3200" b="1" dirty="0" smtClean="0"/>
            <a:t>%</a:t>
          </a:r>
          <a:endParaRPr lang="th-TH" sz="3200" b="1" dirty="0"/>
        </a:p>
      </dgm:t>
    </dgm:pt>
    <dgm:pt modelId="{AFB4056D-A72B-48D2-8BDD-47B46B05AD27}" type="parTrans" cxnId="{EDF81428-50D5-40E1-A54D-9A27B1B15C10}">
      <dgm:prSet/>
      <dgm:spPr/>
      <dgm:t>
        <a:bodyPr/>
        <a:lstStyle/>
        <a:p>
          <a:endParaRPr lang="th-TH"/>
        </a:p>
      </dgm:t>
    </dgm:pt>
    <dgm:pt modelId="{7C90A4C8-64DC-4B59-BD23-420361D10B28}" type="sibTrans" cxnId="{EDF81428-50D5-40E1-A54D-9A27B1B15C10}">
      <dgm:prSet/>
      <dgm:spPr/>
      <dgm:t>
        <a:bodyPr/>
        <a:lstStyle/>
        <a:p>
          <a:endParaRPr lang="th-TH"/>
        </a:p>
      </dgm:t>
    </dgm:pt>
    <dgm:pt modelId="{C0980187-C89B-455B-98B8-3E8AFC75DC8D}">
      <dgm:prSet phldrT="[ข้อความ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sz="3200" b="1" dirty="0" smtClean="0"/>
            <a:t>อุบัติการณ์การเลื่อน/งดผ่าตัดจากความไม่พร้อมของผู้ป่วยเป็น 0 </a:t>
          </a:r>
          <a:r>
            <a:rPr lang="en-JM" sz="3200" b="1" dirty="0" smtClean="0"/>
            <a:t>% </a:t>
          </a:r>
          <a:endParaRPr lang="th-TH" sz="3200" b="1" dirty="0"/>
        </a:p>
      </dgm:t>
    </dgm:pt>
    <dgm:pt modelId="{50413982-4451-48CD-B00E-631620605BF5}" type="parTrans" cxnId="{0002FF58-A901-4739-80CE-83627ABAD851}">
      <dgm:prSet/>
      <dgm:spPr/>
      <dgm:t>
        <a:bodyPr/>
        <a:lstStyle/>
        <a:p>
          <a:endParaRPr lang="th-TH"/>
        </a:p>
      </dgm:t>
    </dgm:pt>
    <dgm:pt modelId="{0B5E0900-7A8F-493E-AD0F-F9E3EB38AF05}" type="sibTrans" cxnId="{0002FF58-A901-4739-80CE-83627ABAD851}">
      <dgm:prSet/>
      <dgm:spPr/>
      <dgm:t>
        <a:bodyPr/>
        <a:lstStyle/>
        <a:p>
          <a:endParaRPr lang="th-TH"/>
        </a:p>
      </dgm:t>
    </dgm:pt>
    <dgm:pt modelId="{1024D336-A192-4A8A-8D45-6F246AFC4474}" type="pres">
      <dgm:prSet presAssocID="{37824D63-C0D2-4AD2-A106-44D73CD0E4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9DF545A-FECB-4D1E-97C8-D0857F8DD8E2}" type="pres">
      <dgm:prSet presAssocID="{57EF5F47-5C41-40FA-A9BA-B4B0920A7D91}" presName="parentLin" presStyleCnt="0"/>
      <dgm:spPr/>
    </dgm:pt>
    <dgm:pt modelId="{7BA9912F-F23B-4F9A-839A-7539CA73DC26}" type="pres">
      <dgm:prSet presAssocID="{57EF5F47-5C41-40FA-A9BA-B4B0920A7D91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D229D7CB-64D2-4CD8-A329-55DFDA93FC14}" type="pres">
      <dgm:prSet presAssocID="{57EF5F47-5C41-40FA-A9BA-B4B0920A7D91}" presName="parentText" presStyleLbl="node1" presStyleIdx="0" presStyleCnt="3" custScaleX="95919" custScaleY="109885" custLinFactNeighborX="-82857" custLinFactNeighborY="-172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0611C0-8831-4312-92EB-9CC248425CFB}" type="pres">
      <dgm:prSet presAssocID="{57EF5F47-5C41-40FA-A9BA-B4B0920A7D91}" presName="negativeSpace" presStyleCnt="0"/>
      <dgm:spPr/>
    </dgm:pt>
    <dgm:pt modelId="{6819065D-7B42-41E8-81E0-78EA8A24CF16}" type="pres">
      <dgm:prSet presAssocID="{57EF5F47-5C41-40FA-A9BA-B4B0920A7D91}" presName="childText" presStyleLbl="conFgAcc1" presStyleIdx="0" presStyleCnt="3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68CF3451-F161-4582-8015-AE383E9FD5A3}" type="pres">
      <dgm:prSet presAssocID="{AAF5F824-8AD4-42B0-BA0D-5CA6A315E80B}" presName="spaceBetweenRectangles" presStyleCnt="0"/>
      <dgm:spPr/>
    </dgm:pt>
    <dgm:pt modelId="{F757298C-866B-4787-8BCE-25B9130F7BC3}" type="pres">
      <dgm:prSet presAssocID="{307EBACA-F7FC-481F-935E-58587356BD0F}" presName="parentLin" presStyleCnt="0"/>
      <dgm:spPr/>
    </dgm:pt>
    <dgm:pt modelId="{986DE28E-AE60-4A43-BA89-B554A7D90CE0}" type="pres">
      <dgm:prSet presAssocID="{307EBACA-F7FC-481F-935E-58587356BD0F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2D4201D2-8937-4EE1-AD18-787C3BA4BE9E}" type="pres">
      <dgm:prSet presAssocID="{307EBACA-F7FC-481F-935E-58587356BD0F}" presName="parentText" presStyleLbl="node1" presStyleIdx="1" presStyleCnt="3" custScaleX="133550" custScaleY="249353" custLinFactNeighborX="54286" custLinFactNeighborY="-3114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29775F-2F75-4E9E-BCDF-5EF7B7F3AAB4}" type="pres">
      <dgm:prSet presAssocID="{307EBACA-F7FC-481F-935E-58587356BD0F}" presName="negativeSpace" presStyleCnt="0"/>
      <dgm:spPr/>
    </dgm:pt>
    <dgm:pt modelId="{0955152A-38FB-4A46-A8A9-26196B18DE59}" type="pres">
      <dgm:prSet presAssocID="{307EBACA-F7FC-481F-935E-58587356BD0F}" presName="childText" presStyleLbl="conFgAcc1" presStyleIdx="1" presStyleCnt="3">
        <dgm:presLayoutVars>
          <dgm:bulletEnabled val="1"/>
        </dgm:presLayoutVars>
      </dgm:prSet>
      <dgm:spPr>
        <a:solidFill>
          <a:schemeClr val="accent3">
            <a:lumMod val="40000"/>
            <a:lumOff val="60000"/>
            <a:alpha val="90000"/>
          </a:schemeClr>
        </a:solidFill>
      </dgm:spPr>
    </dgm:pt>
    <dgm:pt modelId="{08E16729-2FAC-45EE-94EF-2B6DEB539EA3}" type="pres">
      <dgm:prSet presAssocID="{7C90A4C8-64DC-4B59-BD23-420361D10B28}" presName="spaceBetweenRectangles" presStyleCnt="0"/>
      <dgm:spPr/>
    </dgm:pt>
    <dgm:pt modelId="{791B34F0-AA99-48A9-84A8-B20066A66E1B}" type="pres">
      <dgm:prSet presAssocID="{C0980187-C89B-455B-98B8-3E8AFC75DC8D}" presName="parentLin" presStyleCnt="0"/>
      <dgm:spPr/>
    </dgm:pt>
    <dgm:pt modelId="{1C591C82-90E8-4FF7-8B3B-50C8E5879004}" type="pres">
      <dgm:prSet presAssocID="{C0980187-C89B-455B-98B8-3E8AFC75DC8D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769C1BC7-1AF3-46FA-8D34-E2628E06F872}" type="pres">
      <dgm:prSet presAssocID="{C0980187-C89B-455B-98B8-3E8AFC75DC8D}" presName="parentText" presStyleLbl="node1" presStyleIdx="2" presStyleCnt="3" custScaleX="121908" custScaleY="195324" custLinFactX="6551" custLinFactNeighborX="100000" custLinFactNeighborY="-525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863B0A-F299-469D-AB67-8E942EF7AF17}" type="pres">
      <dgm:prSet presAssocID="{C0980187-C89B-455B-98B8-3E8AFC75DC8D}" presName="negativeSpace" presStyleCnt="0"/>
      <dgm:spPr/>
    </dgm:pt>
    <dgm:pt modelId="{6283B247-0007-4E77-9143-0A5FEE684462}" type="pres">
      <dgm:prSet presAssocID="{C0980187-C89B-455B-98B8-3E8AFC75DC8D}" presName="childText" presStyleLbl="conFgAcc1" presStyleIdx="2" presStyleCnt="3">
        <dgm:presLayoutVars>
          <dgm:bulletEnabled val="1"/>
        </dgm:presLayoutVars>
      </dgm:prSet>
      <dgm:spPr>
        <a:solidFill>
          <a:schemeClr val="accent4">
            <a:lumMod val="40000"/>
            <a:lumOff val="60000"/>
            <a:alpha val="90000"/>
          </a:schemeClr>
        </a:solidFill>
      </dgm:spPr>
    </dgm:pt>
  </dgm:ptLst>
  <dgm:cxnLst>
    <dgm:cxn modelId="{9DBB5316-9D7C-4A37-97BA-5C555F37F868}" type="presOf" srcId="{307EBACA-F7FC-481F-935E-58587356BD0F}" destId="{986DE28E-AE60-4A43-BA89-B554A7D90CE0}" srcOrd="0" destOrd="0" presId="urn:microsoft.com/office/officeart/2005/8/layout/list1"/>
    <dgm:cxn modelId="{EDF81428-50D5-40E1-A54D-9A27B1B15C10}" srcId="{37824D63-C0D2-4AD2-A106-44D73CD0E4F3}" destId="{307EBACA-F7FC-481F-935E-58587356BD0F}" srcOrd="1" destOrd="0" parTransId="{AFB4056D-A72B-48D2-8BDD-47B46B05AD27}" sibTransId="{7C90A4C8-64DC-4B59-BD23-420361D10B28}"/>
    <dgm:cxn modelId="{0002FF58-A901-4739-80CE-83627ABAD851}" srcId="{37824D63-C0D2-4AD2-A106-44D73CD0E4F3}" destId="{C0980187-C89B-455B-98B8-3E8AFC75DC8D}" srcOrd="2" destOrd="0" parTransId="{50413982-4451-48CD-B00E-631620605BF5}" sibTransId="{0B5E0900-7A8F-493E-AD0F-F9E3EB38AF05}"/>
    <dgm:cxn modelId="{8BB9ABAB-7193-4076-BCD1-039A1CFF2C09}" type="presOf" srcId="{57EF5F47-5C41-40FA-A9BA-B4B0920A7D91}" destId="{7BA9912F-F23B-4F9A-839A-7539CA73DC26}" srcOrd="0" destOrd="0" presId="urn:microsoft.com/office/officeart/2005/8/layout/list1"/>
    <dgm:cxn modelId="{6F51F310-C414-495F-AB1C-7B981836EC01}" type="presOf" srcId="{37824D63-C0D2-4AD2-A106-44D73CD0E4F3}" destId="{1024D336-A192-4A8A-8D45-6F246AFC4474}" srcOrd="0" destOrd="0" presId="urn:microsoft.com/office/officeart/2005/8/layout/list1"/>
    <dgm:cxn modelId="{D6189276-14BA-406B-B97D-634EA68A7C8F}" type="presOf" srcId="{C0980187-C89B-455B-98B8-3E8AFC75DC8D}" destId="{1C591C82-90E8-4FF7-8B3B-50C8E5879004}" srcOrd="0" destOrd="0" presId="urn:microsoft.com/office/officeart/2005/8/layout/list1"/>
    <dgm:cxn modelId="{EC659E6D-3DB9-4190-9286-E071A451C28B}" srcId="{37824D63-C0D2-4AD2-A106-44D73CD0E4F3}" destId="{57EF5F47-5C41-40FA-A9BA-B4B0920A7D91}" srcOrd="0" destOrd="0" parTransId="{EF298616-D30C-4644-8C9D-AC2FE522D255}" sibTransId="{AAF5F824-8AD4-42B0-BA0D-5CA6A315E80B}"/>
    <dgm:cxn modelId="{75F23174-1666-4DA1-BE8B-B80C389C8AA0}" type="presOf" srcId="{57EF5F47-5C41-40FA-A9BA-B4B0920A7D91}" destId="{D229D7CB-64D2-4CD8-A329-55DFDA93FC14}" srcOrd="1" destOrd="0" presId="urn:microsoft.com/office/officeart/2005/8/layout/list1"/>
    <dgm:cxn modelId="{91E33A88-108D-444B-82CB-B3D640BC651C}" type="presOf" srcId="{C0980187-C89B-455B-98B8-3E8AFC75DC8D}" destId="{769C1BC7-1AF3-46FA-8D34-E2628E06F872}" srcOrd="1" destOrd="0" presId="urn:microsoft.com/office/officeart/2005/8/layout/list1"/>
    <dgm:cxn modelId="{4A935077-C8D6-4091-9A1C-2789A22C7532}" type="presOf" srcId="{307EBACA-F7FC-481F-935E-58587356BD0F}" destId="{2D4201D2-8937-4EE1-AD18-787C3BA4BE9E}" srcOrd="1" destOrd="0" presId="urn:microsoft.com/office/officeart/2005/8/layout/list1"/>
    <dgm:cxn modelId="{A21A3A3D-D307-458A-B471-C24512856035}" type="presParOf" srcId="{1024D336-A192-4A8A-8D45-6F246AFC4474}" destId="{B9DF545A-FECB-4D1E-97C8-D0857F8DD8E2}" srcOrd="0" destOrd="0" presId="urn:microsoft.com/office/officeart/2005/8/layout/list1"/>
    <dgm:cxn modelId="{1B46A59F-214D-4BB2-A148-74FB3CAD43D8}" type="presParOf" srcId="{B9DF545A-FECB-4D1E-97C8-D0857F8DD8E2}" destId="{7BA9912F-F23B-4F9A-839A-7539CA73DC26}" srcOrd="0" destOrd="0" presId="urn:microsoft.com/office/officeart/2005/8/layout/list1"/>
    <dgm:cxn modelId="{4D655455-D3D2-4583-9298-C6E8D2FD53A2}" type="presParOf" srcId="{B9DF545A-FECB-4D1E-97C8-D0857F8DD8E2}" destId="{D229D7CB-64D2-4CD8-A329-55DFDA93FC14}" srcOrd="1" destOrd="0" presId="urn:microsoft.com/office/officeart/2005/8/layout/list1"/>
    <dgm:cxn modelId="{3CEEB265-4F51-4492-A52E-4E5FDE94A36C}" type="presParOf" srcId="{1024D336-A192-4A8A-8D45-6F246AFC4474}" destId="{540611C0-8831-4312-92EB-9CC248425CFB}" srcOrd="1" destOrd="0" presId="urn:microsoft.com/office/officeart/2005/8/layout/list1"/>
    <dgm:cxn modelId="{272BBA38-865A-462C-834F-F91CC89A79C1}" type="presParOf" srcId="{1024D336-A192-4A8A-8D45-6F246AFC4474}" destId="{6819065D-7B42-41E8-81E0-78EA8A24CF16}" srcOrd="2" destOrd="0" presId="urn:microsoft.com/office/officeart/2005/8/layout/list1"/>
    <dgm:cxn modelId="{6CBF48FA-CA25-49AB-9339-CA6EF7961A6E}" type="presParOf" srcId="{1024D336-A192-4A8A-8D45-6F246AFC4474}" destId="{68CF3451-F161-4582-8015-AE383E9FD5A3}" srcOrd="3" destOrd="0" presId="urn:microsoft.com/office/officeart/2005/8/layout/list1"/>
    <dgm:cxn modelId="{BA0EFAA9-E3A1-4359-AE63-328AD9C78F44}" type="presParOf" srcId="{1024D336-A192-4A8A-8D45-6F246AFC4474}" destId="{F757298C-866B-4787-8BCE-25B9130F7BC3}" srcOrd="4" destOrd="0" presId="urn:microsoft.com/office/officeart/2005/8/layout/list1"/>
    <dgm:cxn modelId="{F73A8B9F-1484-4320-88AF-B719F8E6CABA}" type="presParOf" srcId="{F757298C-866B-4787-8BCE-25B9130F7BC3}" destId="{986DE28E-AE60-4A43-BA89-B554A7D90CE0}" srcOrd="0" destOrd="0" presId="urn:microsoft.com/office/officeart/2005/8/layout/list1"/>
    <dgm:cxn modelId="{94564C86-4B75-4637-BD81-275E43CA244B}" type="presParOf" srcId="{F757298C-866B-4787-8BCE-25B9130F7BC3}" destId="{2D4201D2-8937-4EE1-AD18-787C3BA4BE9E}" srcOrd="1" destOrd="0" presId="urn:microsoft.com/office/officeart/2005/8/layout/list1"/>
    <dgm:cxn modelId="{2CC4665F-6EE0-482D-9EA4-CCFA970A7C36}" type="presParOf" srcId="{1024D336-A192-4A8A-8D45-6F246AFC4474}" destId="{6229775F-2F75-4E9E-BCDF-5EF7B7F3AAB4}" srcOrd="5" destOrd="0" presId="urn:microsoft.com/office/officeart/2005/8/layout/list1"/>
    <dgm:cxn modelId="{27FEA2CA-DA6A-4A4A-A19B-374CC8BD744F}" type="presParOf" srcId="{1024D336-A192-4A8A-8D45-6F246AFC4474}" destId="{0955152A-38FB-4A46-A8A9-26196B18DE59}" srcOrd="6" destOrd="0" presId="urn:microsoft.com/office/officeart/2005/8/layout/list1"/>
    <dgm:cxn modelId="{41BFD3DB-086A-4F65-A4E4-4618B886CFD7}" type="presParOf" srcId="{1024D336-A192-4A8A-8D45-6F246AFC4474}" destId="{08E16729-2FAC-45EE-94EF-2B6DEB539EA3}" srcOrd="7" destOrd="0" presId="urn:microsoft.com/office/officeart/2005/8/layout/list1"/>
    <dgm:cxn modelId="{9A4DBAE1-119C-4070-9D64-EE55CA5FF5B1}" type="presParOf" srcId="{1024D336-A192-4A8A-8D45-6F246AFC4474}" destId="{791B34F0-AA99-48A9-84A8-B20066A66E1B}" srcOrd="8" destOrd="0" presId="urn:microsoft.com/office/officeart/2005/8/layout/list1"/>
    <dgm:cxn modelId="{ACB5BDC6-1FDB-46EA-A652-BF006527601F}" type="presParOf" srcId="{791B34F0-AA99-48A9-84A8-B20066A66E1B}" destId="{1C591C82-90E8-4FF7-8B3B-50C8E5879004}" srcOrd="0" destOrd="0" presId="urn:microsoft.com/office/officeart/2005/8/layout/list1"/>
    <dgm:cxn modelId="{B84B6C8B-F883-4034-B71E-18949E49DB4B}" type="presParOf" srcId="{791B34F0-AA99-48A9-84A8-B20066A66E1B}" destId="{769C1BC7-1AF3-46FA-8D34-E2628E06F872}" srcOrd="1" destOrd="0" presId="urn:microsoft.com/office/officeart/2005/8/layout/list1"/>
    <dgm:cxn modelId="{44CCC067-1311-48D7-B12B-13ECC6F241AE}" type="presParOf" srcId="{1024D336-A192-4A8A-8D45-6F246AFC4474}" destId="{17863B0A-F299-469D-AB67-8E942EF7AF17}" srcOrd="9" destOrd="0" presId="urn:microsoft.com/office/officeart/2005/8/layout/list1"/>
    <dgm:cxn modelId="{D639BD48-8F7E-4B0B-952F-980671F04FC7}" type="presParOf" srcId="{1024D336-A192-4A8A-8D45-6F246AFC4474}" destId="{6283B247-0007-4E77-9143-0A5FEE684462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04F1-9ECC-4DB3-8AA6-6467B2625B9C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921A-8D74-48A1-BD97-E7F3A24846B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04F1-9ECC-4DB3-8AA6-6467B2625B9C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921A-8D74-48A1-BD97-E7F3A24846B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04F1-9ECC-4DB3-8AA6-6467B2625B9C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921A-8D74-48A1-BD97-E7F3A24846B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04F1-9ECC-4DB3-8AA6-6467B2625B9C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921A-8D74-48A1-BD97-E7F3A24846B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04F1-9ECC-4DB3-8AA6-6467B2625B9C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921A-8D74-48A1-BD97-E7F3A24846B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04F1-9ECC-4DB3-8AA6-6467B2625B9C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921A-8D74-48A1-BD97-E7F3A24846B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04F1-9ECC-4DB3-8AA6-6467B2625B9C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921A-8D74-48A1-BD97-E7F3A24846B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04F1-9ECC-4DB3-8AA6-6467B2625B9C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921A-8D74-48A1-BD97-E7F3A24846B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04F1-9ECC-4DB3-8AA6-6467B2625B9C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921A-8D74-48A1-BD97-E7F3A24846B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04F1-9ECC-4DB3-8AA6-6467B2625B9C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921A-8D74-48A1-BD97-E7F3A24846B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04F1-9ECC-4DB3-8AA6-6467B2625B9C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921A-8D74-48A1-BD97-E7F3A24846B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A04F1-9ECC-4DB3-8AA6-6467B2625B9C}" type="datetimeFigureOut">
              <a:rPr lang="th-TH" smtClean="0"/>
              <a:pPr/>
              <a:t>13/02/61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8921A-8D74-48A1-BD97-E7F3A24846B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th/url?sa=i&amp;rct=j&amp;q=&amp;esrc=s&amp;source=images&amp;cd=&amp;ved=0ahUKEwiuz4CXgKDZAhUJMo8KHfuiAO8QjRwIBw&amp;url=http://palungjit.org/threads/%E0%B8%82%E0%B8%AD%E0%B9%81%E0%B8%A3%E0%B8%87-%E0%B8%AB%E0%B8%8D%E0%B8%B4%E0%B8%87-%E0%B8%98%E0%B8%B4%E0%B8%95%E0%B8%B4%E0%B8%81%E0%B8%B2%E0%B8%99%E0%B8%95%E0%B9%8C-%E0%B8%A3%E0%B9%89%E0%B8%AD%E0%B8%87%E0%B9%82%E0%B8%94%E0%B8%A2-mongkutkaeotkt.360431/&amp;psig=AOvVaw2SsaCZ9QuGwIB48jCeGHhT&amp;ust=1518511998437692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2844" y="1285861"/>
            <a:ext cx="8858312" cy="1214446"/>
          </a:xfr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>
              <a:spcBef>
                <a:spcPts val="0"/>
              </a:spcBef>
            </a:pPr>
            <a:r>
              <a:rPr lang="th-TH" sz="3200" b="1" dirty="0" smtClean="0"/>
              <a:t>                            </a:t>
            </a:r>
            <a:br>
              <a:rPr lang="th-TH" sz="3200" b="1" dirty="0" smtClean="0"/>
            </a:br>
            <a:r>
              <a:rPr lang="th-TH" sz="3200" b="1" dirty="0"/>
              <a:t> </a:t>
            </a:r>
            <a:r>
              <a:rPr lang="th-TH" sz="3200" b="1" dirty="0" smtClean="0"/>
              <a:t>                            การพัฒนาคุณภาพบริการ</a:t>
            </a:r>
            <a:br>
              <a:rPr lang="th-TH" sz="3200" b="1" dirty="0" smtClean="0"/>
            </a:br>
            <a:r>
              <a:rPr lang="th-TH" sz="3200" b="1" dirty="0" smtClean="0"/>
              <a:t>        การ</a:t>
            </a:r>
            <a:r>
              <a:rPr lang="th-TH" sz="3200" b="1" dirty="0"/>
              <a:t>ให้ข้อมูลการเตรียมตัวก่อนการรักษาโดยการผ่าตัด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th-TH" sz="3200" b="1" dirty="0" smtClean="0"/>
              <a:t> </a:t>
            </a:r>
            <a:r>
              <a:rPr lang="th-TH" sz="6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0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2400" b="1" dirty="0" smtClean="0">
              <a:solidFill>
                <a:schemeClr val="accent1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195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03920" y="2420888"/>
            <a:ext cx="8416552" cy="34563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th-TH" sz="2800" dirty="0" smtClean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934" t="11329" r="12404" b="67300"/>
          <a:stretch>
            <a:fillRect/>
          </a:stretch>
        </p:blipFill>
        <p:spPr bwMode="auto">
          <a:xfrm>
            <a:off x="142844" y="60913"/>
            <a:ext cx="8858280" cy="108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https://cdn.thewellnessenterprise.com/wp-content/uploads/2015/03/bluewave-bkg-198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10000"/>
          </a:blip>
          <a:srcRect t="75556" b="12222"/>
          <a:stretch>
            <a:fillRect/>
          </a:stretch>
        </p:blipFill>
        <p:spPr bwMode="auto">
          <a:xfrm>
            <a:off x="0" y="6072182"/>
            <a:ext cx="9144000" cy="785818"/>
          </a:xfrm>
          <a:prstGeom prst="rect">
            <a:avLst/>
          </a:prstGeom>
          <a:noFill/>
        </p:spPr>
      </p:pic>
      <p:pic>
        <p:nvPicPr>
          <p:cNvPr id="7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57430"/>
            <a:ext cx="9144000" cy="356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714712" y="6072182"/>
            <a:ext cx="5429288" cy="7858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th-T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พว.กัณฑวรรณ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ชุ่ม</a:t>
            </a:r>
            <a:r>
              <a:rPr lang="th-TH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เชื้อ 15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กุมภาพันธ์ 2561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0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endParaRPr lang="th-TH" dirty="0"/>
          </a:p>
        </p:txBody>
      </p:sp>
      <p:pic>
        <p:nvPicPr>
          <p:cNvPr id="3" name="Picture 2" descr="ผลการค้นหารูปภาพสำหรับ รูปภาพแทนคําขอบคุณ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223774" cy="60722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428736"/>
            <a:ext cx="8501122" cy="50006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b="1" dirty="0" smtClean="0"/>
              <a:t>สมาชิก</a:t>
            </a:r>
            <a:r>
              <a:rPr lang="th-TH" b="1" dirty="0"/>
              <a:t>ทีม </a:t>
            </a:r>
            <a:endParaRPr lang="th-TH" b="1" dirty="0" smtClean="0"/>
          </a:p>
          <a:p>
            <a:pPr algn="ctr">
              <a:buNone/>
            </a:pPr>
            <a:endParaRPr lang="en-US" dirty="0"/>
          </a:p>
          <a:p>
            <a:r>
              <a:rPr lang="th-TH" sz="2400" b="1" dirty="0" smtClean="0"/>
              <a:t>นาง</a:t>
            </a:r>
            <a:r>
              <a:rPr lang="th-TH" sz="2400" b="1" dirty="0" err="1"/>
              <a:t>กัณฑวรรณ</a:t>
            </a:r>
            <a:r>
              <a:rPr lang="th-TH" sz="2400" b="1" dirty="0"/>
              <a:t>   ชุ่มเชื้อ     </a:t>
            </a:r>
            <a:r>
              <a:rPr lang="th-TH" sz="2400" b="1" dirty="0" smtClean="0"/>
              <a:t>           พยาบาล</a:t>
            </a:r>
            <a:r>
              <a:rPr lang="th-TH" sz="2400" b="1" dirty="0"/>
              <a:t>วิชาชีพชำนาญการ 	 	</a:t>
            </a:r>
            <a:endParaRPr lang="en-US" sz="2400" b="1" dirty="0"/>
          </a:p>
          <a:p>
            <a:r>
              <a:rPr lang="th-TH" sz="2400" b="1" dirty="0" smtClean="0"/>
              <a:t>นาง</a:t>
            </a:r>
            <a:r>
              <a:rPr lang="th-TH" sz="2400" b="1" dirty="0" err="1"/>
              <a:t>ณัฐกฤ</a:t>
            </a:r>
            <a:r>
              <a:rPr lang="th-TH" sz="2400" b="1" dirty="0"/>
              <a:t>ตา      พลังฤทธิ์          </a:t>
            </a:r>
            <a:r>
              <a:rPr lang="th-TH" sz="2400" b="1" dirty="0" smtClean="0"/>
              <a:t>   </a:t>
            </a:r>
            <a:r>
              <a:rPr lang="th-TH" sz="2400" b="1" dirty="0"/>
              <a:t>พยาบาลวิชาชีพชำนาญการ		</a:t>
            </a:r>
            <a:endParaRPr lang="en-US" sz="2400" b="1" dirty="0"/>
          </a:p>
          <a:p>
            <a:r>
              <a:rPr lang="th-TH" sz="2400" b="1" dirty="0" smtClean="0"/>
              <a:t>นางสาว</a:t>
            </a:r>
            <a:r>
              <a:rPr lang="th-TH" sz="2400" b="1" dirty="0"/>
              <a:t>สิริพร     </a:t>
            </a:r>
            <a:r>
              <a:rPr lang="th-TH" sz="2400" b="1" dirty="0" err="1"/>
              <a:t>กาญจ</a:t>
            </a:r>
            <a:r>
              <a:rPr lang="th-TH" sz="2400" b="1" dirty="0"/>
              <a:t>นะประ</a:t>
            </a:r>
            <a:r>
              <a:rPr lang="th-TH" sz="2400" b="1" dirty="0" smtClean="0"/>
              <a:t>โชติ   </a:t>
            </a:r>
            <a:r>
              <a:rPr lang="th-TH" sz="2400" b="1" dirty="0"/>
              <a:t>พยาบาลวิชาชีพปฏิบัติการ		</a:t>
            </a:r>
            <a:endParaRPr lang="en-US" sz="2400" b="1" dirty="0"/>
          </a:p>
          <a:p>
            <a:r>
              <a:rPr lang="th-TH" sz="2400" b="1" dirty="0" err="1" smtClean="0"/>
              <a:t>นางสาวช</a:t>
            </a:r>
            <a:r>
              <a:rPr lang="th-TH" sz="2400" b="1" dirty="0"/>
              <a:t>นัดดา    เลิศหล้า  	 </a:t>
            </a:r>
            <a:r>
              <a:rPr lang="th-TH" sz="2400" b="1" dirty="0" smtClean="0"/>
              <a:t>พนักงาน</a:t>
            </a:r>
            <a:r>
              <a:rPr lang="th-TH" sz="2400" b="1" dirty="0"/>
              <a:t>ช่วยเหลือคนไข้	</a:t>
            </a:r>
            <a:endParaRPr lang="th-TH" sz="2400" b="1" dirty="0" smtClean="0"/>
          </a:p>
          <a:p>
            <a:pPr>
              <a:buNone/>
            </a:pPr>
            <a:r>
              <a:rPr lang="th-TH" sz="2400" b="1" dirty="0" smtClean="0"/>
              <a:t>                                           </a:t>
            </a:r>
            <a:r>
              <a:rPr lang="th-TH" sz="2400" b="1" dirty="0"/>
              <a:t>	</a:t>
            </a:r>
            <a:endParaRPr lang="th-TH" sz="2400" b="1" dirty="0" smtClean="0"/>
          </a:p>
          <a:p>
            <a:pPr algn="r">
              <a:buNone/>
            </a:pPr>
            <a:r>
              <a:rPr lang="th-TH" sz="2400" dirty="0"/>
              <a:t> </a:t>
            </a:r>
            <a:r>
              <a:rPr lang="th-TH" sz="2400" dirty="0" smtClean="0"/>
              <a:t>                 งานพยาบาลรับผู้ป่วยใน กลุ่มงานการพยาบาลผู้ป่วยนอก</a:t>
            </a:r>
            <a:endParaRPr lang="en-US" sz="2400" dirty="0"/>
          </a:p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934" t="11329" r="12404" b="67300"/>
          <a:stretch>
            <a:fillRect/>
          </a:stretch>
        </p:blipFill>
        <p:spPr bwMode="auto">
          <a:xfrm>
            <a:off x="142844" y="60913"/>
            <a:ext cx="8858280" cy="115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34" t="11329" r="12404" b="67300"/>
          <a:stretch>
            <a:fillRect/>
          </a:stretch>
        </p:blipFill>
        <p:spPr bwMode="auto">
          <a:xfrm>
            <a:off x="142844" y="60913"/>
            <a:ext cx="8858280" cy="7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ไดอะแกรม 3"/>
          <p:cNvGraphicFramePr/>
          <p:nvPr/>
        </p:nvGraphicFramePr>
        <p:xfrm>
          <a:off x="357158" y="1285860"/>
          <a:ext cx="833441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ามเหลี่ยมหน้าจั่ว 3"/>
          <p:cNvSpPr/>
          <p:nvPr/>
        </p:nvSpPr>
        <p:spPr>
          <a:xfrm rot="16200000">
            <a:off x="-17892" y="2946794"/>
            <a:ext cx="2464611" cy="2000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286116" y="1785926"/>
            <a:ext cx="1571636" cy="4286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บุคลากร</a:t>
            </a:r>
            <a:endParaRPr lang="th-TH" sz="2400" b="1" dirty="0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643702" y="1714488"/>
            <a:ext cx="1571636" cy="4286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ระบบ</a:t>
            </a:r>
            <a:endParaRPr lang="th-TH" sz="2400" b="1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2857488" y="5500702"/>
            <a:ext cx="1571636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เครื่องมือ</a:t>
            </a:r>
            <a:endParaRPr lang="th-TH" sz="2400" b="1" dirty="0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215074" y="5429264"/>
            <a:ext cx="1571636" cy="4286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สิ่งแวดล้อม</a:t>
            </a:r>
            <a:endParaRPr lang="th-TH" sz="2400" b="1" dirty="0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071934" y="2428868"/>
            <a:ext cx="114300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FF0000"/>
                </a:solidFill>
              </a:rPr>
              <a:t>    </a:t>
            </a:r>
            <a:r>
              <a:rPr lang="th-TH" sz="1900" b="1" dirty="0" smtClean="0">
                <a:solidFill>
                  <a:srgbClr val="FF0000"/>
                </a:solidFill>
              </a:rPr>
              <a:t>พยาบาล</a:t>
            </a:r>
            <a:endParaRPr lang="th-TH" sz="1900" b="1" dirty="0">
              <a:solidFill>
                <a:srgbClr val="FF0000"/>
              </a:solidFill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214678" y="4500570"/>
            <a:ext cx="207170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900" b="1" dirty="0" smtClean="0">
                <a:solidFill>
                  <a:srgbClr val="FF0000"/>
                </a:solidFill>
              </a:rPr>
              <a:t>     ไม่มีเอกสารคู่มือแจก</a:t>
            </a:r>
            <a:endParaRPr lang="th-TH" sz="1900" b="1" dirty="0">
              <a:solidFill>
                <a:srgbClr val="FF0000"/>
              </a:solidFill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6143636" y="4286256"/>
            <a:ext cx="221457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900" b="1" dirty="0" smtClean="0">
                <a:solidFill>
                  <a:srgbClr val="FF0000"/>
                </a:solidFill>
              </a:rPr>
              <a:t>มีสิ่งเร้ารบกวน</a:t>
            </a:r>
            <a:endParaRPr lang="th-TH" sz="1900" b="1" dirty="0">
              <a:solidFill>
                <a:srgbClr val="FF0000"/>
              </a:solidFill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2857488" y="3357562"/>
            <a:ext cx="285752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900" dirty="0" smtClean="0">
                <a:solidFill>
                  <a:srgbClr val="FF0000"/>
                </a:solidFill>
              </a:rPr>
              <a:t>           แพทย์พูดเร็ว / สั้น/คนไข้เยอะ</a:t>
            </a:r>
          </a:p>
          <a:p>
            <a:pPr algn="ctr"/>
            <a:r>
              <a:rPr lang="th-TH" sz="1900" dirty="0" smtClean="0">
                <a:solidFill>
                  <a:srgbClr val="FF0000"/>
                </a:solidFill>
              </a:rPr>
              <a:t> </a:t>
            </a:r>
            <a:endParaRPr lang="th-TH" sz="1900" dirty="0">
              <a:solidFill>
                <a:srgbClr val="FF0000"/>
              </a:solidFill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6357950" y="2643182"/>
            <a:ext cx="257176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rgbClr val="FF0000"/>
                </a:solidFill>
              </a:rPr>
              <a:t>                       </a:t>
            </a:r>
            <a:r>
              <a:rPr lang="th-TH" sz="1900" b="1" dirty="0" smtClean="0">
                <a:solidFill>
                  <a:srgbClr val="FF0000"/>
                </a:solidFill>
              </a:rPr>
              <a:t>ให้ข้อมูลหน้าคลินิก</a:t>
            </a:r>
            <a:endParaRPr lang="th-TH" sz="1900" b="1" dirty="0">
              <a:solidFill>
                <a:srgbClr val="FF0000"/>
              </a:solidFill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6643702" y="4857760"/>
            <a:ext cx="207170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rgbClr val="FF0000"/>
                </a:solidFill>
              </a:rPr>
              <a:t> </a:t>
            </a:r>
            <a:r>
              <a:rPr lang="th-TH" sz="1900" b="1" dirty="0" smtClean="0">
                <a:solidFill>
                  <a:srgbClr val="FF0000"/>
                </a:solidFill>
              </a:rPr>
              <a:t>พื้นที่เปิดโล่ง / เสียงดัง</a:t>
            </a:r>
            <a:endParaRPr lang="th-TH" sz="1900" b="1" dirty="0">
              <a:solidFill>
                <a:srgbClr val="FF0000"/>
              </a:solidFill>
            </a:endParaRPr>
          </a:p>
        </p:txBody>
      </p:sp>
      <p:cxnSp>
        <p:nvCxnSpPr>
          <p:cNvPr id="45" name="ลูกศรเชื่อมต่อแบบตรง 44"/>
          <p:cNvCxnSpPr/>
          <p:nvPr/>
        </p:nvCxnSpPr>
        <p:spPr>
          <a:xfrm rot="10800000">
            <a:off x="2214546" y="3929066"/>
            <a:ext cx="58579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ลูกศรเชื่อมต่อแบบตรง 58"/>
          <p:cNvCxnSpPr/>
          <p:nvPr/>
        </p:nvCxnSpPr>
        <p:spPr>
          <a:xfrm rot="5400000">
            <a:off x="2321703" y="2464587"/>
            <a:ext cx="1714512" cy="1214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ลูกศรเชื่อมต่อแบบตรง 64"/>
          <p:cNvCxnSpPr>
            <a:stCxn id="23" idx="2"/>
          </p:cNvCxnSpPr>
          <p:nvPr/>
        </p:nvCxnSpPr>
        <p:spPr>
          <a:xfrm rot="5400000">
            <a:off x="5965041" y="2464587"/>
            <a:ext cx="1785950" cy="1143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ลูกศรเชื่อมต่อแบบตรง 65"/>
          <p:cNvCxnSpPr>
            <a:stCxn id="24" idx="0"/>
          </p:cNvCxnSpPr>
          <p:nvPr/>
        </p:nvCxnSpPr>
        <p:spPr>
          <a:xfrm rot="16200000" flipV="1">
            <a:off x="2536017" y="4393413"/>
            <a:ext cx="1500198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ลูกศรเชื่อมต่อแบบตรง 68"/>
          <p:cNvCxnSpPr/>
          <p:nvPr/>
        </p:nvCxnSpPr>
        <p:spPr>
          <a:xfrm rot="16200000" flipV="1">
            <a:off x="5643570" y="4143380"/>
            <a:ext cx="1428760" cy="1000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สี่เหลี่ยมผืนผ้า 73"/>
          <p:cNvSpPr/>
          <p:nvPr/>
        </p:nvSpPr>
        <p:spPr>
          <a:xfrm>
            <a:off x="4000496" y="2786058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900" b="1" dirty="0" smtClean="0">
                <a:solidFill>
                  <a:schemeClr val="tx1"/>
                </a:solidFill>
              </a:rPr>
              <a:t>ขาดข้อมูล</a:t>
            </a:r>
            <a:endParaRPr lang="th-TH" sz="1900" b="1" dirty="0">
              <a:solidFill>
                <a:schemeClr val="tx1"/>
              </a:solidFill>
            </a:endParaRPr>
          </a:p>
        </p:txBody>
      </p:sp>
      <p:cxnSp>
        <p:nvCxnSpPr>
          <p:cNvPr id="90" name="ลูกศรเชื่อมต่อแบบตรง 89"/>
          <p:cNvCxnSpPr/>
          <p:nvPr/>
        </p:nvCxnSpPr>
        <p:spPr>
          <a:xfrm rot="10800000">
            <a:off x="3500430" y="264318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ลูกศรเชื่อมต่อแบบตรง 98"/>
          <p:cNvCxnSpPr/>
          <p:nvPr/>
        </p:nvCxnSpPr>
        <p:spPr>
          <a:xfrm rot="10800000">
            <a:off x="3714744" y="2643182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857620" y="2143116"/>
            <a:ext cx="22145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900" dirty="0" smtClean="0"/>
              <a:t>               พูดเร็วไม่ชัดเจน</a:t>
            </a:r>
            <a:endParaRPr lang="th-TH" sz="1900" dirty="0"/>
          </a:p>
        </p:txBody>
      </p:sp>
      <p:cxnSp>
        <p:nvCxnSpPr>
          <p:cNvPr id="108" name="ลูกศรเชื่อมต่อแบบตรง 107"/>
          <p:cNvCxnSpPr/>
          <p:nvPr/>
        </p:nvCxnSpPr>
        <p:spPr>
          <a:xfrm rot="10800000" flipV="1">
            <a:off x="3929058" y="2357430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ลูกศรเชื่อมต่อแบบตรง 113"/>
          <p:cNvCxnSpPr/>
          <p:nvPr/>
        </p:nvCxnSpPr>
        <p:spPr>
          <a:xfrm rot="10800000">
            <a:off x="3071802" y="3357562"/>
            <a:ext cx="442922" cy="1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ลูกศรเชื่อมต่อแบบตรง 117"/>
          <p:cNvCxnSpPr/>
          <p:nvPr/>
        </p:nvCxnSpPr>
        <p:spPr>
          <a:xfrm rot="10800000">
            <a:off x="7000892" y="285749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ลูกศรเชื่อมต่อแบบตรง 121"/>
          <p:cNvCxnSpPr/>
          <p:nvPr/>
        </p:nvCxnSpPr>
        <p:spPr>
          <a:xfrm rot="10800000">
            <a:off x="3286116" y="471488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ลูกศรเชื่อมต่อแบบตรง 128"/>
          <p:cNvCxnSpPr/>
          <p:nvPr/>
        </p:nvCxnSpPr>
        <p:spPr>
          <a:xfrm rot="10800000">
            <a:off x="6286512" y="4414838"/>
            <a:ext cx="500066" cy="1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ลูกศรเชื่อมต่อแบบตรง 130"/>
          <p:cNvCxnSpPr/>
          <p:nvPr/>
        </p:nvCxnSpPr>
        <p:spPr>
          <a:xfrm rot="10800000">
            <a:off x="6715140" y="5143512"/>
            <a:ext cx="514360" cy="14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714348" y="3643314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      ผู้ป่วย</a:t>
            </a:r>
          </a:p>
          <a:p>
            <a:r>
              <a:rPr lang="th-TH" sz="2000" b="1" dirty="0" smtClean="0"/>
              <a:t>งด/เลื่อนผ่าตัด</a:t>
            </a:r>
            <a:endParaRPr lang="th-TH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428728" y="1071546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วิเคราะห์ปัญหาและสาเหตุ</a:t>
            </a:r>
            <a:endParaRPr lang="th-TH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/>
          <a:srcRect l="934" t="11329" r="12404" b="67300"/>
          <a:stretch>
            <a:fillRect/>
          </a:stretch>
        </p:blipFill>
        <p:spPr bwMode="auto">
          <a:xfrm>
            <a:off x="142844" y="60913"/>
            <a:ext cx="8858280" cy="7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3214678" y="414338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          เอกสารไม่ครอบคลุม</a:t>
            </a:r>
            <a:endParaRPr lang="th-TH" sz="2000" b="1" dirty="0"/>
          </a:p>
        </p:txBody>
      </p:sp>
      <p:cxnSp>
        <p:nvCxnSpPr>
          <p:cNvPr id="36" name="ลูกศรเชื่อมต่อแบบตรง 35"/>
          <p:cNvCxnSpPr/>
          <p:nvPr/>
        </p:nvCxnSpPr>
        <p:spPr>
          <a:xfrm rot="10800000">
            <a:off x="3071802" y="428625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934" t="11329" r="12404" b="67300"/>
          <a:stretch>
            <a:fillRect/>
          </a:stretch>
        </p:blipFill>
        <p:spPr bwMode="auto">
          <a:xfrm>
            <a:off x="0" y="1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142844" y="642918"/>
          <a:ext cx="9001157" cy="6148004"/>
        </p:xfrm>
        <a:graphic>
          <a:graphicData uri="http://schemas.openxmlformats.org/drawingml/2006/table">
            <a:tbl>
              <a:tblPr/>
              <a:tblGrid>
                <a:gridCol w="1306620"/>
                <a:gridCol w="3774679"/>
                <a:gridCol w="3919858"/>
              </a:tblGrid>
              <a:tr h="299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900" b="1" dirty="0">
                          <a:latin typeface="Calibri"/>
                          <a:ea typeface="Calibri"/>
                          <a:cs typeface="+mn-cs"/>
                        </a:rPr>
                        <a:t>ปัญหา</a:t>
                      </a:r>
                      <a:endParaRPr lang="en-US" sz="19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6940" marR="4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900" b="1" dirty="0">
                          <a:latin typeface="Calibri"/>
                          <a:ea typeface="Calibri"/>
                          <a:cs typeface="+mn-cs"/>
                        </a:rPr>
                        <a:t>ก่อนการพัฒนา</a:t>
                      </a:r>
                      <a:endParaRPr lang="en-US" sz="19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6940" marR="4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900" b="1" dirty="0">
                          <a:latin typeface="Calibri"/>
                          <a:ea typeface="Calibri"/>
                          <a:cs typeface="+mn-cs"/>
                        </a:rPr>
                        <a:t>หลังการพัฒนา</a:t>
                      </a:r>
                      <a:endParaRPr lang="en-US" sz="19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6940" marR="4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1. ด้านบุคลากร (พยาบาล)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6940" marR="4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th-TH" sz="1800" b="1" dirty="0" smtClean="0">
                          <a:latin typeface="Calibri"/>
                          <a:ea typeface="Calibri"/>
                          <a:cs typeface="+mn-cs"/>
                        </a:rPr>
                        <a:t>พยาบาล</a:t>
                      </a: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หน้าคลินิกให้ข้อมูลอย่างรวดเร็ว </a:t>
                      </a:r>
                      <a:r>
                        <a:rPr lang="th-TH" sz="1800" b="1" dirty="0" smtClean="0">
                          <a:latin typeface="Calibri"/>
                          <a:ea typeface="Calibri"/>
                          <a:cs typeface="+mn-cs"/>
                        </a:rPr>
                        <a:t>ไม่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th-TH" sz="1800" b="1" dirty="0" smtClean="0">
                          <a:latin typeface="Calibri"/>
                          <a:ea typeface="Calibri"/>
                          <a:cs typeface="+mn-cs"/>
                        </a:rPr>
                        <a:t>  ครอบคลุม </a:t>
                      </a: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ไม่เปิดโอการสให้ผู้ป่วยสอบถาม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- พยาบาลมีภาระงานมากทำกิจกรรมอื่นๆไปพร้อมกัน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- ขาดประสบการณ์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6940" marR="4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700" b="1" dirty="0">
                          <a:latin typeface="Calibri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จัดทีมพยาบาลที่มีประสบการณ์ในด้านให้คำปรึกษาด้านศัลยกรรมและประสบการณ์ด้าน </a:t>
                      </a:r>
                      <a:r>
                        <a:rPr lang="en-JM" sz="1800" b="1" dirty="0">
                          <a:latin typeface="TH SarabunIT๙"/>
                          <a:ea typeface="Calibri"/>
                          <a:cs typeface="+mn-cs"/>
                        </a:rPr>
                        <a:t>counselling </a:t>
                      </a: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จำนวน 2 คน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6940" marR="4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2. แพทย์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6940" marR="4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- ตรวจผู้ป่วยเร็ว อธิบายสั้นๆ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- คนไข้มีจำนวนมาก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- ไม่ได้นัดผู้ป่วยฟังผล </a:t>
                      </a:r>
                      <a:r>
                        <a:rPr lang="en-JM" sz="1800" b="1" dirty="0">
                          <a:latin typeface="TH SarabunIT๙"/>
                          <a:ea typeface="Calibri"/>
                          <a:cs typeface="+mn-cs"/>
                        </a:rPr>
                        <a:t>LAB</a:t>
                      </a: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 ก่อนผ่าตัด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6940" marR="4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700" b="1" dirty="0">
                          <a:latin typeface="Calibri"/>
                          <a:ea typeface="Calibri"/>
                          <a:cs typeface="+mn-cs"/>
                        </a:rPr>
                        <a:t>- </a:t>
                      </a: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นัดผู้ป่วยฟังผล</a:t>
                      </a:r>
                      <a:r>
                        <a:rPr lang="en-JM" sz="1800" b="1" dirty="0">
                          <a:latin typeface="TH SarabunIT๙"/>
                          <a:ea typeface="Calibri"/>
                          <a:cs typeface="+mn-cs"/>
                        </a:rPr>
                        <a:t> LAB</a:t>
                      </a: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 ก่อนผ่าตัด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- นัดผู้ป่วยพบแพทย์เพื่อประเมินอาการและความพร้อมก่อน</a:t>
                      </a:r>
                      <a:r>
                        <a:rPr lang="en-JM" sz="1800" b="1" dirty="0">
                          <a:latin typeface="TH SarabunIT๙"/>
                          <a:ea typeface="Calibri"/>
                          <a:cs typeface="+mn-cs"/>
                        </a:rPr>
                        <a:t>admit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6940" marR="4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3. สิ่งแวดล้อมและสถานที่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6940" marR="4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- พยาบาลให้ข้อมูลที่หน้าคลินิกตรวจ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- พื้นที่เปิดโล่ง ไม่เป็นสัดส่วน สิ่งแวดล้อมเสียงดัง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- มีผู้ป่วยอื่นมาสอบถามเป็นช่วงๆตลอดเวลา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6940" marR="4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- จัดเตรียมห้องให้ข้อมูลเป็น</a:t>
                      </a:r>
                      <a:r>
                        <a:rPr lang="th-TH" sz="1800" b="1" dirty="0" smtClean="0">
                          <a:latin typeface="Calibri"/>
                          <a:ea typeface="Calibri"/>
                          <a:cs typeface="+mn-cs"/>
                        </a:rPr>
                        <a:t>สัดส่วนอยู่</a:t>
                      </a: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ในสิ่งแวดล้อมที่เป็นส่วนตัว อยู่ในพื้นที่หน่วยรับผู้ป่วยใน ชั้น 2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6940" marR="4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4. เครื่องมือ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6940" marR="4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- ไม่มี อุปกรณ์หรือเอกสารประกอบการให้ข้อมูลในบางคลินิก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- บางคลินิกมีเอกสารประกอบแต่ไม่ครอบคลุม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6940" marR="4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- จัดทำเอกสารรายโรคการเตรียมตัวก่อนรักษาโดยการผ่าตัด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- จัดทำคู่มือการเตรียมตัวก่อนการรักษาทางศัลยกรรม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+mn-cs"/>
                        </a:rPr>
                        <a:t>- จัดทำแบบบันทึกการให้ข้อมูลก่อนเข้ารับการรักษาทางศัลยกรรม</a:t>
                      </a:r>
                      <a:endParaRPr lang="en-US" sz="18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6940" marR="46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C:\Users\admit\Downloads\IMG_20180202_1449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7143799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43174" y="142852"/>
            <a:ext cx="433386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</a:rPr>
              <a:t>เอกสารประกอบการดำเนินกิจกรรม</a:t>
            </a:r>
            <a:endParaRPr kumimoji="0" lang="th-TH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C:\Users\admit\Downloads\IMG_20180202_1451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6431">
            <a:off x="4631959" y="1268297"/>
            <a:ext cx="3908074" cy="446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รูปภาพ 2" descr="C:\Users\admit\Downloads\IMG_20180202_1452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75375">
            <a:off x="866785" y="1548725"/>
            <a:ext cx="3429024" cy="468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สี่เหลี่ยมผืนผ้า 3"/>
          <p:cNvSpPr/>
          <p:nvPr/>
        </p:nvSpPr>
        <p:spPr>
          <a:xfrm>
            <a:off x="357158" y="500042"/>
            <a:ext cx="444224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latin typeface="TH SarabunIT๙" pitchFamily="34" charset="-34"/>
                <a:ea typeface="Calibri" pitchFamily="34" charset="0"/>
              </a:rPr>
              <a:t>เอกสารประกอบการดำเนินกิจกรรม</a:t>
            </a:r>
            <a:endParaRPr lang="th-TH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34" t="11329" r="12404" b="67300"/>
          <a:stretch>
            <a:fillRect/>
          </a:stretch>
        </p:blipFill>
        <p:spPr bwMode="auto">
          <a:xfrm>
            <a:off x="142844" y="60913"/>
            <a:ext cx="8858280" cy="7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ไดอะแกรม 3"/>
          <p:cNvGraphicFramePr/>
          <p:nvPr/>
        </p:nvGraphicFramePr>
        <p:xfrm>
          <a:off x="357158" y="1214422"/>
          <a:ext cx="833441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57298"/>
            <a:ext cx="8329642" cy="52864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b="1" dirty="0" smtClean="0"/>
              <a:t>บทเรียนที่ได้รับ</a:t>
            </a:r>
          </a:p>
          <a:p>
            <a:pPr>
              <a:buNone/>
            </a:pPr>
            <a:r>
              <a:rPr lang="th-TH" dirty="0"/>
              <a:t> </a:t>
            </a:r>
            <a:r>
              <a:rPr lang="th-TH" dirty="0" smtClean="0"/>
              <a:t>            </a:t>
            </a:r>
            <a:r>
              <a:rPr lang="th-TH" sz="2800" b="1" dirty="0" smtClean="0"/>
              <a:t>จากการทบทวนอุบัติการณ์อย่างต่อเนื่องโดยทีมบุคลากรของงานพยาบาลรับผู้ป่วยในร่วมกับทีมพัฒนาคุณภาพผู้ป่วยนอก ทำให้มองประเด็นปัญหาร่วมกันและนำมาสู่การพัฒนารูปแบบการให้บริการที่เกิดประโยชน์สูงสุดแก่ผู้ป่วย มีแนวทางการให้บริการที่ชัดเจนในการเตรียมความพร้อมก่อนการรักษาโดยการผ่าตัด ซึ่งมีความสำคัญมาก หากเกิดการผิดพลาดทำให้สูญเสียโอกาสในการผ่าตัด หรือการผ่าตัดล่าช้าออกไป ทั้งนี้ในการเริ่มปฏิบัติงานยังเป็นการนำร่องในบางหน่วยงาน ยังมีจุดที่ต้องพัฒนาต่อให้ครอบคลุมครบทุกหน่วยงาน 100 </a:t>
            </a:r>
            <a:r>
              <a:rPr lang="en-JM" sz="2800" b="1" dirty="0" smtClean="0"/>
              <a:t>%</a:t>
            </a:r>
            <a:endParaRPr lang="en-US" sz="2800" b="1" dirty="0" smtClean="0"/>
          </a:p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934" t="11329" r="12404" b="67300"/>
          <a:stretch>
            <a:fillRect/>
          </a:stretch>
        </p:blipFill>
        <p:spPr bwMode="auto">
          <a:xfrm>
            <a:off x="142844" y="60913"/>
            <a:ext cx="8858280" cy="115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502</Words>
  <Application>Microsoft Office PowerPoint</Application>
  <PresentationFormat>นำเสนอทางหน้าจอ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ชุดรูปแบบของ Office</vt:lpstr>
      <vt:lpstr>                                                          การพัฒนาคุณภาพบริการ         การให้ข้อมูลการเตรียมตัวก่อนการรักษาโดยการผ่าตัด   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admit</dc:creator>
  <cp:lastModifiedBy>beety49</cp:lastModifiedBy>
  <cp:revision>39</cp:revision>
  <dcterms:created xsi:type="dcterms:W3CDTF">2018-02-10T04:20:03Z</dcterms:created>
  <dcterms:modified xsi:type="dcterms:W3CDTF">2018-02-13T02:07:21Z</dcterms:modified>
</cp:coreProperties>
</file>