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77" r:id="rId3"/>
    <p:sldId id="283" r:id="rId4"/>
    <p:sldId id="273" r:id="rId5"/>
    <p:sldId id="291" r:id="rId6"/>
    <p:sldId id="263" r:id="rId7"/>
    <p:sldId id="264" r:id="rId8"/>
    <p:sldId id="290" r:id="rId9"/>
    <p:sldId id="260" r:id="rId10"/>
    <p:sldId id="279" r:id="rId11"/>
    <p:sldId id="261" r:id="rId12"/>
    <p:sldId id="293" r:id="rId13"/>
    <p:sldId id="294" r:id="rId14"/>
    <p:sldId id="27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CC"/>
    <a:srgbClr val="996600"/>
    <a:srgbClr val="00CC00"/>
    <a:srgbClr val="CC0000"/>
    <a:srgbClr val="000000"/>
    <a:srgbClr val="008000"/>
    <a:srgbClr val="46ACAE"/>
    <a:srgbClr val="7EA5D0"/>
    <a:srgbClr val="6E815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503" autoAdjust="0"/>
    <p:restoredTop sz="94660" autoAdjust="0"/>
  </p:normalViewPr>
  <p:slideViewPr>
    <p:cSldViewPr>
      <p:cViewPr>
        <p:scale>
          <a:sx n="60" d="100"/>
          <a:sy n="60" d="100"/>
        </p:scale>
        <p:origin x="-2070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5372100"/>
            <a:ext cx="6934200" cy="5969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419100"/>
            <a:ext cx="2819400" cy="304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 algn="ctr">
              <a:defRPr sz="1200" b="0" i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16AD36B9-AB61-4126-848F-2E951CD97E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7467600" y="342900"/>
            <a:ext cx="123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400" b="1" i="1">
                <a:solidFill>
                  <a:schemeClr val="bg1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609600" y="2730500"/>
            <a:ext cx="76200" cy="228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3093" name="Picture 21" descr="05_icon_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708525"/>
            <a:ext cx="1216025" cy="1158875"/>
          </a:xfrm>
          <a:prstGeom prst="rect">
            <a:avLst/>
          </a:prstGeom>
          <a:noFill/>
        </p:spPr>
      </p:pic>
      <p:sp>
        <p:nvSpPr>
          <p:cNvPr id="3095" name="Line 23"/>
          <p:cNvSpPr>
            <a:spLocks noChangeShapeType="1"/>
          </p:cNvSpPr>
          <p:nvPr/>
        </p:nvSpPr>
        <p:spPr bwMode="auto">
          <a:xfrm>
            <a:off x="1066800" y="55626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>
            <a:off x="1066800" y="6019800"/>
            <a:ext cx="7772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57081-DF7C-4A7E-9DA9-4B2684648A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53200" y="533400"/>
            <a:ext cx="2057400" cy="54102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6019800" cy="54102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37A79-3ED2-4995-A3D3-A79B903787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6248400" cy="563563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ตาราง 2"/>
          <p:cNvSpPr>
            <a:spLocks noGrp="1"/>
          </p:cNvSpPr>
          <p:nvPr>
            <p:ph type="tbl" idx="1"/>
          </p:nvPr>
        </p:nvSpPr>
        <p:spPr>
          <a:xfrm>
            <a:off x="381000" y="1227138"/>
            <a:ext cx="8229600" cy="4716462"/>
          </a:xfrm>
        </p:spPr>
        <p:txBody>
          <a:bodyPr/>
          <a:lstStyle/>
          <a:p>
            <a:r>
              <a:rPr lang="th-TH" smtClean="0"/>
              <a:t>คลิกไอคอนเพื่อเพิ่มตาราง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1219200" y="63373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76200" y="6184900"/>
            <a:ext cx="12954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553200" y="63087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6382CAA8-B986-4CFF-BA7D-E3827370A0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3859D-2062-4D3B-BF49-66CDB258C6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2448A-DF25-4D91-90CE-EAAA3E9CEA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381000" y="1227138"/>
            <a:ext cx="4038600" cy="471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0" y="1227138"/>
            <a:ext cx="4038600" cy="471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E36B3-72E7-49A5-88CD-AEFB3C0C67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AD653-D528-40E4-B23B-F0B4069061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B4682-93FF-479E-B70D-CC19BF03C4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B489F-9979-4292-9F8C-9D52C0F59B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6F1BD-3264-4368-A21E-8ED4FE6681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6B9C5-427E-41BE-AA74-B3E20FA5E5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Line 31"/>
          <p:cNvSpPr>
            <a:spLocks noChangeShapeType="1"/>
          </p:cNvSpPr>
          <p:nvPr/>
        </p:nvSpPr>
        <p:spPr bwMode="auto">
          <a:xfrm>
            <a:off x="8001000" y="838200"/>
            <a:ext cx="914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pic>
        <p:nvPicPr>
          <p:cNvPr id="1054" name="Picture 30" descr="05_icon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480300" y="563563"/>
            <a:ext cx="596900" cy="738187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81000" y="1227138"/>
            <a:ext cx="8229600" cy="471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219200" y="63373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6200" y="6184900"/>
            <a:ext cx="1295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 b="1" i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3087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B6C8EC59-3777-4206-940F-6B5C07C68E4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066800" y="533400"/>
            <a:ext cx="6248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กลุ่ม 9"/>
          <p:cNvGrpSpPr/>
          <p:nvPr/>
        </p:nvGrpSpPr>
        <p:grpSpPr>
          <a:xfrm>
            <a:off x="357158" y="285728"/>
            <a:ext cx="8643998" cy="6429388"/>
            <a:chOff x="357158" y="285728"/>
            <a:chExt cx="8643998" cy="642938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/>
            <a:srcRect l="934" t="11329" r="12404" b="67300"/>
            <a:stretch>
              <a:fillRect/>
            </a:stretch>
          </p:blipFill>
          <p:spPr bwMode="auto">
            <a:xfrm>
              <a:off x="928662" y="285728"/>
              <a:ext cx="7929618" cy="1082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" descr="http://sukkaphap-d.com/wp-content/uploads/2016/05/global-warming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57884" y="1357298"/>
              <a:ext cx="2928957" cy="165779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13" name="ชื่อเรื่อง 1"/>
            <p:cNvSpPr txBox="1">
              <a:spLocks/>
            </p:cNvSpPr>
            <p:nvPr/>
          </p:nvSpPr>
          <p:spPr>
            <a:xfrm>
              <a:off x="357158" y="3071810"/>
              <a:ext cx="8643998" cy="1428728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 Fah kwang" pitchFamily="2" charset="-34"/>
                  <a:ea typeface="+mj-ea"/>
                  <a:cs typeface="TH Fah kwang" pitchFamily="2" charset="-34"/>
                </a:rPr>
                <a:t>3 </a:t>
              </a:r>
              <a:r>
                <a:rPr kumimoji="0" lang="th-TH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H Fah kwang" pitchFamily="2" charset="-34"/>
                  <a:ea typeface="+mj-ea"/>
                  <a:cs typeface="TH Fah kwang" pitchFamily="2" charset="-34"/>
                </a:rPr>
                <a:t>ล.  ลดกระดาษ ลดพลังงาน ลดโลกร้อน</a:t>
              </a:r>
            </a:p>
          </p:txBody>
        </p:sp>
        <p:sp>
          <p:nvSpPr>
            <p:cNvPr id="14" name="ชื่อเรื่อง 1"/>
            <p:cNvSpPr txBox="1">
              <a:spLocks/>
            </p:cNvSpPr>
            <p:nvPr/>
          </p:nvSpPr>
          <p:spPr>
            <a:xfrm>
              <a:off x="4000496" y="5286388"/>
              <a:ext cx="4929190" cy="1428728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2400" b="1" dirty="0" smtClean="0">
                  <a:solidFill>
                    <a:schemeClr val="tx1">
                      <a:lumMod val="50000"/>
                    </a:schemeClr>
                  </a:solidFill>
                  <a:latin typeface="TH Fah kwang" pitchFamily="2" charset="-34"/>
                  <a:ea typeface="+mj-ea"/>
                  <a:cs typeface="TH Fah kwang" pitchFamily="2" charset="-34"/>
                </a:rPr>
                <a:t>กลุ่มงานพัฒนาคุณภาพ</a:t>
              </a:r>
              <a:endPara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H Fah kwang" pitchFamily="2" charset="-34"/>
                <a:ea typeface="+mj-ea"/>
                <a:cs typeface="TH Fah kwang" pitchFamily="2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สี่เหลี่ยมผืนผ้า 51"/>
          <p:cNvSpPr/>
          <p:nvPr/>
        </p:nvSpPr>
        <p:spPr>
          <a:xfrm>
            <a:off x="-4071997" y="349336"/>
            <a:ext cx="1714512" cy="150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86" name="กลุ่ม 85"/>
          <p:cNvGrpSpPr/>
          <p:nvPr/>
        </p:nvGrpSpPr>
        <p:grpSpPr>
          <a:xfrm>
            <a:off x="285720" y="574473"/>
            <a:ext cx="8643998" cy="5211981"/>
            <a:chOff x="285720" y="574473"/>
            <a:chExt cx="8643998" cy="5211981"/>
          </a:xfrm>
        </p:grpSpPr>
        <p:sp>
          <p:nvSpPr>
            <p:cNvPr id="53" name="Rectangle 10"/>
            <p:cNvSpPr>
              <a:spLocks noChangeArrowheads="1"/>
            </p:cNvSpPr>
            <p:nvPr/>
          </p:nvSpPr>
          <p:spPr bwMode="auto">
            <a:xfrm>
              <a:off x="3000364" y="574473"/>
              <a:ext cx="4326826" cy="5232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H Fah kwang" pitchFamily="2" charset="-34"/>
                  <a:ea typeface="Calibri" pitchFamily="34" charset="0"/>
                  <a:cs typeface="TH Fah kwang" pitchFamily="2" charset="-34"/>
                </a:rPr>
                <a:t>การวัดผลและผลการเปลี่ยนแปลง</a:t>
              </a:r>
              <a:endParaRPr kumimoji="0" lang="th-TH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Fah kwang" pitchFamily="2" charset="-34"/>
                <a:cs typeface="TH Fah kwang" pitchFamily="2" charset="-34"/>
              </a:endParaRPr>
            </a:p>
          </p:txBody>
        </p:sp>
        <p:sp>
          <p:nvSpPr>
            <p:cNvPr id="58" name="Freeform 3"/>
            <p:cNvSpPr>
              <a:spLocks/>
            </p:cNvSpPr>
            <p:nvPr/>
          </p:nvSpPr>
          <p:spPr bwMode="gray">
            <a:xfrm rot="9916202">
              <a:off x="6266458" y="3810806"/>
              <a:ext cx="1466850" cy="1155700"/>
            </a:xfrm>
            <a:custGeom>
              <a:avLst/>
              <a:gdLst/>
              <a:ahLst/>
              <a:cxnLst>
                <a:cxn ang="0">
                  <a:pos x="0" y="774"/>
                </a:cxn>
                <a:cxn ang="0">
                  <a:pos x="2" y="770"/>
                </a:cxn>
                <a:cxn ang="0">
                  <a:pos x="8" y="754"/>
                </a:cxn>
                <a:cxn ang="0">
                  <a:pos x="16" y="730"/>
                </a:cxn>
                <a:cxn ang="0">
                  <a:pos x="32" y="698"/>
                </a:cxn>
                <a:cxn ang="0">
                  <a:pos x="50" y="660"/>
                </a:cxn>
                <a:cxn ang="0">
                  <a:pos x="76" y="618"/>
                </a:cxn>
                <a:cxn ang="0">
                  <a:pos x="106" y="574"/>
                </a:cxn>
                <a:cxn ang="0">
                  <a:pos x="142" y="528"/>
                </a:cxn>
                <a:cxn ang="0">
                  <a:pos x="186" y="482"/>
                </a:cxn>
                <a:cxn ang="0">
                  <a:pos x="236" y="438"/>
                </a:cxn>
                <a:cxn ang="0">
                  <a:pos x="294" y="398"/>
                </a:cxn>
                <a:cxn ang="0">
                  <a:pos x="360" y="360"/>
                </a:cxn>
                <a:cxn ang="0">
                  <a:pos x="426" y="332"/>
                </a:cxn>
                <a:cxn ang="0">
                  <a:pos x="488" y="314"/>
                </a:cxn>
                <a:cxn ang="0">
                  <a:pos x="544" y="304"/>
                </a:cxn>
                <a:cxn ang="0">
                  <a:pos x="594" y="300"/>
                </a:cxn>
                <a:cxn ang="0">
                  <a:pos x="638" y="300"/>
                </a:cxn>
                <a:cxn ang="0">
                  <a:pos x="678" y="304"/>
                </a:cxn>
                <a:cxn ang="0">
                  <a:pos x="710" y="312"/>
                </a:cxn>
                <a:cxn ang="0">
                  <a:pos x="736" y="320"/>
                </a:cxn>
                <a:cxn ang="0">
                  <a:pos x="754" y="326"/>
                </a:cxn>
                <a:cxn ang="0">
                  <a:pos x="766" y="332"/>
                </a:cxn>
                <a:cxn ang="0">
                  <a:pos x="770" y="334"/>
                </a:cxn>
                <a:cxn ang="0">
                  <a:pos x="680" y="476"/>
                </a:cxn>
                <a:cxn ang="0">
                  <a:pos x="982" y="370"/>
                </a:cxn>
                <a:cxn ang="0">
                  <a:pos x="912" y="0"/>
                </a:cxn>
                <a:cxn ang="0">
                  <a:pos x="854" y="150"/>
                </a:cxn>
                <a:cxn ang="0">
                  <a:pos x="850" y="148"/>
                </a:cxn>
                <a:cxn ang="0">
                  <a:pos x="838" y="142"/>
                </a:cxn>
                <a:cxn ang="0">
                  <a:pos x="822" y="134"/>
                </a:cxn>
                <a:cxn ang="0">
                  <a:pos x="798" y="126"/>
                </a:cxn>
                <a:cxn ang="0">
                  <a:pos x="768" y="120"/>
                </a:cxn>
                <a:cxn ang="0">
                  <a:pos x="732" y="114"/>
                </a:cxn>
                <a:cxn ang="0">
                  <a:pos x="692" y="110"/>
                </a:cxn>
                <a:cxn ang="0">
                  <a:pos x="646" y="110"/>
                </a:cxn>
                <a:cxn ang="0">
                  <a:pos x="596" y="116"/>
                </a:cxn>
                <a:cxn ang="0">
                  <a:pos x="540" y="126"/>
                </a:cxn>
                <a:cxn ang="0">
                  <a:pos x="482" y="146"/>
                </a:cxn>
                <a:cxn ang="0">
                  <a:pos x="422" y="172"/>
                </a:cxn>
                <a:cxn ang="0">
                  <a:pos x="356" y="210"/>
                </a:cxn>
                <a:cxn ang="0">
                  <a:pos x="290" y="258"/>
                </a:cxn>
                <a:cxn ang="0">
                  <a:pos x="230" y="310"/>
                </a:cxn>
                <a:cxn ang="0">
                  <a:pos x="178" y="364"/>
                </a:cxn>
                <a:cxn ang="0">
                  <a:pos x="136" y="422"/>
                </a:cxn>
                <a:cxn ang="0">
                  <a:pos x="100" y="480"/>
                </a:cxn>
                <a:cxn ang="0">
                  <a:pos x="72" y="536"/>
                </a:cxn>
                <a:cxn ang="0">
                  <a:pos x="48" y="590"/>
                </a:cxn>
                <a:cxn ang="0">
                  <a:pos x="30" y="640"/>
                </a:cxn>
                <a:cxn ang="0">
                  <a:pos x="18" y="684"/>
                </a:cxn>
                <a:cxn ang="0">
                  <a:pos x="8" y="722"/>
                </a:cxn>
                <a:cxn ang="0">
                  <a:pos x="4" y="750"/>
                </a:cxn>
                <a:cxn ang="0">
                  <a:pos x="0" y="768"/>
                </a:cxn>
                <a:cxn ang="0">
                  <a:pos x="0" y="774"/>
                </a:cxn>
              </a:cxnLst>
              <a:rect l="0" t="0" r="r" b="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solidFill>
              <a:srgbClr val="003300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7" name="Freeform 12"/>
            <p:cNvSpPr>
              <a:spLocks/>
            </p:cNvSpPr>
            <p:nvPr/>
          </p:nvSpPr>
          <p:spPr bwMode="gray">
            <a:xfrm rot="1046073">
              <a:off x="3764091" y="1449961"/>
              <a:ext cx="1466850" cy="1157288"/>
            </a:xfrm>
            <a:custGeom>
              <a:avLst/>
              <a:gdLst/>
              <a:ahLst/>
              <a:cxnLst>
                <a:cxn ang="0">
                  <a:pos x="0" y="774"/>
                </a:cxn>
                <a:cxn ang="0">
                  <a:pos x="2" y="770"/>
                </a:cxn>
                <a:cxn ang="0">
                  <a:pos x="8" y="754"/>
                </a:cxn>
                <a:cxn ang="0">
                  <a:pos x="16" y="730"/>
                </a:cxn>
                <a:cxn ang="0">
                  <a:pos x="32" y="698"/>
                </a:cxn>
                <a:cxn ang="0">
                  <a:pos x="50" y="660"/>
                </a:cxn>
                <a:cxn ang="0">
                  <a:pos x="76" y="618"/>
                </a:cxn>
                <a:cxn ang="0">
                  <a:pos x="106" y="574"/>
                </a:cxn>
                <a:cxn ang="0">
                  <a:pos x="142" y="528"/>
                </a:cxn>
                <a:cxn ang="0">
                  <a:pos x="186" y="482"/>
                </a:cxn>
                <a:cxn ang="0">
                  <a:pos x="236" y="438"/>
                </a:cxn>
                <a:cxn ang="0">
                  <a:pos x="294" y="398"/>
                </a:cxn>
                <a:cxn ang="0">
                  <a:pos x="360" y="360"/>
                </a:cxn>
                <a:cxn ang="0">
                  <a:pos x="426" y="332"/>
                </a:cxn>
                <a:cxn ang="0">
                  <a:pos x="488" y="314"/>
                </a:cxn>
                <a:cxn ang="0">
                  <a:pos x="544" y="304"/>
                </a:cxn>
                <a:cxn ang="0">
                  <a:pos x="594" y="300"/>
                </a:cxn>
                <a:cxn ang="0">
                  <a:pos x="638" y="300"/>
                </a:cxn>
                <a:cxn ang="0">
                  <a:pos x="678" y="304"/>
                </a:cxn>
                <a:cxn ang="0">
                  <a:pos x="710" y="312"/>
                </a:cxn>
                <a:cxn ang="0">
                  <a:pos x="736" y="320"/>
                </a:cxn>
                <a:cxn ang="0">
                  <a:pos x="754" y="326"/>
                </a:cxn>
                <a:cxn ang="0">
                  <a:pos x="766" y="332"/>
                </a:cxn>
                <a:cxn ang="0">
                  <a:pos x="770" y="334"/>
                </a:cxn>
                <a:cxn ang="0">
                  <a:pos x="680" y="476"/>
                </a:cxn>
                <a:cxn ang="0">
                  <a:pos x="982" y="370"/>
                </a:cxn>
                <a:cxn ang="0">
                  <a:pos x="912" y="0"/>
                </a:cxn>
                <a:cxn ang="0">
                  <a:pos x="854" y="150"/>
                </a:cxn>
                <a:cxn ang="0">
                  <a:pos x="850" y="148"/>
                </a:cxn>
                <a:cxn ang="0">
                  <a:pos x="838" y="142"/>
                </a:cxn>
                <a:cxn ang="0">
                  <a:pos x="822" y="134"/>
                </a:cxn>
                <a:cxn ang="0">
                  <a:pos x="798" y="126"/>
                </a:cxn>
                <a:cxn ang="0">
                  <a:pos x="768" y="120"/>
                </a:cxn>
                <a:cxn ang="0">
                  <a:pos x="732" y="114"/>
                </a:cxn>
                <a:cxn ang="0">
                  <a:pos x="692" y="110"/>
                </a:cxn>
                <a:cxn ang="0">
                  <a:pos x="646" y="110"/>
                </a:cxn>
                <a:cxn ang="0">
                  <a:pos x="596" y="116"/>
                </a:cxn>
                <a:cxn ang="0">
                  <a:pos x="540" y="126"/>
                </a:cxn>
                <a:cxn ang="0">
                  <a:pos x="482" y="146"/>
                </a:cxn>
                <a:cxn ang="0">
                  <a:pos x="422" y="172"/>
                </a:cxn>
                <a:cxn ang="0">
                  <a:pos x="356" y="210"/>
                </a:cxn>
                <a:cxn ang="0">
                  <a:pos x="290" y="258"/>
                </a:cxn>
                <a:cxn ang="0">
                  <a:pos x="230" y="310"/>
                </a:cxn>
                <a:cxn ang="0">
                  <a:pos x="178" y="364"/>
                </a:cxn>
                <a:cxn ang="0">
                  <a:pos x="136" y="422"/>
                </a:cxn>
                <a:cxn ang="0">
                  <a:pos x="100" y="480"/>
                </a:cxn>
                <a:cxn ang="0">
                  <a:pos x="72" y="536"/>
                </a:cxn>
                <a:cxn ang="0">
                  <a:pos x="48" y="590"/>
                </a:cxn>
                <a:cxn ang="0">
                  <a:pos x="30" y="640"/>
                </a:cxn>
                <a:cxn ang="0">
                  <a:pos x="18" y="684"/>
                </a:cxn>
                <a:cxn ang="0">
                  <a:pos x="8" y="722"/>
                </a:cxn>
                <a:cxn ang="0">
                  <a:pos x="4" y="750"/>
                </a:cxn>
                <a:cxn ang="0">
                  <a:pos x="0" y="768"/>
                </a:cxn>
                <a:cxn ang="0">
                  <a:pos x="0" y="774"/>
                </a:cxn>
              </a:cxnLst>
              <a:rect l="0" t="0" r="r" b="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flip="none" rotWithShape="1">
              <a:gsLst>
                <a:gs pos="0">
                  <a:srgbClr val="996600">
                    <a:shade val="30000"/>
                    <a:satMod val="115000"/>
                  </a:srgbClr>
                </a:gs>
                <a:gs pos="50000">
                  <a:srgbClr val="996600">
                    <a:shade val="67500"/>
                    <a:satMod val="115000"/>
                  </a:srgbClr>
                </a:gs>
                <a:gs pos="100000">
                  <a:srgbClr val="9966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grpSp>
          <p:nvGrpSpPr>
            <p:cNvPr id="83" name="กลุ่ม 82"/>
            <p:cNvGrpSpPr/>
            <p:nvPr/>
          </p:nvGrpSpPr>
          <p:grpSpPr>
            <a:xfrm>
              <a:off x="3132606" y="3429000"/>
              <a:ext cx="2786082" cy="2357454"/>
              <a:chOff x="142844" y="2356953"/>
              <a:chExt cx="2786082" cy="2357454"/>
            </a:xfrm>
          </p:grpSpPr>
          <p:pic>
            <p:nvPicPr>
              <p:cNvPr id="55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9531" t="29942" r="13437" b="28197"/>
              <a:stretch>
                <a:fillRect/>
              </a:stretch>
            </p:blipFill>
            <p:spPr bwMode="auto">
              <a:xfrm>
                <a:off x="142844" y="2785581"/>
                <a:ext cx="2714644" cy="188844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</p:pic>
          <p:grpSp>
            <p:nvGrpSpPr>
              <p:cNvPr id="79" name="กลุ่ม 78"/>
              <p:cNvGrpSpPr/>
              <p:nvPr/>
            </p:nvGrpSpPr>
            <p:grpSpPr>
              <a:xfrm>
                <a:off x="142844" y="2356953"/>
                <a:ext cx="2786082" cy="2357454"/>
                <a:chOff x="11760608" y="1805911"/>
                <a:chExt cx="2081988" cy="3426470"/>
              </a:xfrm>
            </p:grpSpPr>
            <p:sp>
              <p:nvSpPr>
                <p:cNvPr id="59" name="AutoShape 4"/>
                <p:cNvSpPr>
                  <a:spLocks noChangeArrowheads="1"/>
                </p:cNvSpPr>
                <p:nvPr/>
              </p:nvSpPr>
              <p:spPr bwMode="auto">
                <a:xfrm>
                  <a:off x="11760608" y="2076431"/>
                  <a:ext cx="2081988" cy="3155950"/>
                </a:xfrm>
                <a:prstGeom prst="roundRect">
                  <a:avLst>
                    <a:gd name="adj" fmla="val 4690"/>
                  </a:avLst>
                </a:prstGeom>
                <a:noFill/>
                <a:ln w="571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60" name="AutoShape 5"/>
                <p:cNvSpPr>
                  <a:spLocks noChangeArrowheads="1"/>
                </p:cNvSpPr>
                <p:nvPr/>
              </p:nvSpPr>
              <p:spPr bwMode="gray">
                <a:xfrm>
                  <a:off x="11887200" y="1805911"/>
                  <a:ext cx="1863725" cy="51916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61" name="AutoShape 6"/>
                <p:cNvSpPr>
                  <a:spLocks noChangeArrowheads="1"/>
                </p:cNvSpPr>
                <p:nvPr/>
              </p:nvSpPr>
              <p:spPr bwMode="auto">
                <a:xfrm flipH="1">
                  <a:off x="13563600" y="2014518"/>
                  <a:ext cx="73025" cy="144463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62" name="AutoShape 7"/>
                <p:cNvSpPr>
                  <a:spLocks noChangeArrowheads="1"/>
                </p:cNvSpPr>
                <p:nvPr/>
              </p:nvSpPr>
              <p:spPr bwMode="auto">
                <a:xfrm flipH="1">
                  <a:off x="11972925" y="2004993"/>
                  <a:ext cx="71438" cy="144463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68" name="Text Box 13"/>
                <p:cNvSpPr txBox="1">
                  <a:spLocks noChangeArrowheads="1"/>
                </p:cNvSpPr>
                <p:nvPr/>
              </p:nvSpPr>
              <p:spPr bwMode="gray">
                <a:xfrm>
                  <a:off x="12294450" y="1805911"/>
                  <a:ext cx="1014302" cy="49206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91429" tIns="45715" rIns="91429" bIns="45715">
                  <a:spAutoFit/>
                </a:bodyPr>
                <a:lstStyle/>
                <a:p>
                  <a:pPr algn="ctr" eaLnBrk="0" hangingPunct="0"/>
                  <a:r>
                    <a:rPr lang="th-TH" sz="1600" b="1" dirty="0" smtClean="0">
                      <a:solidFill>
                        <a:schemeClr val="bg1"/>
                      </a:solidFill>
                      <a:latin typeface="TH Fah kwang" pitchFamily="2" charset="-34"/>
                      <a:cs typeface="TH Fah kwang" pitchFamily="2" charset="-34"/>
                    </a:rPr>
                    <a:t>ค่าใช้จ่าย (บาท)</a:t>
                  </a:r>
                  <a:endParaRPr lang="en-US" sz="1600" b="1" dirty="0">
                    <a:solidFill>
                      <a:schemeClr val="bg1"/>
                    </a:solidFill>
                    <a:latin typeface="TH Fah kwang" pitchFamily="2" charset="-34"/>
                    <a:cs typeface="TH Fah kwang" pitchFamily="2" charset="-34"/>
                  </a:endParaRPr>
                </a:p>
              </p:txBody>
            </p:sp>
          </p:grpSp>
        </p:grpSp>
        <p:grpSp>
          <p:nvGrpSpPr>
            <p:cNvPr id="82" name="กลุ่ม 81"/>
            <p:cNvGrpSpPr/>
            <p:nvPr/>
          </p:nvGrpSpPr>
          <p:grpSpPr>
            <a:xfrm>
              <a:off x="5786445" y="1105490"/>
              <a:ext cx="3143273" cy="2434487"/>
              <a:chOff x="-3571932" y="2208480"/>
              <a:chExt cx="3143273" cy="2434487"/>
            </a:xfrm>
          </p:grpSpPr>
          <p:pic>
            <p:nvPicPr>
              <p:cNvPr id="56" name="Picture 7"/>
              <p:cNvPicPr>
                <a:picLocks noChangeAspect="1" noChangeArrowheads="1"/>
              </p:cNvPicPr>
              <p:nvPr/>
            </p:nvPicPr>
            <p:blipFill>
              <a:blip r:embed="rId3"/>
              <a:srcRect l="43437" t="38663" r="19531" b="18604"/>
              <a:stretch>
                <a:fillRect/>
              </a:stretch>
            </p:blipFill>
            <p:spPr bwMode="auto">
              <a:xfrm>
                <a:off x="-3357618" y="2785581"/>
                <a:ext cx="2672364" cy="185254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</p:pic>
          <p:grpSp>
            <p:nvGrpSpPr>
              <p:cNvPr id="70" name="Group 15"/>
              <p:cNvGrpSpPr>
                <a:grpSpLocks/>
              </p:cNvGrpSpPr>
              <p:nvPr/>
            </p:nvGrpSpPr>
            <p:grpSpPr bwMode="auto">
              <a:xfrm>
                <a:off x="-3571932" y="2208480"/>
                <a:ext cx="3143273" cy="2434487"/>
                <a:chOff x="576" y="1700"/>
                <a:chExt cx="1446" cy="2230"/>
              </a:xfrm>
            </p:grpSpPr>
            <p:sp>
              <p:nvSpPr>
                <p:cNvPr id="73" name="AutoShape 16"/>
                <p:cNvSpPr>
                  <a:spLocks noChangeArrowheads="1"/>
                </p:cNvSpPr>
                <p:nvPr/>
              </p:nvSpPr>
              <p:spPr bwMode="auto">
                <a:xfrm>
                  <a:off x="642" y="1942"/>
                  <a:ext cx="1315" cy="1988"/>
                </a:xfrm>
                <a:prstGeom prst="roundRect">
                  <a:avLst>
                    <a:gd name="adj" fmla="val 4690"/>
                  </a:avLst>
                </a:prstGeom>
                <a:noFill/>
                <a:ln w="57150">
                  <a:solidFill>
                    <a:srgbClr val="0033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74" name="AutoShape 17"/>
                <p:cNvSpPr>
                  <a:spLocks noChangeArrowheads="1"/>
                </p:cNvSpPr>
                <p:nvPr/>
              </p:nvSpPr>
              <p:spPr bwMode="gray">
                <a:xfrm>
                  <a:off x="712" y="1771"/>
                  <a:ext cx="1174" cy="39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33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75" name="AutoShape 18"/>
                <p:cNvSpPr>
                  <a:spLocks noChangeArrowheads="1"/>
                </p:cNvSpPr>
                <p:nvPr/>
              </p:nvSpPr>
              <p:spPr bwMode="auto">
                <a:xfrm flipH="1">
                  <a:off x="1773" y="1897"/>
                  <a:ext cx="45" cy="91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76" name="AutoShape 19"/>
                <p:cNvSpPr>
                  <a:spLocks noChangeArrowheads="1"/>
                </p:cNvSpPr>
                <p:nvPr/>
              </p:nvSpPr>
              <p:spPr bwMode="auto">
                <a:xfrm flipH="1">
                  <a:off x="776" y="1897"/>
                  <a:ext cx="46" cy="91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77" name="Text Box 20"/>
                <p:cNvSpPr txBox="1">
                  <a:spLocks noChangeArrowheads="1"/>
                </p:cNvSpPr>
                <p:nvPr/>
              </p:nvSpPr>
              <p:spPr bwMode="gray">
                <a:xfrm>
                  <a:off x="576" y="1700"/>
                  <a:ext cx="1446" cy="47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91429" tIns="45715" rIns="91429" bIns="45715">
                  <a:spAutoFit/>
                </a:bodyPr>
                <a:lstStyle/>
                <a:p>
                  <a:pPr algn="ctr" eaLnBrk="0" hangingPunct="0"/>
                  <a:r>
                    <a:rPr lang="th-TH" sz="1400" b="1" dirty="0" smtClean="0">
                      <a:solidFill>
                        <a:schemeClr val="bg1"/>
                      </a:solidFill>
                      <a:latin typeface="TH Fah kwang" pitchFamily="2" charset="-34"/>
                      <a:cs typeface="TH Fah kwang" pitchFamily="2" charset="-34"/>
                    </a:rPr>
                    <a:t>ระยะเวลาการส่งเอกสารการประชุม</a:t>
                  </a:r>
                </a:p>
                <a:p>
                  <a:pPr algn="ctr" eaLnBrk="0" hangingPunct="0"/>
                  <a:r>
                    <a:rPr lang="th-TH" sz="1400" b="1" dirty="0" smtClean="0">
                      <a:solidFill>
                        <a:schemeClr val="bg1"/>
                      </a:solidFill>
                      <a:latin typeface="TH Fah kwang" pitchFamily="2" charset="-34"/>
                      <a:cs typeface="TH Fah kwang" pitchFamily="2" charset="-34"/>
                    </a:rPr>
                    <a:t> (นา</a:t>
                  </a:r>
                  <a:r>
                    <a:rPr lang="th-TH" sz="1200" b="1" dirty="0" smtClean="0">
                      <a:solidFill>
                        <a:schemeClr val="bg1"/>
                      </a:solidFill>
                      <a:latin typeface="TH Fah kwang" pitchFamily="2" charset="-34"/>
                      <a:cs typeface="TH Fah kwang" pitchFamily="2" charset="-34"/>
                    </a:rPr>
                    <a:t>ที)</a:t>
                  </a:r>
                  <a:endParaRPr lang="en-US" sz="1200" b="1" dirty="0">
                    <a:solidFill>
                      <a:schemeClr val="bg1"/>
                    </a:solidFill>
                    <a:latin typeface="TH Fah kwang" pitchFamily="2" charset="-34"/>
                    <a:cs typeface="TH Fah kwang" pitchFamily="2" charset="-34"/>
                  </a:endParaRPr>
                </a:p>
              </p:txBody>
            </p:sp>
            <p:sp>
              <p:nvSpPr>
                <p:cNvPr id="7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624" y="2106"/>
                  <a:ext cx="1344" cy="23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lIns="91429" tIns="45715" rIns="91429" bIns="45715">
                  <a:spAutoFit/>
                </a:bodyPr>
                <a:lstStyle/>
                <a:p>
                  <a:pPr eaLnBrk="0" hangingPunct="0"/>
                  <a:r>
                    <a:rPr lang="en-US" b="1" dirty="0" smtClean="0">
                      <a:solidFill>
                        <a:srgbClr val="000000"/>
                      </a:solidFill>
                    </a:rPr>
                    <a:t> </a:t>
                  </a:r>
                  <a:r>
                    <a:rPr lang="en-US" dirty="0" smtClean="0">
                      <a:solidFill>
                        <a:srgbClr val="000000"/>
                      </a:solidFill>
                    </a:rPr>
                    <a:t>.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84" name="กลุ่ม 83"/>
            <p:cNvGrpSpPr/>
            <p:nvPr/>
          </p:nvGrpSpPr>
          <p:grpSpPr>
            <a:xfrm>
              <a:off x="285720" y="1214422"/>
              <a:ext cx="2921547" cy="2316180"/>
              <a:chOff x="-3311675" y="4857283"/>
              <a:chExt cx="2921547" cy="2316180"/>
            </a:xfrm>
          </p:grpSpPr>
          <p:pic>
            <p:nvPicPr>
              <p:cNvPr id="54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7344" t="41279" r="15156" b="15988"/>
              <a:stretch>
                <a:fillRect/>
              </a:stretch>
            </p:blipFill>
            <p:spPr bwMode="auto">
              <a:xfrm>
                <a:off x="-3214742" y="5173199"/>
                <a:ext cx="2714644" cy="187858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</p:pic>
          <p:grpSp>
            <p:nvGrpSpPr>
              <p:cNvPr id="80" name="กลุ่ม 79"/>
              <p:cNvGrpSpPr/>
              <p:nvPr/>
            </p:nvGrpSpPr>
            <p:grpSpPr>
              <a:xfrm>
                <a:off x="-3311675" y="4857283"/>
                <a:ext cx="2921547" cy="2316180"/>
                <a:chOff x="14249400" y="1308903"/>
                <a:chExt cx="2133600" cy="3421828"/>
              </a:xfrm>
            </p:grpSpPr>
            <p:sp>
              <p:nvSpPr>
                <p:cNvPr id="63" name="AutoShape 8"/>
                <p:cNvSpPr>
                  <a:spLocks noChangeArrowheads="1"/>
                </p:cNvSpPr>
                <p:nvPr/>
              </p:nvSpPr>
              <p:spPr bwMode="auto">
                <a:xfrm>
                  <a:off x="14268017" y="1574782"/>
                  <a:ext cx="2086841" cy="3155949"/>
                </a:xfrm>
                <a:prstGeom prst="roundRect">
                  <a:avLst>
                    <a:gd name="adj" fmla="val 4690"/>
                  </a:avLst>
                </a:prstGeom>
                <a:noFill/>
                <a:ln w="57150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64" name="AutoShape 9"/>
                <p:cNvSpPr>
                  <a:spLocks noChangeArrowheads="1"/>
                </p:cNvSpPr>
                <p:nvPr/>
              </p:nvSpPr>
              <p:spPr bwMode="gray">
                <a:xfrm>
                  <a:off x="14379575" y="1308903"/>
                  <a:ext cx="1863725" cy="5276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65" name="AutoShape 10"/>
                <p:cNvSpPr>
                  <a:spLocks noChangeArrowheads="1"/>
                </p:cNvSpPr>
                <p:nvPr/>
              </p:nvSpPr>
              <p:spPr bwMode="auto">
                <a:xfrm flipH="1">
                  <a:off x="16065500" y="1503343"/>
                  <a:ext cx="71438" cy="142875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66" name="AutoShape 11"/>
                <p:cNvSpPr>
                  <a:spLocks noChangeArrowheads="1"/>
                </p:cNvSpPr>
                <p:nvPr/>
              </p:nvSpPr>
              <p:spPr bwMode="auto">
                <a:xfrm flipH="1">
                  <a:off x="14482763" y="1503343"/>
                  <a:ext cx="71438" cy="142875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69" name="Text Box 14"/>
                <p:cNvSpPr txBox="1">
                  <a:spLocks noChangeArrowheads="1"/>
                </p:cNvSpPr>
                <p:nvPr/>
              </p:nvSpPr>
              <p:spPr bwMode="gray">
                <a:xfrm>
                  <a:off x="14320188" y="1308903"/>
                  <a:ext cx="2015246" cy="50015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91429" tIns="45715" rIns="91429" bIns="45715">
                  <a:spAutoFit/>
                </a:bodyPr>
                <a:lstStyle/>
                <a:p>
                  <a:pPr algn="ctr" eaLnBrk="0" hangingPunct="0"/>
                  <a:r>
                    <a:rPr lang="th-TH" sz="1600" b="1" dirty="0" smtClean="0">
                      <a:solidFill>
                        <a:schemeClr val="bg2">
                          <a:lumMod val="10000"/>
                        </a:schemeClr>
                      </a:solidFill>
                      <a:latin typeface="TH Fah kwang" pitchFamily="2" charset="-34"/>
                      <a:cs typeface="TH Fah kwang" pitchFamily="2" charset="-34"/>
                    </a:rPr>
                    <a:t>ปริมาณการใช้กระดาษ (แผ่น)</a:t>
                  </a:r>
                  <a:endParaRPr lang="en-US" sz="1600" b="1" dirty="0">
                    <a:solidFill>
                      <a:schemeClr val="bg2">
                        <a:lumMod val="10000"/>
                      </a:schemeClr>
                    </a:solidFill>
                    <a:latin typeface="TH Fah kwang" pitchFamily="2" charset="-34"/>
                    <a:cs typeface="TH Fah kwang" pitchFamily="2" charset="-34"/>
                  </a:endParaRPr>
                </a:p>
              </p:txBody>
            </p:sp>
            <p:sp>
              <p:nvSpPr>
                <p:cNvPr id="72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4249400" y="1776393"/>
                  <a:ext cx="2133600" cy="36932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lIns="91429" tIns="45715" rIns="91429" bIns="45715">
                  <a:spAutoFit/>
                </a:bodyPr>
                <a:lstStyle/>
                <a:p>
                  <a:pPr eaLnBrk="0" hangingPunct="0"/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85" name="Freeform 3"/>
            <p:cNvSpPr>
              <a:spLocks/>
            </p:cNvSpPr>
            <p:nvPr/>
          </p:nvSpPr>
          <p:spPr bwMode="gray">
            <a:xfrm rot="14644271">
              <a:off x="1443195" y="3711251"/>
              <a:ext cx="1466850" cy="1155700"/>
            </a:xfrm>
            <a:custGeom>
              <a:avLst/>
              <a:gdLst/>
              <a:ahLst/>
              <a:cxnLst>
                <a:cxn ang="0">
                  <a:pos x="0" y="774"/>
                </a:cxn>
                <a:cxn ang="0">
                  <a:pos x="2" y="770"/>
                </a:cxn>
                <a:cxn ang="0">
                  <a:pos x="8" y="754"/>
                </a:cxn>
                <a:cxn ang="0">
                  <a:pos x="16" y="730"/>
                </a:cxn>
                <a:cxn ang="0">
                  <a:pos x="32" y="698"/>
                </a:cxn>
                <a:cxn ang="0">
                  <a:pos x="50" y="660"/>
                </a:cxn>
                <a:cxn ang="0">
                  <a:pos x="76" y="618"/>
                </a:cxn>
                <a:cxn ang="0">
                  <a:pos x="106" y="574"/>
                </a:cxn>
                <a:cxn ang="0">
                  <a:pos x="142" y="528"/>
                </a:cxn>
                <a:cxn ang="0">
                  <a:pos x="186" y="482"/>
                </a:cxn>
                <a:cxn ang="0">
                  <a:pos x="236" y="438"/>
                </a:cxn>
                <a:cxn ang="0">
                  <a:pos x="294" y="398"/>
                </a:cxn>
                <a:cxn ang="0">
                  <a:pos x="360" y="360"/>
                </a:cxn>
                <a:cxn ang="0">
                  <a:pos x="426" y="332"/>
                </a:cxn>
                <a:cxn ang="0">
                  <a:pos x="488" y="314"/>
                </a:cxn>
                <a:cxn ang="0">
                  <a:pos x="544" y="304"/>
                </a:cxn>
                <a:cxn ang="0">
                  <a:pos x="594" y="300"/>
                </a:cxn>
                <a:cxn ang="0">
                  <a:pos x="638" y="300"/>
                </a:cxn>
                <a:cxn ang="0">
                  <a:pos x="678" y="304"/>
                </a:cxn>
                <a:cxn ang="0">
                  <a:pos x="710" y="312"/>
                </a:cxn>
                <a:cxn ang="0">
                  <a:pos x="736" y="320"/>
                </a:cxn>
                <a:cxn ang="0">
                  <a:pos x="754" y="326"/>
                </a:cxn>
                <a:cxn ang="0">
                  <a:pos x="766" y="332"/>
                </a:cxn>
                <a:cxn ang="0">
                  <a:pos x="770" y="334"/>
                </a:cxn>
                <a:cxn ang="0">
                  <a:pos x="680" y="476"/>
                </a:cxn>
                <a:cxn ang="0">
                  <a:pos x="982" y="370"/>
                </a:cxn>
                <a:cxn ang="0">
                  <a:pos x="912" y="0"/>
                </a:cxn>
                <a:cxn ang="0">
                  <a:pos x="854" y="150"/>
                </a:cxn>
                <a:cxn ang="0">
                  <a:pos x="850" y="148"/>
                </a:cxn>
                <a:cxn ang="0">
                  <a:pos x="838" y="142"/>
                </a:cxn>
                <a:cxn ang="0">
                  <a:pos x="822" y="134"/>
                </a:cxn>
                <a:cxn ang="0">
                  <a:pos x="798" y="126"/>
                </a:cxn>
                <a:cxn ang="0">
                  <a:pos x="768" y="120"/>
                </a:cxn>
                <a:cxn ang="0">
                  <a:pos x="732" y="114"/>
                </a:cxn>
                <a:cxn ang="0">
                  <a:pos x="692" y="110"/>
                </a:cxn>
                <a:cxn ang="0">
                  <a:pos x="646" y="110"/>
                </a:cxn>
                <a:cxn ang="0">
                  <a:pos x="596" y="116"/>
                </a:cxn>
                <a:cxn ang="0">
                  <a:pos x="540" y="126"/>
                </a:cxn>
                <a:cxn ang="0">
                  <a:pos x="482" y="146"/>
                </a:cxn>
                <a:cxn ang="0">
                  <a:pos x="422" y="172"/>
                </a:cxn>
                <a:cxn ang="0">
                  <a:pos x="356" y="210"/>
                </a:cxn>
                <a:cxn ang="0">
                  <a:pos x="290" y="258"/>
                </a:cxn>
                <a:cxn ang="0">
                  <a:pos x="230" y="310"/>
                </a:cxn>
                <a:cxn ang="0">
                  <a:pos x="178" y="364"/>
                </a:cxn>
                <a:cxn ang="0">
                  <a:pos x="136" y="422"/>
                </a:cxn>
                <a:cxn ang="0">
                  <a:pos x="100" y="480"/>
                </a:cxn>
                <a:cxn ang="0">
                  <a:pos x="72" y="536"/>
                </a:cxn>
                <a:cxn ang="0">
                  <a:pos x="48" y="590"/>
                </a:cxn>
                <a:cxn ang="0">
                  <a:pos x="30" y="640"/>
                </a:cxn>
                <a:cxn ang="0">
                  <a:pos x="18" y="684"/>
                </a:cxn>
                <a:cxn ang="0">
                  <a:pos x="8" y="722"/>
                </a:cxn>
                <a:cxn ang="0">
                  <a:pos x="4" y="750"/>
                </a:cxn>
                <a:cxn ang="0">
                  <a:pos x="0" y="768"/>
                </a:cxn>
                <a:cxn ang="0">
                  <a:pos x="0" y="774"/>
                </a:cxn>
              </a:cxnLst>
              <a:rect l="0" t="0" r="r" b="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กลุ่ม 27"/>
          <p:cNvGrpSpPr/>
          <p:nvPr/>
        </p:nvGrpSpPr>
        <p:grpSpPr>
          <a:xfrm>
            <a:off x="857224" y="1500175"/>
            <a:ext cx="7561440" cy="4143403"/>
            <a:chOff x="857224" y="1500175"/>
            <a:chExt cx="7561440" cy="4143403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/>
            <a:srcRect l="27592" t="26408" r="27257" b="13732"/>
            <a:stretch>
              <a:fillRect/>
            </a:stretch>
          </p:blipFill>
          <p:spPr bwMode="auto">
            <a:xfrm>
              <a:off x="928662" y="1500175"/>
              <a:ext cx="7490002" cy="41434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0663" name="Oval 7"/>
            <p:cNvSpPr>
              <a:spLocks noChangeArrowheads="1"/>
            </p:cNvSpPr>
            <p:nvPr/>
          </p:nvSpPr>
          <p:spPr bwMode="gray">
            <a:xfrm>
              <a:off x="857224" y="3071811"/>
              <a:ext cx="1141413" cy="1101725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algn="ctr"/>
              <a:endParaRPr lang="th-TH"/>
            </a:p>
          </p:txBody>
        </p:sp>
        <p:sp>
          <p:nvSpPr>
            <p:cNvPr id="70670" name="Text Box 14"/>
            <p:cNvSpPr txBox="1">
              <a:spLocks noChangeArrowheads="1"/>
            </p:cNvSpPr>
            <p:nvPr/>
          </p:nvSpPr>
          <p:spPr bwMode="white">
            <a:xfrm>
              <a:off x="928662" y="3357563"/>
              <a:ext cx="97174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sz="2400" b="1" dirty="0" smtClean="0">
                  <a:solidFill>
                    <a:schemeClr val="bg1"/>
                  </a:solidFill>
                  <a:latin typeface="TH Fah kwang" pitchFamily="2" charset="-34"/>
                  <a:cs typeface="TH Fah kwang" pitchFamily="2" charset="-34"/>
                </a:rPr>
                <a:t>ผลลัพธ์</a:t>
              </a:r>
              <a:endParaRPr lang="en-US" sz="2400" b="1" dirty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endParaRPr>
            </a:p>
          </p:txBody>
        </p:sp>
      </p:grpSp>
      <p:sp>
        <p:nvSpPr>
          <p:cNvPr id="23" name="ชื่อเรื่อง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/>
          <a:srcRect l="934" t="11329" r="12404" b="67300"/>
          <a:stretch>
            <a:fillRect/>
          </a:stretch>
        </p:blipFill>
        <p:spPr bwMode="auto">
          <a:xfrm>
            <a:off x="928662" y="285728"/>
            <a:ext cx="7929618" cy="108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2271" y="5072074"/>
            <a:ext cx="376787" cy="373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กลุ่ม 9"/>
          <p:cNvGrpSpPr/>
          <p:nvPr/>
        </p:nvGrpSpPr>
        <p:grpSpPr>
          <a:xfrm>
            <a:off x="571472" y="285728"/>
            <a:ext cx="8358246" cy="5072098"/>
            <a:chOff x="571472" y="285728"/>
            <a:chExt cx="8358246" cy="5072098"/>
          </a:xfrm>
        </p:grpSpPr>
        <p:pic>
          <p:nvPicPr>
            <p:cNvPr id="61" name="Picture 5" descr="http://www.thaihealth.or.th/data/content/2016/03/30953/cms/thaihealth_c_aehopuvy1579.jpg"/>
            <p:cNvPicPr>
              <a:picLocks noChangeAspect="1" noChangeArrowheads="1"/>
            </p:cNvPicPr>
            <p:nvPr/>
          </p:nvPicPr>
          <p:blipFill>
            <a:blip r:embed="rId2" cstate="print">
              <a:lum/>
            </a:blip>
            <a:srcRect l="20063" t="8760" r="25599" b="12402"/>
            <a:stretch>
              <a:fillRect/>
            </a:stretch>
          </p:blipFill>
          <p:spPr bwMode="auto">
            <a:xfrm>
              <a:off x="7500958" y="1428768"/>
              <a:ext cx="1326679" cy="128585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3"/>
            <a:srcRect l="934" t="11329" r="12404" b="67300"/>
            <a:stretch>
              <a:fillRect/>
            </a:stretch>
          </p:blipFill>
          <p:spPr bwMode="auto">
            <a:xfrm>
              <a:off x="928662" y="285728"/>
              <a:ext cx="7929618" cy="1082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สี่เหลี่ยมมุมมน 6"/>
            <p:cNvSpPr/>
            <p:nvPr/>
          </p:nvSpPr>
          <p:spPr>
            <a:xfrm>
              <a:off x="1928794" y="3478953"/>
              <a:ext cx="3286147" cy="10254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400" b="1"/>
            </a:p>
          </p:txBody>
        </p:sp>
        <p:sp>
          <p:nvSpPr>
            <p:cNvPr id="8" name="สี่เหลี่ยมผืนผ้า 7"/>
            <p:cNvSpPr/>
            <p:nvPr/>
          </p:nvSpPr>
          <p:spPr>
            <a:xfrm>
              <a:off x="571472" y="2177355"/>
              <a:ext cx="2143140" cy="448883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 b="1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571472" y="2126172"/>
              <a:ext cx="8358246" cy="3231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H Fah kwang" pitchFamily="2" charset="-34"/>
                  <a:ea typeface="Calibri" pitchFamily="34" charset="0"/>
                  <a:cs typeface="TH Fah kwang" pitchFamily="2" charset="-34"/>
                </a:rPr>
                <a:t>บทเรียนที่ได้รับ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th-TH" sz="1600" b="1" dirty="0" smtClean="0">
                <a:latin typeface="TH Fah kwang" pitchFamily="2" charset="-34"/>
                <a:cs typeface="TH Fah kwang" pitchFamily="2" charset="-34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H Fah kwang" pitchFamily="2" charset="-34"/>
                <a:cs typeface="TH Fah kwang" pitchFamily="2" charset="-34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600" b="1" i="0" u="none" strike="noStrike" cap="none" normalizeH="0" baseline="0" dirty="0" smtClean="0">
                  <a:ln>
                    <a:noFill/>
                  </a:ln>
                  <a:effectLst/>
                  <a:latin typeface="TH Fah kwang" pitchFamily="2" charset="-34"/>
                  <a:ea typeface="Calibri" pitchFamily="34" charset="0"/>
                  <a:cs typeface="TH Fah kwang" pitchFamily="2" charset="-34"/>
                </a:rPr>
                <a:t>         </a:t>
              </a:r>
              <a:r>
                <a:rPr kumimoji="0" lang="th-TH" sz="2400" b="1" i="0" u="none" strike="noStrike" cap="none" normalizeH="0" baseline="0" dirty="0" smtClean="0">
                  <a:ln>
                    <a:noFill/>
                  </a:ln>
                  <a:effectLst/>
                  <a:latin typeface="TH Fah kwang" pitchFamily="2" charset="-34"/>
                  <a:ea typeface="Calibri" pitchFamily="34" charset="0"/>
                  <a:cs typeface="TH Fah kwang" pitchFamily="2" charset="-34"/>
                </a:rPr>
                <a:t>การส่งเสริมการอนุรักษ์พลังงาน   บุคลากรทุกคนสามารถร่วมช่วยกันได้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1" i="0" u="none" strike="noStrike" cap="none" normalizeH="0" baseline="0" dirty="0" smtClean="0">
                  <a:ln>
                    <a:noFill/>
                  </a:ln>
                  <a:effectLst/>
                  <a:latin typeface="TH Fah kwang" pitchFamily="2" charset="-34"/>
                  <a:ea typeface="Calibri" pitchFamily="34" charset="0"/>
                  <a:cs typeface="TH Fah kwang" pitchFamily="2" charset="-34"/>
                </a:rPr>
                <a:t>จากงานประจำที่ทำ โดยการทบทวนกระบวนทำงานต่างๆแล้ว  นำไปสู่การใช้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1" i="0" u="none" strike="noStrike" cap="none" normalizeH="0" baseline="0" dirty="0" smtClean="0">
                  <a:ln>
                    <a:noFill/>
                  </a:ln>
                  <a:effectLst/>
                  <a:latin typeface="TH Fah kwang" pitchFamily="2" charset="-34"/>
                  <a:ea typeface="Calibri" pitchFamily="34" charset="0"/>
                  <a:cs typeface="TH Fah kwang" pitchFamily="2" charset="-34"/>
                </a:rPr>
                <a:t>ประโยชน์จากเทคโนโลยีสารสนเทศที่มีให้คุ้มค่า คุ้มทุน  ลดขั้นตอนการทำงาน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1" i="0" u="none" strike="noStrike" cap="none" normalizeH="0" baseline="0" dirty="0" smtClean="0">
                  <a:ln>
                    <a:noFill/>
                  </a:ln>
                  <a:effectLst/>
                  <a:latin typeface="TH Fah kwang" pitchFamily="2" charset="-34"/>
                  <a:ea typeface="Calibri" pitchFamily="34" charset="0"/>
                  <a:cs typeface="TH Fah kwang" pitchFamily="2" charset="-34"/>
                </a:rPr>
                <a:t>ที่ไม่จำเป็นลง    ใช้ทรัพยากรอย่างมีประสิทธิภาพ      สามารถช่วยลดการใช้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1" i="0" u="none" strike="noStrike" cap="none" normalizeH="0" baseline="0" dirty="0" smtClean="0">
                  <a:ln>
                    <a:noFill/>
                  </a:ln>
                  <a:effectLst/>
                  <a:latin typeface="TH Fah kwang" pitchFamily="2" charset="-34"/>
                  <a:ea typeface="Calibri" pitchFamily="34" charset="0"/>
                  <a:cs typeface="TH Fah kwang" pitchFamily="2" charset="-34"/>
                </a:rPr>
                <a:t>กระดาษ  ลดการใช้พลังงาน  ลดโลกร้อน  ส่งผลให้องค์กรประหยัดค่าใช้จ่าย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1" i="0" u="none" strike="noStrike" cap="none" normalizeH="0" baseline="0" dirty="0" smtClean="0">
                  <a:ln>
                    <a:noFill/>
                  </a:ln>
                  <a:effectLst/>
                  <a:latin typeface="TH Fah kwang" pitchFamily="2" charset="-34"/>
                  <a:ea typeface="Calibri" pitchFamily="34" charset="0"/>
                  <a:cs typeface="TH Fah kwang" pitchFamily="2" charset="-34"/>
                </a:rPr>
                <a:t>ได้อีกด้วย</a:t>
              </a:r>
              <a:endParaRPr kumimoji="0" lang="th-TH" sz="2400" b="1" i="0" u="none" strike="noStrike" cap="none" normalizeH="0" baseline="0" dirty="0" smtClean="0">
                <a:ln>
                  <a:noFill/>
                </a:ln>
                <a:effectLst/>
                <a:latin typeface="TH Fah kwang" pitchFamily="2" charset="-34"/>
                <a:cs typeface="TH Fah kwang" pitchFamily="2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กลุ่ม 14"/>
          <p:cNvGrpSpPr/>
          <p:nvPr/>
        </p:nvGrpSpPr>
        <p:grpSpPr>
          <a:xfrm>
            <a:off x="476834" y="285728"/>
            <a:ext cx="8381446" cy="6286512"/>
            <a:chOff x="476834" y="285728"/>
            <a:chExt cx="8381446" cy="6286512"/>
          </a:xfrm>
        </p:grpSpPr>
        <p:pic>
          <p:nvPicPr>
            <p:cNvPr id="61" name="Picture 5" descr="http://www.thaihealth.or.th/data/content/2016/03/30953/cms/thaihealth_c_aehopuvy1579.jpg"/>
            <p:cNvPicPr>
              <a:picLocks noChangeAspect="1" noChangeArrowheads="1"/>
            </p:cNvPicPr>
            <p:nvPr/>
          </p:nvPicPr>
          <p:blipFill>
            <a:blip r:embed="rId2" cstate="print">
              <a:lum/>
            </a:blip>
            <a:srcRect l="20063" t="8760" r="25599" b="12402"/>
            <a:stretch>
              <a:fillRect/>
            </a:stretch>
          </p:blipFill>
          <p:spPr bwMode="auto">
            <a:xfrm>
              <a:off x="7500958" y="1428768"/>
              <a:ext cx="1326679" cy="128585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3"/>
            <a:srcRect l="934" t="11329" r="12404" b="67300"/>
            <a:stretch>
              <a:fillRect/>
            </a:stretch>
          </p:blipFill>
          <p:spPr bwMode="auto">
            <a:xfrm>
              <a:off x="928662" y="285728"/>
              <a:ext cx="7929618" cy="1082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สี่เหลี่ยมมุมมน 6"/>
            <p:cNvSpPr/>
            <p:nvPr/>
          </p:nvSpPr>
          <p:spPr>
            <a:xfrm>
              <a:off x="1928794" y="3478953"/>
              <a:ext cx="3286147" cy="10254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400" b="1"/>
            </a:p>
          </p:txBody>
        </p:sp>
        <p:sp>
          <p:nvSpPr>
            <p:cNvPr id="8" name="สี่เหลี่ยมผืนผ้า 7"/>
            <p:cNvSpPr/>
            <p:nvPr/>
          </p:nvSpPr>
          <p:spPr>
            <a:xfrm>
              <a:off x="571472" y="2177355"/>
              <a:ext cx="2500330" cy="448883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 b="1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76834" y="2120808"/>
              <a:ext cx="7952818" cy="2431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H Fah kwang" pitchFamily="2" charset="-34"/>
                  <a:ea typeface="Calibri" pitchFamily="34" charset="0"/>
                  <a:cs typeface="TH Fah kwang" pitchFamily="2" charset="-34"/>
                </a:rPr>
                <a:t>แผนพัฒนาต่อเนื่อง</a:t>
              </a:r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Fah kwang" pitchFamily="2" charset="-34"/>
                <a:cs typeface="TH Fah kwang" pitchFamily="2" charset="-34"/>
              </a:endParaRPr>
            </a:p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th-TH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Fah kwang" pitchFamily="2" charset="-34"/>
                  <a:ea typeface="Calibri" pitchFamily="34" charset="0"/>
                  <a:cs typeface="TH Fah kwang" pitchFamily="2" charset="-34"/>
                </a:rPr>
                <a:t>  </a:t>
              </a:r>
            </a:p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th-TH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Fah kwang" pitchFamily="2" charset="-34"/>
                  <a:ea typeface="Calibri" pitchFamily="34" charset="0"/>
                  <a:cs typeface="TH Fah kwang" pitchFamily="2" charset="-34"/>
                </a:rPr>
                <a:t>   1. การนำ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Fah kwang" pitchFamily="2" charset="-34"/>
                  <a:ea typeface="Calibri" pitchFamily="34" charset="0"/>
                  <a:cs typeface="TH Fah kwang" pitchFamily="2" charset="-34"/>
                </a:rPr>
                <a:t> Slide </a:t>
              </a:r>
              <a:r>
                <a:rPr kumimoji="0" lang="th-TH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Fah kwang" pitchFamily="2" charset="-34"/>
                  <a:ea typeface="Calibri" pitchFamily="34" charset="0"/>
                  <a:cs typeface="TH Fah kwang" pitchFamily="2" charset="-34"/>
                </a:rPr>
                <a:t>นำเสนอแต่ละทีมคุณภาพที่ส่งมาล่วงหน้านั้น   นำเข้า 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Fah kwang" pitchFamily="2" charset="-34"/>
                <a:ea typeface="Calibri" pitchFamily="34" charset="0"/>
                <a:cs typeface="TH Fah kwang" pitchFamily="2" charset="-34"/>
              </a:endParaRPr>
            </a:p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TH Fah kwang" pitchFamily="2" charset="-34"/>
                  <a:ea typeface="Calibri" pitchFamily="34" charset="0"/>
                  <a:cs typeface="TH Fah kwang" pitchFamily="2" charset="-34"/>
                </a:rPr>
                <a:t> </a:t>
              </a:r>
              <a:r>
                <a:rPr lang="en-US" sz="2400" b="1" dirty="0" smtClean="0">
                  <a:latin typeface="TH Fah kwang" pitchFamily="2" charset="-34"/>
                  <a:ea typeface="Calibri" pitchFamily="34" charset="0"/>
                  <a:cs typeface="TH Fah kwang" pitchFamily="2" charset="-34"/>
                </a:rPr>
                <a:t>      </a:t>
              </a:r>
              <a:r>
                <a:rPr lang="th-TH" sz="2400" b="1" dirty="0" smtClean="0">
                  <a:latin typeface="TH Fah kwang" pitchFamily="2" charset="-34"/>
                  <a:ea typeface="Calibri" pitchFamily="34" charset="0"/>
                  <a:cs typeface="TH Fah kwang" pitchFamily="2" charset="-34"/>
                </a:rPr>
                <a:t>ระบบ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Fah kwang" pitchFamily="2" charset="-34"/>
                  <a:ea typeface="Calibri" pitchFamily="34" charset="0"/>
                  <a:cs typeface="TH Fah kwang" pitchFamily="2" charset="-34"/>
                </a:rPr>
                <a:t>Electronic file </a:t>
              </a:r>
              <a:r>
                <a:rPr kumimoji="0" lang="th-TH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Fah kwang" pitchFamily="2" charset="-34"/>
                  <a:ea typeface="Calibri" pitchFamily="34" charset="0"/>
                  <a:cs typeface="TH Fah kwang" pitchFamily="2" charset="-34"/>
                </a:rPr>
                <a:t>ให้เป็นปัจจุบัน</a:t>
              </a:r>
            </a:p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h-TH" sz="2400" b="1" dirty="0">
                  <a:latin typeface="TH Fah kwang" pitchFamily="2" charset="-34"/>
                  <a:cs typeface="TH Fah kwang" pitchFamily="2" charset="-34"/>
                </a:rPr>
                <a:t> </a:t>
              </a:r>
              <a:r>
                <a:rPr lang="th-TH" sz="2400" b="1" dirty="0" smtClean="0">
                  <a:latin typeface="TH Fah kwang" pitchFamily="2" charset="-34"/>
                  <a:cs typeface="TH Fah kwang" pitchFamily="2" charset="-34"/>
                </a:rPr>
                <a:t>  2. การเพิ่มช่องทางให้คณะกรรมการในทีมคุณภาพสามารถเข้าถึงข้อมูล  </a:t>
              </a:r>
            </a:p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th-TH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Fah kwang" pitchFamily="2" charset="-34"/>
                  <a:cs typeface="TH Fah kwang" pitchFamily="2" charset="-34"/>
                </a:rPr>
                <a:t>       สะดวก</a:t>
              </a:r>
              <a:r>
                <a:rPr kumimoji="0" lang="th-TH" sz="24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Fah kwang" pitchFamily="2" charset="-34"/>
                  <a:cs typeface="TH Fah kwang" pitchFamily="2" charset="-34"/>
                </a:rPr>
                <a:t>  รวดเร็ว</a:t>
              </a:r>
              <a:endPara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Fah kwang" pitchFamily="2" charset="-34"/>
                <a:cs typeface="TH Fah kwang" pitchFamily="2" charset="-34"/>
              </a:endParaRPr>
            </a:p>
          </p:txBody>
        </p:sp>
        <p:pic>
          <p:nvPicPr>
            <p:cNvPr id="132098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15140" y="4222210"/>
              <a:ext cx="2000264" cy="1981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13" descr="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00958" y="5715016"/>
              <a:ext cx="989543" cy="857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กลุ่ม 12"/>
          <p:cNvGrpSpPr/>
          <p:nvPr/>
        </p:nvGrpSpPr>
        <p:grpSpPr>
          <a:xfrm>
            <a:off x="3143240" y="2571744"/>
            <a:ext cx="4071966" cy="4286256"/>
            <a:chOff x="3143240" y="2571744"/>
            <a:chExt cx="4071966" cy="4286256"/>
          </a:xfrm>
        </p:grpSpPr>
        <p:sp>
          <p:nvSpPr>
            <p:cNvPr id="86024" name="Text Box 8"/>
            <p:cNvSpPr txBox="1">
              <a:spLocks noChangeArrowheads="1"/>
            </p:cNvSpPr>
            <p:nvPr/>
          </p:nvSpPr>
          <p:spPr bwMode="gray">
            <a:xfrm>
              <a:off x="3938606" y="6060064"/>
              <a:ext cx="3276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th-TH" b="1" dirty="0" smtClean="0">
                  <a:solidFill>
                    <a:srgbClr val="000000"/>
                  </a:solidFill>
                  <a:latin typeface="TH Fah kwang" pitchFamily="2" charset="-34"/>
                  <a:cs typeface="TH Fah kwang" pitchFamily="2" charset="-34"/>
                </a:rPr>
                <a:t>กลุ่มงานพัฒนาคุณภาพ</a:t>
              </a:r>
              <a:endParaRPr lang="en-US" b="1" dirty="0">
                <a:solidFill>
                  <a:srgbClr val="000000"/>
                </a:solidFill>
                <a:latin typeface="TH Fah kwang" pitchFamily="2" charset="-34"/>
                <a:cs typeface="TH Fah kwang" pitchFamily="2" charset="-34"/>
              </a:endParaRPr>
            </a:p>
          </p:txBody>
        </p:sp>
        <p:sp>
          <p:nvSpPr>
            <p:cNvPr id="86025" name="Rectangle 9"/>
            <p:cNvSpPr>
              <a:spLocks noChangeArrowheads="1"/>
            </p:cNvSpPr>
            <p:nvPr/>
          </p:nvSpPr>
          <p:spPr bwMode="gray">
            <a:xfrm>
              <a:off x="3838575" y="6146800"/>
              <a:ext cx="76200" cy="228600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pic>
          <p:nvPicPr>
            <p:cNvPr id="131074" name="Picture 2" descr="http://i40.tinypic.com/2n7pjdw.jpg"/>
            <p:cNvPicPr>
              <a:picLocks noChangeAspect="1" noChangeArrowheads="1"/>
            </p:cNvPicPr>
            <p:nvPr/>
          </p:nvPicPr>
          <p:blipFill>
            <a:blip r:embed="rId2"/>
            <a:srcRect l="50756"/>
            <a:stretch>
              <a:fillRect/>
            </a:stretch>
          </p:blipFill>
          <p:spPr bwMode="auto">
            <a:xfrm>
              <a:off x="5929322" y="5357827"/>
              <a:ext cx="886502" cy="1500173"/>
            </a:xfrm>
            <a:prstGeom prst="rect">
              <a:avLst/>
            </a:prstGeom>
            <a:noFill/>
          </p:spPr>
        </p:pic>
        <p:pic>
          <p:nvPicPr>
            <p:cNvPr id="10" name="Picture 2" descr="http://i40.tinypic.com/2n7pjdw.jpg"/>
            <p:cNvPicPr>
              <a:picLocks noChangeAspect="1" noChangeArrowheads="1"/>
            </p:cNvPicPr>
            <p:nvPr/>
          </p:nvPicPr>
          <p:blipFill>
            <a:blip r:embed="rId2"/>
            <a:srcRect l="-3" r="54549"/>
            <a:stretch>
              <a:fillRect/>
            </a:stretch>
          </p:blipFill>
          <p:spPr bwMode="auto">
            <a:xfrm>
              <a:off x="3143240" y="5357827"/>
              <a:ext cx="818281" cy="150017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/>
            <a:srcRect l="37418" t="27565" r="50358" b="66347"/>
            <a:stretch>
              <a:fillRect/>
            </a:stretch>
          </p:blipFill>
          <p:spPr bwMode="auto">
            <a:xfrm>
              <a:off x="3786182" y="2571744"/>
              <a:ext cx="2454869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กลุ่ม 49"/>
          <p:cNvGrpSpPr/>
          <p:nvPr/>
        </p:nvGrpSpPr>
        <p:grpSpPr>
          <a:xfrm>
            <a:off x="785786" y="285728"/>
            <a:ext cx="8072494" cy="5384833"/>
            <a:chOff x="785786" y="285728"/>
            <a:chExt cx="8072494" cy="5384833"/>
          </a:xfrm>
        </p:grpSpPr>
        <p:grpSp>
          <p:nvGrpSpPr>
            <p:cNvPr id="32" name="กลุ่ม 11"/>
            <p:cNvGrpSpPr/>
            <p:nvPr/>
          </p:nvGrpSpPr>
          <p:grpSpPr>
            <a:xfrm>
              <a:off x="928662" y="285728"/>
              <a:ext cx="7929618" cy="2428892"/>
              <a:chOff x="928662" y="285728"/>
              <a:chExt cx="7929618" cy="2428892"/>
            </a:xfrm>
          </p:grpSpPr>
          <p:pic>
            <p:nvPicPr>
              <p:cNvPr id="33" name="Picture 5" descr="http://www.thaihealth.or.th/data/content/2016/03/30953/cms/thaihealth_c_aehopuvy1579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/>
              </a:blip>
              <a:srcRect l="20063" t="8760" r="25599" b="12402"/>
              <a:stretch>
                <a:fillRect/>
              </a:stretch>
            </p:blipFill>
            <p:spPr bwMode="auto">
              <a:xfrm>
                <a:off x="7500958" y="1428768"/>
                <a:ext cx="1326679" cy="128585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 l="934" t="11329" r="12404" b="67300"/>
              <a:stretch>
                <a:fillRect/>
              </a:stretch>
            </p:blipFill>
            <p:spPr bwMode="auto">
              <a:xfrm>
                <a:off x="928662" y="285728"/>
                <a:ext cx="7929618" cy="10820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35" name="กลุ่ม 34"/>
            <p:cNvGrpSpPr/>
            <p:nvPr/>
          </p:nvGrpSpPr>
          <p:grpSpPr>
            <a:xfrm>
              <a:off x="785786" y="722313"/>
              <a:ext cx="6132556" cy="4948248"/>
              <a:chOff x="785786" y="722313"/>
              <a:chExt cx="6132556" cy="4948248"/>
            </a:xfrm>
          </p:grpSpPr>
          <p:sp>
            <p:nvSpPr>
              <p:cNvPr id="87043" name="Text Box 3"/>
              <p:cNvSpPr txBox="1">
                <a:spLocks noChangeArrowheads="1"/>
              </p:cNvSpPr>
              <p:nvPr/>
            </p:nvSpPr>
            <p:spPr bwMode="auto">
              <a:xfrm>
                <a:off x="1660525" y="722313"/>
                <a:ext cx="1841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th-TH"/>
              </a:p>
            </p:txBody>
          </p:sp>
          <p:grpSp>
            <p:nvGrpSpPr>
              <p:cNvPr id="62" name="กลุ่ม 61"/>
              <p:cNvGrpSpPr/>
              <p:nvPr/>
            </p:nvGrpSpPr>
            <p:grpSpPr>
              <a:xfrm>
                <a:off x="1071549" y="2127241"/>
                <a:ext cx="5846793" cy="3543320"/>
                <a:chOff x="214293" y="2055803"/>
                <a:chExt cx="5846793" cy="3543320"/>
              </a:xfrm>
            </p:grpSpPr>
            <p:sp>
              <p:nvSpPr>
                <p:cNvPr id="87089" name="Text Box 49"/>
                <p:cNvSpPr txBox="1">
                  <a:spLocks noChangeArrowheads="1"/>
                </p:cNvSpPr>
                <p:nvPr/>
              </p:nvSpPr>
              <p:spPr bwMode="gray">
                <a:xfrm>
                  <a:off x="846112" y="2214554"/>
                  <a:ext cx="4043378" cy="36933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:r>
                    <a:rPr lang="th-TH" b="1" dirty="0" smtClean="0">
                      <a:solidFill>
                        <a:srgbClr val="000000"/>
                      </a:solidFill>
                      <a:latin typeface="TH Fah kwang" pitchFamily="2" charset="-34"/>
                      <a:cs typeface="TH Fah kwang" pitchFamily="2" charset="-34"/>
                    </a:rPr>
                    <a:t> นายแพทย์</a:t>
                  </a:r>
                  <a:r>
                    <a:rPr lang="th-TH" b="1" dirty="0" smtClean="0">
                      <a:solidFill>
                        <a:srgbClr val="000000"/>
                      </a:solidFill>
                      <a:latin typeface="TH Fah kwang" pitchFamily="2" charset="-34"/>
                      <a:cs typeface="TH Fah kwang" pitchFamily="2" charset="-34"/>
                    </a:rPr>
                    <a:t>สมชาย     </a:t>
                  </a:r>
                  <a:r>
                    <a:rPr lang="th-TH" b="1" dirty="0" err="1" smtClean="0">
                      <a:solidFill>
                        <a:srgbClr val="000000"/>
                      </a:solidFill>
                      <a:latin typeface="TH Fah kwang" pitchFamily="2" charset="-34"/>
                      <a:cs typeface="TH Fah kwang" pitchFamily="2" charset="-34"/>
                    </a:rPr>
                    <a:t>ธนะ</a:t>
                  </a:r>
                  <a:r>
                    <a:rPr lang="th-TH" b="1" dirty="0" smtClean="0">
                      <a:solidFill>
                        <a:srgbClr val="000000"/>
                      </a:solidFill>
                      <a:latin typeface="TH Fah kwang" pitchFamily="2" charset="-34"/>
                      <a:cs typeface="TH Fah kwang" pitchFamily="2" charset="-34"/>
                    </a:rPr>
                    <a:t>สิทธิชัย      </a:t>
                  </a:r>
                  <a:r>
                    <a:rPr lang="th-TH" b="1" dirty="0" smtClean="0">
                      <a:solidFill>
                        <a:srgbClr val="000000"/>
                      </a:solidFill>
                      <a:latin typeface="TH Fah kwang" pitchFamily="2" charset="-34"/>
                      <a:cs typeface="TH Fah kwang" pitchFamily="2" charset="-34"/>
                    </a:rPr>
                    <a:t>ที่</a:t>
                  </a:r>
                  <a:r>
                    <a:rPr lang="th-TH" b="1" dirty="0" smtClean="0">
                      <a:solidFill>
                        <a:srgbClr val="000000"/>
                      </a:solidFill>
                      <a:latin typeface="TH Fah kwang" pitchFamily="2" charset="-34"/>
                      <a:cs typeface="TH Fah kwang" pitchFamily="2" charset="-34"/>
                    </a:rPr>
                    <a:t>ปรึกษา</a:t>
                  </a:r>
                  <a:endParaRPr lang="en-US" b="1" dirty="0">
                    <a:solidFill>
                      <a:srgbClr val="000000"/>
                    </a:solidFill>
                    <a:latin typeface="TH Fah kwang" pitchFamily="2" charset="-34"/>
                    <a:cs typeface="TH Fah kwang" pitchFamily="2" charset="-34"/>
                  </a:endParaRPr>
                </a:p>
              </p:txBody>
            </p:sp>
            <p:sp>
              <p:nvSpPr>
                <p:cNvPr id="87094" name="Text Box 54"/>
                <p:cNvSpPr txBox="1">
                  <a:spLocks noChangeArrowheads="1"/>
                </p:cNvSpPr>
                <p:nvPr/>
              </p:nvSpPr>
              <p:spPr bwMode="gray">
                <a:xfrm>
                  <a:off x="946154" y="2773360"/>
                  <a:ext cx="4114800" cy="36988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:r>
                    <a:rPr lang="th-TH" b="1" dirty="0" smtClean="0">
                      <a:solidFill>
                        <a:srgbClr val="000000"/>
                      </a:solidFill>
                      <a:latin typeface="TH Fah kwang" pitchFamily="2" charset="-34"/>
                      <a:cs typeface="TH Fah kwang" pitchFamily="2" charset="-34"/>
                    </a:rPr>
                    <a:t>นางจิรันดา             </a:t>
                  </a:r>
                  <a:r>
                    <a:rPr lang="th-TH" b="1" dirty="0" err="1" smtClean="0">
                      <a:solidFill>
                        <a:srgbClr val="000000"/>
                      </a:solidFill>
                      <a:latin typeface="TH Fah kwang" pitchFamily="2" charset="-34"/>
                      <a:cs typeface="TH Fah kwang" pitchFamily="2" charset="-34"/>
                    </a:rPr>
                    <a:t>ไกรฤ</a:t>
                  </a:r>
                  <a:r>
                    <a:rPr lang="th-TH" b="1" dirty="0" smtClean="0">
                      <a:solidFill>
                        <a:srgbClr val="000000"/>
                      </a:solidFill>
                      <a:latin typeface="TH Fah kwang" pitchFamily="2" charset="-34"/>
                      <a:cs typeface="TH Fah kwang" pitchFamily="2" charset="-34"/>
                    </a:rPr>
                    <a:t>ทธิชัย       </a:t>
                  </a:r>
                  <a:r>
                    <a:rPr lang="th-TH" b="1" dirty="0" smtClean="0">
                      <a:solidFill>
                        <a:srgbClr val="000000"/>
                      </a:solidFill>
                      <a:latin typeface="TH Fah kwang" pitchFamily="2" charset="-34"/>
                      <a:cs typeface="TH Fah kwang" pitchFamily="2" charset="-34"/>
                    </a:rPr>
                    <a:t>คณะทำงาน</a:t>
                  </a:r>
                  <a:endParaRPr lang="en-US" b="1" dirty="0">
                    <a:solidFill>
                      <a:srgbClr val="000000"/>
                    </a:solidFill>
                    <a:latin typeface="TH Fah kwang" pitchFamily="2" charset="-34"/>
                    <a:cs typeface="TH Fah kwang" pitchFamily="2" charset="-34"/>
                  </a:endParaRPr>
                </a:p>
              </p:txBody>
            </p:sp>
            <p:sp>
              <p:nvSpPr>
                <p:cNvPr id="87099" name="Text Box 59"/>
                <p:cNvSpPr txBox="1">
                  <a:spLocks noChangeArrowheads="1"/>
                </p:cNvSpPr>
                <p:nvPr/>
              </p:nvSpPr>
              <p:spPr bwMode="gray">
                <a:xfrm>
                  <a:off x="946153" y="3344864"/>
                  <a:ext cx="5114933" cy="36988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:r>
                    <a:rPr lang="th-TH" b="1" dirty="0" err="1" smtClean="0">
                      <a:solidFill>
                        <a:srgbClr val="000000"/>
                      </a:solidFill>
                      <a:latin typeface="TH Fah kwang" pitchFamily="2" charset="-34"/>
                      <a:cs typeface="TH Fah kwang" pitchFamily="2" charset="-34"/>
                    </a:rPr>
                    <a:t>พว.วรา</a:t>
                  </a:r>
                  <a:r>
                    <a:rPr lang="th-TH" b="1" dirty="0" err="1" smtClean="0">
                      <a:solidFill>
                        <a:srgbClr val="000000"/>
                      </a:solidFill>
                      <a:latin typeface="TH Fah kwang" pitchFamily="2" charset="-34"/>
                      <a:cs typeface="TH Fah kwang" pitchFamily="2" charset="-34"/>
                    </a:rPr>
                    <a:t>ภรณ์</a:t>
                  </a:r>
                  <a:r>
                    <a:rPr lang="th-TH" b="1" dirty="0" smtClean="0">
                      <a:solidFill>
                        <a:srgbClr val="000000"/>
                      </a:solidFill>
                      <a:latin typeface="TH Fah kwang" pitchFamily="2" charset="-34"/>
                      <a:cs typeface="TH Fah kwang" pitchFamily="2" charset="-34"/>
                    </a:rPr>
                    <a:t>      </a:t>
                  </a:r>
                  <a:r>
                    <a:rPr lang="th-TH" b="1" dirty="0" smtClean="0">
                      <a:solidFill>
                        <a:srgbClr val="000000"/>
                      </a:solidFill>
                      <a:latin typeface="TH Fah kwang" pitchFamily="2" charset="-34"/>
                      <a:cs typeface="TH Fah kwang" pitchFamily="2" charset="-34"/>
                    </a:rPr>
                    <a:t>     พันธุ์</a:t>
                  </a:r>
                  <a:r>
                    <a:rPr lang="th-TH" b="1" dirty="0" smtClean="0">
                      <a:solidFill>
                        <a:srgbClr val="000000"/>
                      </a:solidFill>
                      <a:latin typeface="TH Fah kwang" pitchFamily="2" charset="-34"/>
                      <a:cs typeface="TH Fah kwang" pitchFamily="2" charset="-34"/>
                    </a:rPr>
                    <a:t>อร่าม        คณะทำงาน</a:t>
                  </a:r>
                  <a:endParaRPr lang="en-US" b="1" dirty="0">
                    <a:solidFill>
                      <a:srgbClr val="000000"/>
                    </a:solidFill>
                    <a:latin typeface="TH Fah kwang" pitchFamily="2" charset="-34"/>
                    <a:cs typeface="TH Fah kwang" pitchFamily="2" charset="-34"/>
                  </a:endParaRPr>
                </a:p>
              </p:txBody>
            </p:sp>
            <p:sp>
              <p:nvSpPr>
                <p:cNvPr id="87104" name="Text Box 64"/>
                <p:cNvSpPr txBox="1">
                  <a:spLocks noChangeArrowheads="1"/>
                </p:cNvSpPr>
                <p:nvPr/>
              </p:nvSpPr>
              <p:spPr bwMode="gray">
                <a:xfrm>
                  <a:off x="917550" y="3929066"/>
                  <a:ext cx="4500594" cy="36988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:r>
                    <a:rPr lang="th-TH" b="1" dirty="0" smtClean="0">
                      <a:solidFill>
                        <a:srgbClr val="000000"/>
                      </a:solidFill>
                      <a:latin typeface="TH Fah kwang" pitchFamily="2" charset="-34"/>
                      <a:cs typeface="TH Fah kwang" pitchFamily="2" charset="-34"/>
                    </a:rPr>
                    <a:t>นางสาวศยามล        กลั่นภูมิศรี        คณะทำงาน</a:t>
                  </a:r>
                  <a:endParaRPr lang="en-US" b="1" dirty="0">
                    <a:solidFill>
                      <a:srgbClr val="000000"/>
                    </a:solidFill>
                    <a:latin typeface="TH Fah kwang" pitchFamily="2" charset="-34"/>
                    <a:cs typeface="TH Fah kwang" pitchFamily="2" charset="-34"/>
                  </a:endParaRPr>
                </a:p>
              </p:txBody>
            </p:sp>
            <p:grpSp>
              <p:nvGrpSpPr>
                <p:cNvPr id="36" name="Group 4"/>
                <p:cNvGrpSpPr>
                  <a:grpSpLocks/>
                </p:cNvGrpSpPr>
                <p:nvPr/>
              </p:nvGrpSpPr>
              <p:grpSpPr bwMode="auto">
                <a:xfrm>
                  <a:off x="242873" y="2055803"/>
                  <a:ext cx="685800" cy="685800"/>
                  <a:chOff x="531" y="1814"/>
                  <a:chExt cx="432" cy="432"/>
                </a:xfrm>
              </p:grpSpPr>
              <p:sp>
                <p:nvSpPr>
                  <p:cNvPr id="37" name="AutoShape 6"/>
                  <p:cNvSpPr>
                    <a:spLocks noChangeArrowheads="1"/>
                  </p:cNvSpPr>
                  <p:nvPr/>
                </p:nvSpPr>
                <p:spPr bwMode="gray">
                  <a:xfrm>
                    <a:off x="531" y="1814"/>
                    <a:ext cx="432" cy="432"/>
                  </a:xfrm>
                  <a:prstGeom prst="diamond">
                    <a:avLst/>
                  </a:prstGeom>
                  <a:solidFill>
                    <a:schemeClr val="accent2"/>
                  </a:solidFill>
                  <a:ln w="25400" algn="ctr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38" name="Text Box 8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621" y="1886"/>
                    <a:ext cx="223" cy="288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400" b="0" dirty="0">
                        <a:solidFill>
                          <a:schemeClr val="bg1"/>
                        </a:solidFill>
                      </a:rPr>
                      <a:t>1</a:t>
                    </a:r>
                  </a:p>
                </p:txBody>
              </p:sp>
            </p:grpSp>
            <p:grpSp>
              <p:nvGrpSpPr>
                <p:cNvPr id="39" name="Group 9"/>
                <p:cNvGrpSpPr>
                  <a:grpSpLocks/>
                </p:cNvGrpSpPr>
                <p:nvPr/>
              </p:nvGrpSpPr>
              <p:grpSpPr bwMode="auto">
                <a:xfrm>
                  <a:off x="242873" y="2627307"/>
                  <a:ext cx="685800" cy="685800"/>
                  <a:chOff x="531" y="1814"/>
                  <a:chExt cx="432" cy="432"/>
                </a:xfrm>
              </p:grpSpPr>
              <p:sp>
                <p:nvSpPr>
                  <p:cNvPr id="40" name="AutoShape 11"/>
                  <p:cNvSpPr>
                    <a:spLocks noChangeArrowheads="1"/>
                  </p:cNvSpPr>
                  <p:nvPr/>
                </p:nvSpPr>
                <p:spPr bwMode="gray">
                  <a:xfrm>
                    <a:off x="531" y="1814"/>
                    <a:ext cx="432" cy="432"/>
                  </a:xfrm>
                  <a:prstGeom prst="diamond">
                    <a:avLst/>
                  </a:prstGeom>
                  <a:solidFill>
                    <a:schemeClr val="accent1"/>
                  </a:solidFill>
                  <a:ln w="25400" algn="ctr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41" name="Text Box 13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621" y="1886"/>
                    <a:ext cx="223" cy="288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400" b="0">
                        <a:solidFill>
                          <a:schemeClr val="bg1"/>
                        </a:solidFill>
                      </a:rPr>
                      <a:t>2</a:t>
                    </a:r>
                  </a:p>
                </p:txBody>
              </p:sp>
            </p:grpSp>
            <p:grpSp>
              <p:nvGrpSpPr>
                <p:cNvPr id="42" name="Group 14"/>
                <p:cNvGrpSpPr>
                  <a:grpSpLocks/>
                </p:cNvGrpSpPr>
                <p:nvPr/>
              </p:nvGrpSpPr>
              <p:grpSpPr bwMode="auto">
                <a:xfrm>
                  <a:off x="242873" y="3198811"/>
                  <a:ext cx="685800" cy="685800"/>
                  <a:chOff x="531" y="1814"/>
                  <a:chExt cx="432" cy="432"/>
                </a:xfrm>
              </p:grpSpPr>
              <p:sp>
                <p:nvSpPr>
                  <p:cNvPr id="43" name="AutoShape 16"/>
                  <p:cNvSpPr>
                    <a:spLocks noChangeArrowheads="1"/>
                  </p:cNvSpPr>
                  <p:nvPr/>
                </p:nvSpPr>
                <p:spPr bwMode="gray">
                  <a:xfrm>
                    <a:off x="531" y="1814"/>
                    <a:ext cx="432" cy="432"/>
                  </a:xfrm>
                  <a:prstGeom prst="diamond">
                    <a:avLst/>
                  </a:prstGeom>
                  <a:solidFill>
                    <a:schemeClr val="hlink"/>
                  </a:solidFill>
                  <a:ln w="25400" algn="ctr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44" name="Text Box 18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621" y="1886"/>
                    <a:ext cx="223" cy="288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400" b="0">
                        <a:solidFill>
                          <a:schemeClr val="bg1"/>
                        </a:solidFill>
                      </a:rPr>
                      <a:t>3</a:t>
                    </a:r>
                  </a:p>
                </p:txBody>
              </p:sp>
            </p:grpSp>
            <p:grpSp>
              <p:nvGrpSpPr>
                <p:cNvPr id="45" name="Group 19"/>
                <p:cNvGrpSpPr>
                  <a:grpSpLocks/>
                </p:cNvGrpSpPr>
                <p:nvPr/>
              </p:nvGrpSpPr>
              <p:grpSpPr bwMode="auto">
                <a:xfrm>
                  <a:off x="242873" y="3770315"/>
                  <a:ext cx="685800" cy="685800"/>
                  <a:chOff x="531" y="1814"/>
                  <a:chExt cx="432" cy="432"/>
                </a:xfrm>
              </p:grpSpPr>
              <p:sp>
                <p:nvSpPr>
                  <p:cNvPr id="46" name="AutoShape 21"/>
                  <p:cNvSpPr>
                    <a:spLocks noChangeArrowheads="1"/>
                  </p:cNvSpPr>
                  <p:nvPr/>
                </p:nvSpPr>
                <p:spPr bwMode="gray">
                  <a:xfrm>
                    <a:off x="531" y="1814"/>
                    <a:ext cx="432" cy="432"/>
                  </a:xfrm>
                  <a:prstGeom prst="diamond">
                    <a:avLst/>
                  </a:prstGeom>
                  <a:solidFill>
                    <a:schemeClr val="folHlink"/>
                  </a:solidFill>
                  <a:ln w="25400" algn="ctr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47" name="Text Box 23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621" y="1886"/>
                    <a:ext cx="223" cy="288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400" b="0">
                        <a:solidFill>
                          <a:schemeClr val="bg1"/>
                        </a:solidFill>
                      </a:rPr>
                      <a:t>4</a:t>
                    </a:r>
                  </a:p>
                </p:txBody>
              </p:sp>
            </p:grpSp>
            <p:sp>
              <p:nvSpPr>
                <p:cNvPr id="48" name="Text Box 59"/>
                <p:cNvSpPr txBox="1">
                  <a:spLocks noChangeArrowheads="1"/>
                </p:cNvSpPr>
                <p:nvPr/>
              </p:nvSpPr>
              <p:spPr bwMode="gray">
                <a:xfrm>
                  <a:off x="917573" y="4487872"/>
                  <a:ext cx="5114933" cy="36988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:r>
                    <a:rPr lang="th-TH" b="1" dirty="0" smtClean="0">
                      <a:solidFill>
                        <a:srgbClr val="000000"/>
                      </a:solidFill>
                      <a:latin typeface="TH Fah kwang" pitchFamily="2" charset="-34"/>
                      <a:cs typeface="TH Fah kwang" pitchFamily="2" charset="-34"/>
                    </a:rPr>
                    <a:t>นางสาวอุษา           นาคสุวรรณ       คณะทำงาน</a:t>
                  </a:r>
                  <a:endParaRPr lang="en-US" b="1" dirty="0">
                    <a:solidFill>
                      <a:srgbClr val="000000"/>
                    </a:solidFill>
                    <a:latin typeface="TH Fah kwang" pitchFamily="2" charset="-34"/>
                    <a:cs typeface="TH Fah kwang" pitchFamily="2" charset="-34"/>
                  </a:endParaRPr>
                </a:p>
              </p:txBody>
            </p:sp>
            <p:sp>
              <p:nvSpPr>
                <p:cNvPr id="49" name="Text Box 64"/>
                <p:cNvSpPr txBox="1">
                  <a:spLocks noChangeArrowheads="1"/>
                </p:cNvSpPr>
                <p:nvPr/>
              </p:nvSpPr>
              <p:spPr bwMode="gray">
                <a:xfrm>
                  <a:off x="888970" y="5072074"/>
                  <a:ext cx="4500594" cy="36988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:r>
                    <a:rPr lang="th-TH" b="1" dirty="0" smtClean="0">
                      <a:solidFill>
                        <a:srgbClr val="000000"/>
                      </a:solidFill>
                      <a:latin typeface="TH Fah kwang" pitchFamily="2" charset="-34"/>
                      <a:cs typeface="TH Fah kwang" pitchFamily="2" charset="-34"/>
                    </a:rPr>
                    <a:t>นางสาว</a:t>
                  </a:r>
                  <a:r>
                    <a:rPr lang="th-TH" b="1" dirty="0" err="1" smtClean="0">
                      <a:solidFill>
                        <a:srgbClr val="000000"/>
                      </a:solidFill>
                      <a:latin typeface="TH Fah kwang" pitchFamily="2" charset="-34"/>
                      <a:cs typeface="TH Fah kwang" pitchFamily="2" charset="-34"/>
                    </a:rPr>
                    <a:t>ฐา</a:t>
                  </a:r>
                  <a:r>
                    <a:rPr lang="th-TH" b="1" dirty="0" smtClean="0">
                      <a:solidFill>
                        <a:srgbClr val="000000"/>
                      </a:solidFill>
                      <a:latin typeface="TH Fah kwang" pitchFamily="2" charset="-34"/>
                      <a:cs typeface="TH Fah kwang" pitchFamily="2" charset="-34"/>
                    </a:rPr>
                    <a:t>นิดา         ทิมประเทือง      คณะทำงาน</a:t>
                  </a:r>
                  <a:endParaRPr lang="en-US" b="1" dirty="0">
                    <a:solidFill>
                      <a:srgbClr val="000000"/>
                    </a:solidFill>
                    <a:latin typeface="TH Fah kwang" pitchFamily="2" charset="-34"/>
                    <a:cs typeface="TH Fah kwang" pitchFamily="2" charset="-34"/>
                  </a:endParaRPr>
                </a:p>
              </p:txBody>
            </p:sp>
            <p:grpSp>
              <p:nvGrpSpPr>
                <p:cNvPr id="56" name="Group 4"/>
                <p:cNvGrpSpPr>
                  <a:grpSpLocks/>
                </p:cNvGrpSpPr>
                <p:nvPr/>
              </p:nvGrpSpPr>
              <p:grpSpPr bwMode="auto">
                <a:xfrm>
                  <a:off x="214293" y="4341819"/>
                  <a:ext cx="685800" cy="685800"/>
                  <a:chOff x="531" y="1814"/>
                  <a:chExt cx="432" cy="432"/>
                </a:xfrm>
              </p:grpSpPr>
              <p:sp>
                <p:nvSpPr>
                  <p:cNvPr id="57" name="AutoShape 6"/>
                  <p:cNvSpPr>
                    <a:spLocks noChangeArrowheads="1"/>
                  </p:cNvSpPr>
                  <p:nvPr/>
                </p:nvSpPr>
                <p:spPr bwMode="gray">
                  <a:xfrm>
                    <a:off x="531" y="1814"/>
                    <a:ext cx="432" cy="432"/>
                  </a:xfrm>
                  <a:prstGeom prst="diamond">
                    <a:avLst/>
                  </a:prstGeom>
                  <a:solidFill>
                    <a:schemeClr val="accent2"/>
                  </a:solidFill>
                  <a:ln w="25400" algn="ctr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58" name="Text Box 8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621" y="1886"/>
                    <a:ext cx="223" cy="288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400" b="0" dirty="0" smtClean="0">
                        <a:solidFill>
                          <a:schemeClr val="bg1"/>
                        </a:solidFill>
                      </a:rPr>
                      <a:t>5</a:t>
                    </a:r>
                    <a:endParaRPr lang="en-US" sz="2400" b="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59" name="Group 9"/>
                <p:cNvGrpSpPr>
                  <a:grpSpLocks/>
                </p:cNvGrpSpPr>
                <p:nvPr/>
              </p:nvGrpSpPr>
              <p:grpSpPr bwMode="auto">
                <a:xfrm>
                  <a:off x="214293" y="4913323"/>
                  <a:ext cx="685800" cy="685800"/>
                  <a:chOff x="531" y="1814"/>
                  <a:chExt cx="432" cy="432"/>
                </a:xfrm>
              </p:grpSpPr>
              <p:sp>
                <p:nvSpPr>
                  <p:cNvPr id="60" name="AutoShape 11"/>
                  <p:cNvSpPr>
                    <a:spLocks noChangeArrowheads="1"/>
                  </p:cNvSpPr>
                  <p:nvPr/>
                </p:nvSpPr>
                <p:spPr bwMode="gray">
                  <a:xfrm>
                    <a:off x="531" y="1814"/>
                    <a:ext cx="432" cy="432"/>
                  </a:xfrm>
                  <a:prstGeom prst="diamond">
                    <a:avLst/>
                  </a:prstGeom>
                  <a:solidFill>
                    <a:schemeClr val="accent1"/>
                  </a:solidFill>
                  <a:ln w="25400" algn="ctr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61" name="Text Box 13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621" y="1886"/>
                    <a:ext cx="223" cy="288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400" b="0" dirty="0" smtClean="0">
                        <a:solidFill>
                          <a:schemeClr val="bg1"/>
                        </a:solidFill>
                      </a:rPr>
                      <a:t>6</a:t>
                    </a:r>
                    <a:endParaRPr lang="en-US" sz="2400" b="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63" name="สี่เหลี่ยมมุมมน 62"/>
              <p:cNvSpPr/>
              <p:nvPr/>
            </p:nvSpPr>
            <p:spPr>
              <a:xfrm>
                <a:off x="785786" y="1500174"/>
                <a:ext cx="1285884" cy="50006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785786" y="1500174"/>
                <a:ext cx="21431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400" b="1" dirty="0" smtClean="0">
                    <a:solidFill>
                      <a:schemeClr val="bg1"/>
                    </a:solidFill>
                    <a:latin typeface="TH Fah kwang" pitchFamily="2" charset="-34"/>
                    <a:cs typeface="TH Fah kwang" pitchFamily="2" charset="-34"/>
                  </a:rPr>
                  <a:t>สมาชิกทีม</a:t>
                </a:r>
                <a:endParaRPr lang="th-TH" sz="2400" b="1" dirty="0">
                  <a:solidFill>
                    <a:schemeClr val="bg1"/>
                  </a:solidFill>
                  <a:latin typeface="TH Fah kwang" pitchFamily="2" charset="-34"/>
                  <a:cs typeface="TH Fah kwang" pitchFamily="2" charset="-34"/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357562"/>
            <a:ext cx="266187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กลุ่ม 12"/>
          <p:cNvGrpSpPr/>
          <p:nvPr/>
        </p:nvGrpSpPr>
        <p:grpSpPr>
          <a:xfrm>
            <a:off x="642910" y="285728"/>
            <a:ext cx="8215370" cy="4625964"/>
            <a:chOff x="642910" y="285728"/>
            <a:chExt cx="8215370" cy="4625964"/>
          </a:xfrm>
        </p:grpSpPr>
        <p:sp>
          <p:nvSpPr>
            <p:cNvPr id="10" name="สี่เหลี่ยมมุมมน 9"/>
            <p:cNvSpPr/>
            <p:nvPr/>
          </p:nvSpPr>
          <p:spPr>
            <a:xfrm>
              <a:off x="642910" y="2416726"/>
              <a:ext cx="1285884" cy="50006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71538" y="3488296"/>
              <a:ext cx="6572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th-TH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4380" y="2418702"/>
              <a:ext cx="8072462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 smtClean="0">
                  <a:solidFill>
                    <a:schemeClr val="bg1"/>
                  </a:solidFill>
                  <a:latin typeface="TH Fah kwang" pitchFamily="2" charset="-34"/>
                  <a:cs typeface="TH Fah kwang" pitchFamily="2" charset="-34"/>
                </a:rPr>
                <a:t>คำสำคัญ</a:t>
              </a:r>
            </a:p>
            <a:p>
              <a:endParaRPr lang="th-TH" sz="2400" b="1" dirty="0" smtClean="0">
                <a:latin typeface="TH Fah kwang" pitchFamily="2" charset="-34"/>
                <a:cs typeface="TH Fah kwang" pitchFamily="2" charset="-34"/>
              </a:endParaRPr>
            </a:p>
            <a:p>
              <a:pPr>
                <a:lnSpc>
                  <a:spcPct val="150000"/>
                </a:lnSpc>
              </a:pPr>
              <a:r>
                <a:rPr lang="th-TH" sz="2400" b="1" dirty="0" smtClean="0">
                  <a:latin typeface="TH Fah kwang" pitchFamily="2" charset="-34"/>
                  <a:cs typeface="TH Fah kwang" pitchFamily="2" charset="-34"/>
                </a:rPr>
                <a:t>   </a:t>
              </a:r>
              <a:r>
                <a:rPr lang="th-TH" sz="2800" b="1" dirty="0" smtClean="0">
                  <a:latin typeface="TH Fah kwang" pitchFamily="2" charset="-34"/>
                  <a:cs typeface="TH Fah kwang" pitchFamily="2" charset="-34"/>
                </a:rPr>
                <a:t>การลดการใช้กระดาษ</a:t>
              </a:r>
            </a:p>
            <a:p>
              <a:pPr>
                <a:lnSpc>
                  <a:spcPct val="150000"/>
                </a:lnSpc>
              </a:pPr>
              <a:r>
                <a:rPr lang="th-TH" sz="2800" b="1" dirty="0" smtClean="0">
                  <a:latin typeface="TH Fah kwang" pitchFamily="2" charset="-34"/>
                  <a:cs typeface="TH Fah kwang" pitchFamily="2" charset="-34"/>
                </a:rPr>
                <a:t>                ใน</a:t>
              </a:r>
              <a:r>
                <a:rPr lang="th-TH" sz="2800" b="1" dirty="0" smtClean="0">
                  <a:latin typeface="TH Fah kwang" pitchFamily="2" charset="-34"/>
                  <a:cs typeface="TH Fah kwang" pitchFamily="2" charset="-34"/>
                </a:rPr>
                <a:t>การทำหนังสือ</a:t>
              </a:r>
              <a:r>
                <a:rPr lang="th-TH" sz="2800" b="1" dirty="0" smtClean="0">
                  <a:latin typeface="TH Fah kwang" pitchFamily="2" charset="-34"/>
                  <a:cs typeface="TH Fah kwang" pitchFamily="2" charset="-34"/>
                </a:rPr>
                <a:t>เชิญประชุมและรายงานการประชุม</a:t>
              </a:r>
              <a:endParaRPr lang="th-TH" sz="2400" b="1" dirty="0" smtClean="0">
                <a:latin typeface="TH Fah kwang" pitchFamily="2" charset="-34"/>
                <a:cs typeface="TH Fah kwang" pitchFamily="2" charset="-34"/>
              </a:endParaRPr>
            </a:p>
            <a:p>
              <a:endParaRPr lang="th-TH" sz="2400" b="1" dirty="0">
                <a:latin typeface="TH Fah kwang" pitchFamily="2" charset="-34"/>
                <a:cs typeface="TH Fah kwang" pitchFamily="2" charset="-34"/>
              </a:endParaRPr>
            </a:p>
          </p:txBody>
        </p:sp>
        <p:grpSp>
          <p:nvGrpSpPr>
            <p:cNvPr id="12" name="กลุ่ม 11"/>
            <p:cNvGrpSpPr/>
            <p:nvPr/>
          </p:nvGrpSpPr>
          <p:grpSpPr>
            <a:xfrm>
              <a:off x="928662" y="285728"/>
              <a:ext cx="7929618" cy="2428892"/>
              <a:chOff x="928662" y="285728"/>
              <a:chExt cx="7929618" cy="2428892"/>
            </a:xfrm>
          </p:grpSpPr>
          <p:pic>
            <p:nvPicPr>
              <p:cNvPr id="7" name="Picture 5" descr="http://www.thaihealth.or.th/data/content/2016/03/30953/cms/thaihealth_c_aehopuvy1579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/>
              </a:blip>
              <a:srcRect l="20063" t="8760" r="25599" b="12402"/>
              <a:stretch>
                <a:fillRect/>
              </a:stretch>
            </p:blipFill>
            <p:spPr bwMode="auto">
              <a:xfrm>
                <a:off x="7500958" y="1428768"/>
                <a:ext cx="1326679" cy="128585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 l="934" t="11329" r="12404" b="67300"/>
              <a:stretch>
                <a:fillRect/>
              </a:stretch>
            </p:blipFill>
            <p:spPr bwMode="auto">
              <a:xfrm>
                <a:off x="928662" y="285728"/>
                <a:ext cx="7929618" cy="10820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500034" y="1928803"/>
          <a:ext cx="7929618" cy="3200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06"/>
                <a:gridCol w="2643206"/>
                <a:gridCol w="2643206"/>
              </a:tblGrid>
              <a:tr h="458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latin typeface="TH Fah kwang" pitchFamily="2" charset="-34"/>
                        <a:ea typeface="Calibri"/>
                        <a:cs typeface="TH Fah kwang" pitchFamily="2" charset="-34"/>
                      </a:endParaRPr>
                    </a:p>
                  </a:txBody>
                  <a:tcPr marL="48811" marR="48811" marT="0" marB="0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Fah kwang" pitchFamily="2" charset="-34"/>
                          <a:cs typeface="TH Fah kwang" pitchFamily="2" charset="-34"/>
                        </a:rPr>
                        <a:t>แบบเดิม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H Fah kwang" pitchFamily="2" charset="-34"/>
                        <a:ea typeface="Calibri"/>
                        <a:cs typeface="TH Fah kwang" pitchFamily="2" charset="-34"/>
                      </a:endParaRPr>
                    </a:p>
                  </a:txBody>
                  <a:tcPr marL="48811" marR="48811" marT="0" marB="0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Fah kwang" pitchFamily="2" charset="-34"/>
                          <a:cs typeface="TH Fah kwang" pitchFamily="2" charset="-34"/>
                        </a:rPr>
                        <a:t>แบบใหม่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H Fah kwang" pitchFamily="2" charset="-34"/>
                        <a:ea typeface="Calibri"/>
                        <a:cs typeface="TH Fah kwang" pitchFamily="2" charset="-34"/>
                      </a:endParaRPr>
                    </a:p>
                  </a:txBody>
                  <a:tcPr marL="48811" marR="48811" marT="0" marB="0">
                    <a:solidFill>
                      <a:srgbClr val="003300"/>
                    </a:solidFill>
                  </a:tcPr>
                </a:tc>
              </a:tr>
              <a:tr h="5848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th-TH" sz="1800" b="1" u="sng" dirty="0">
                          <a:latin typeface="TH Fah kwang" pitchFamily="2" charset="-34"/>
                          <a:cs typeface="TH Fah kwang" pitchFamily="2" charset="-34"/>
                        </a:rPr>
                        <a:t>กระดาษ</a:t>
                      </a:r>
                      <a:endParaRPr lang="en-US" sz="1800" b="1" dirty="0">
                        <a:latin typeface="TH Fah kwang" pitchFamily="2" charset="-34"/>
                        <a:cs typeface="TH Fah kwang" pitchFamily="2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TH Fah kwang" pitchFamily="2" charset="-34"/>
                          <a:cs typeface="TH Fah kwang" pitchFamily="2" charset="-34"/>
                        </a:rPr>
                        <a:t>      กระดาษ</a:t>
                      </a:r>
                      <a:r>
                        <a:rPr lang="en-US" sz="1800" b="1" dirty="0" smtClean="0">
                          <a:latin typeface="TH Fah kwang" pitchFamily="2" charset="-34"/>
                          <a:cs typeface="TH Fah kwang" pitchFamily="2" charset="-34"/>
                        </a:rPr>
                        <a:t>       </a:t>
                      </a:r>
                      <a:endParaRPr lang="en-US" sz="1800" b="1" dirty="0">
                        <a:latin typeface="TH Fah kwang" pitchFamily="2" charset="-34"/>
                        <a:ea typeface="Calibri"/>
                        <a:cs typeface="TH Fah kwang" pitchFamily="2" charset="-34"/>
                      </a:endParaRPr>
                    </a:p>
                  </a:txBody>
                  <a:tcPr marL="48811" marR="488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TH Fah kwang" pitchFamily="2" charset="-34"/>
                        <a:cs typeface="TH Fah kwang" pitchFamily="2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H Fah kwang" pitchFamily="2" charset="-34"/>
                          <a:cs typeface="TH Fah kwang" pitchFamily="2" charset="-34"/>
                        </a:rPr>
                        <a:t>   </a:t>
                      </a:r>
                      <a:r>
                        <a:rPr lang="th-TH" sz="1800" b="1" dirty="0" smtClean="0">
                          <a:latin typeface="TH Fah kwang" pitchFamily="2" charset="-34"/>
                          <a:cs typeface="TH Fah kwang" pitchFamily="2" charset="-34"/>
                        </a:rPr>
                        <a:t> </a:t>
                      </a:r>
                      <a:r>
                        <a:rPr lang="en-US" sz="1800" b="1" dirty="0" smtClean="0">
                          <a:latin typeface="TH Fah kwang" pitchFamily="2" charset="-34"/>
                          <a:cs typeface="TH Fah kwang" pitchFamily="2" charset="-34"/>
                        </a:rPr>
                        <a:t>     </a:t>
                      </a:r>
                      <a:r>
                        <a:rPr lang="th-TH" sz="1800" b="1" dirty="0" smtClean="0">
                          <a:latin typeface="TH Fah kwang" pitchFamily="2" charset="-34"/>
                          <a:cs typeface="TH Fah kwang" pitchFamily="2" charset="-34"/>
                        </a:rPr>
                        <a:t>    </a:t>
                      </a:r>
                      <a:r>
                        <a:rPr lang="en-US" sz="1800" b="1" dirty="0" smtClean="0">
                          <a:latin typeface="TH Fah kwang" pitchFamily="2" charset="-34"/>
                          <a:cs typeface="TH Fah kwang" pitchFamily="2" charset="-34"/>
                        </a:rPr>
                        <a:t>     48   </a:t>
                      </a:r>
                      <a:r>
                        <a:rPr lang="th-TH" sz="1800" b="1" dirty="0" smtClean="0">
                          <a:latin typeface="TH Fah kwang" pitchFamily="2" charset="-34"/>
                          <a:cs typeface="TH Fah kwang" pitchFamily="2" charset="-34"/>
                        </a:rPr>
                        <a:t>แผ่น</a:t>
                      </a:r>
                      <a:r>
                        <a:rPr lang="th-TH" sz="1800" b="1" dirty="0">
                          <a:latin typeface="TH Fah kwang" pitchFamily="2" charset="-34"/>
                          <a:cs typeface="TH Fah kwang" pitchFamily="2" charset="-34"/>
                        </a:rPr>
                        <a:t>/ชุด</a:t>
                      </a:r>
                      <a:endParaRPr lang="en-US" sz="1800" b="1" dirty="0">
                        <a:latin typeface="TH Fah kwang" pitchFamily="2" charset="-34"/>
                        <a:ea typeface="Calibri"/>
                        <a:cs typeface="TH Fah kwang" pitchFamily="2" charset="-34"/>
                      </a:endParaRPr>
                    </a:p>
                  </a:txBody>
                  <a:tcPr marL="48811" marR="488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TH Fah kwang" pitchFamily="2" charset="-34"/>
                        <a:cs typeface="TH Fah kwang" pitchFamily="2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TH Fah kwang" pitchFamily="2" charset="-34"/>
                          <a:cs typeface="TH Fah kwang" pitchFamily="2" charset="-34"/>
                        </a:rPr>
                        <a:t>   </a:t>
                      </a:r>
                      <a:r>
                        <a:rPr lang="en-US" sz="1800" b="1" dirty="0" smtClean="0">
                          <a:latin typeface="TH Fah kwang" pitchFamily="2" charset="-34"/>
                          <a:cs typeface="TH Fah kwang" pitchFamily="2" charset="-34"/>
                        </a:rPr>
                        <a:t>                3    </a:t>
                      </a:r>
                      <a:r>
                        <a:rPr lang="th-TH" sz="1800" b="1" dirty="0" smtClean="0">
                          <a:latin typeface="TH Fah kwang" pitchFamily="2" charset="-34"/>
                          <a:cs typeface="TH Fah kwang" pitchFamily="2" charset="-34"/>
                        </a:rPr>
                        <a:t>แผ่น</a:t>
                      </a:r>
                      <a:r>
                        <a:rPr lang="th-TH" sz="1800" b="1" dirty="0">
                          <a:latin typeface="TH Fah kwang" pitchFamily="2" charset="-34"/>
                          <a:cs typeface="TH Fah kwang" pitchFamily="2" charset="-34"/>
                        </a:rPr>
                        <a:t>/ชุด</a:t>
                      </a:r>
                      <a:endParaRPr lang="en-US" sz="1800" b="1" dirty="0">
                        <a:latin typeface="TH Fah kwang" pitchFamily="2" charset="-34"/>
                        <a:ea typeface="Calibri"/>
                        <a:cs typeface="TH Fah kwang" pitchFamily="2" charset="-34"/>
                      </a:endParaRPr>
                    </a:p>
                  </a:txBody>
                  <a:tcPr marL="48811" marR="48811" marT="0" marB="0"/>
                </a:tc>
              </a:tr>
              <a:tr h="333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TH Fah kwang" pitchFamily="2" charset="-34"/>
                          <a:cs typeface="TH Fah kwang" pitchFamily="2" charset="-34"/>
                        </a:rPr>
                        <a:t>      บุคลากร      </a:t>
                      </a:r>
                      <a:endParaRPr lang="en-US" sz="1800" b="1" dirty="0">
                        <a:latin typeface="TH Fah kwang" pitchFamily="2" charset="-34"/>
                        <a:ea typeface="Calibri"/>
                        <a:cs typeface="TH Fah kwang" pitchFamily="2" charset="-34"/>
                      </a:endParaRPr>
                    </a:p>
                  </a:txBody>
                  <a:tcPr marL="48811" marR="488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TH Fah kwang" pitchFamily="2" charset="-34"/>
                          <a:cs typeface="TH Fah kwang" pitchFamily="2" charset="-34"/>
                        </a:rPr>
                        <a:t>  </a:t>
                      </a:r>
                      <a:r>
                        <a:rPr lang="th-TH" sz="1800" b="1" dirty="0" smtClean="0">
                          <a:latin typeface="TH Fah kwang" pitchFamily="2" charset="-34"/>
                          <a:cs typeface="TH Fah kwang" pitchFamily="2" charset="-34"/>
                        </a:rPr>
                        <a:t>                </a:t>
                      </a:r>
                      <a:r>
                        <a:rPr lang="th-TH" sz="1800" b="1" dirty="0">
                          <a:latin typeface="TH Fah kwang" pitchFamily="2" charset="-34"/>
                          <a:cs typeface="TH Fah kwang" pitchFamily="2" charset="-34"/>
                        </a:rPr>
                        <a:t>75 </a:t>
                      </a:r>
                      <a:r>
                        <a:rPr lang="th-TH" sz="1800" b="1" dirty="0" smtClean="0">
                          <a:latin typeface="TH Fah kwang" pitchFamily="2" charset="-34"/>
                          <a:cs typeface="TH Fah kwang" pitchFamily="2" charset="-34"/>
                        </a:rPr>
                        <a:t>  </a:t>
                      </a:r>
                      <a:r>
                        <a:rPr lang="th-TH" sz="1800" b="1" dirty="0" smtClean="0">
                          <a:latin typeface="TH Fah kwang" pitchFamily="2" charset="-34"/>
                          <a:cs typeface="TH Fah kwang" pitchFamily="2" charset="-34"/>
                        </a:rPr>
                        <a:t>คน</a:t>
                      </a:r>
                      <a:endParaRPr lang="en-US" sz="1800" b="1" dirty="0">
                        <a:latin typeface="TH Fah kwang" pitchFamily="2" charset="-34"/>
                        <a:ea typeface="Calibri"/>
                        <a:cs typeface="TH Fah kwang" pitchFamily="2" charset="-34"/>
                      </a:endParaRPr>
                    </a:p>
                  </a:txBody>
                  <a:tcPr marL="48811" marR="488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H Fah kwang" pitchFamily="2" charset="-34"/>
                          <a:cs typeface="TH Fah kwang" pitchFamily="2" charset="-34"/>
                        </a:rPr>
                        <a:t>                   1</a:t>
                      </a:r>
                      <a:r>
                        <a:rPr lang="th-TH" sz="1800" b="1" dirty="0" smtClean="0">
                          <a:latin typeface="TH Fah kwang" pitchFamily="2" charset="-34"/>
                          <a:cs typeface="TH Fah kwang" pitchFamily="2" charset="-34"/>
                        </a:rPr>
                        <a:t>    คน</a:t>
                      </a:r>
                      <a:r>
                        <a:rPr lang="en-US" sz="1800" b="1" dirty="0" smtClean="0">
                          <a:latin typeface="TH Fah kwang" pitchFamily="2" charset="-34"/>
                          <a:cs typeface="TH Fah kwang" pitchFamily="2" charset="-34"/>
                        </a:rPr>
                        <a:t>     </a:t>
                      </a:r>
                      <a:endParaRPr lang="en-US" sz="1800" b="1" dirty="0">
                        <a:latin typeface="TH Fah kwang" pitchFamily="2" charset="-34"/>
                        <a:ea typeface="Calibri"/>
                        <a:cs typeface="TH Fah kwang" pitchFamily="2" charset="-34"/>
                      </a:endParaRPr>
                    </a:p>
                  </a:txBody>
                  <a:tcPr marL="48811" marR="48811" marT="0" marB="0"/>
                </a:tc>
              </a:tr>
              <a:tr h="344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TH Fah kwang" pitchFamily="2" charset="-34"/>
                          <a:cs typeface="TH Fah kwang" pitchFamily="2" charset="-34"/>
                        </a:rPr>
                        <a:t>      กระดาษ</a:t>
                      </a:r>
                      <a:r>
                        <a:rPr lang="th-TH" sz="1800" b="1" dirty="0">
                          <a:latin typeface="TH Fah kwang" pitchFamily="2" charset="-34"/>
                          <a:cs typeface="TH Fah kwang" pitchFamily="2" charset="-34"/>
                        </a:rPr>
                        <a:t>ที่ใช้ทั้งหมด   </a:t>
                      </a:r>
                      <a:endParaRPr lang="en-US" sz="1800" b="1" dirty="0">
                        <a:latin typeface="TH Fah kwang" pitchFamily="2" charset="-34"/>
                        <a:ea typeface="Calibri"/>
                        <a:cs typeface="TH Fah kwang" pitchFamily="2" charset="-34"/>
                      </a:endParaRPr>
                    </a:p>
                  </a:txBody>
                  <a:tcPr marL="48811" marR="488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TH Fah kwang" pitchFamily="2" charset="-34"/>
                          <a:cs typeface="TH Fah kwang" pitchFamily="2" charset="-34"/>
                        </a:rPr>
                        <a:t>             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H Fah kwang" pitchFamily="2" charset="-34"/>
                          <a:cs typeface="TH Fah kwang" pitchFamily="2" charset="-34"/>
                        </a:rPr>
                        <a:t>3,600</a:t>
                      </a:r>
                      <a:r>
                        <a:rPr lang="en-US" sz="1800" b="1" dirty="0" smtClean="0">
                          <a:latin typeface="TH Fah kwang" pitchFamily="2" charset="-34"/>
                          <a:cs typeface="TH Fah kwang" pitchFamily="2" charset="-34"/>
                        </a:rPr>
                        <a:t>  </a:t>
                      </a:r>
                      <a:r>
                        <a:rPr lang="th-TH" sz="1800" b="1" dirty="0" smtClean="0">
                          <a:latin typeface="TH Fah kwang" pitchFamily="2" charset="-34"/>
                          <a:cs typeface="TH Fah kwang" pitchFamily="2" charset="-34"/>
                        </a:rPr>
                        <a:t>แผ่น</a:t>
                      </a:r>
                      <a:r>
                        <a:rPr lang="th-TH" sz="1800" b="1" dirty="0">
                          <a:latin typeface="TH Fah kwang" pitchFamily="2" charset="-34"/>
                          <a:cs typeface="TH Fah kwang" pitchFamily="2" charset="-34"/>
                        </a:rPr>
                        <a:t>/ชุด</a:t>
                      </a:r>
                      <a:endParaRPr lang="en-US" sz="1800" b="1" dirty="0">
                        <a:latin typeface="TH Fah kwang" pitchFamily="2" charset="-34"/>
                        <a:ea typeface="Calibri"/>
                        <a:cs typeface="TH Fah kwang" pitchFamily="2" charset="-34"/>
                      </a:endParaRPr>
                    </a:p>
                  </a:txBody>
                  <a:tcPr marL="48811" marR="488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H Fah kwang" pitchFamily="2" charset="-34"/>
                          <a:cs typeface="TH Fah kwang" pitchFamily="2" charset="-34"/>
                        </a:rPr>
                        <a:t>  </a:t>
                      </a:r>
                      <a:r>
                        <a:rPr lang="th-TH" sz="1800" b="1" dirty="0" smtClean="0">
                          <a:latin typeface="TH Fah kwang" pitchFamily="2" charset="-34"/>
                          <a:cs typeface="TH Fah kwang" pitchFamily="2" charset="-34"/>
                        </a:rPr>
                        <a:t>       </a:t>
                      </a:r>
                      <a:r>
                        <a:rPr lang="en-US" sz="1800" b="1" dirty="0" smtClean="0">
                          <a:latin typeface="TH Fah kwang" pitchFamily="2" charset="-34"/>
                          <a:cs typeface="TH Fah kwang" pitchFamily="2" charset="-34"/>
                        </a:rPr>
                        <a:t>       </a:t>
                      </a:r>
                      <a:r>
                        <a:rPr lang="th-TH" sz="1800" b="1" dirty="0" smtClean="0">
                          <a:latin typeface="TH Fah kwang" pitchFamily="2" charset="-34"/>
                          <a:cs typeface="TH Fah kwang" pitchFamily="2" charset="-34"/>
                        </a:rPr>
                        <a:t>  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H Fah kwang" pitchFamily="2" charset="-34"/>
                          <a:cs typeface="TH Fah kwang" pitchFamily="2" charset="-34"/>
                        </a:rPr>
                        <a:t>3</a:t>
                      </a:r>
                      <a:r>
                        <a:rPr lang="th-TH" sz="1800" b="1" dirty="0" smtClean="0">
                          <a:latin typeface="TH Fah kwang" pitchFamily="2" charset="-34"/>
                          <a:cs typeface="TH Fah kwang" pitchFamily="2" charset="-34"/>
                        </a:rPr>
                        <a:t> </a:t>
                      </a:r>
                      <a:r>
                        <a:rPr lang="en-US" sz="1800" b="1" dirty="0" smtClean="0">
                          <a:latin typeface="TH Fah kwang" pitchFamily="2" charset="-34"/>
                          <a:cs typeface="TH Fah kwang" pitchFamily="2" charset="-34"/>
                        </a:rPr>
                        <a:t>   </a:t>
                      </a:r>
                      <a:r>
                        <a:rPr lang="th-TH" sz="1800" b="1" dirty="0" smtClean="0">
                          <a:latin typeface="TH Fah kwang" pitchFamily="2" charset="-34"/>
                          <a:cs typeface="TH Fah kwang" pitchFamily="2" charset="-34"/>
                        </a:rPr>
                        <a:t>แผ่น</a:t>
                      </a:r>
                      <a:r>
                        <a:rPr lang="th-TH" sz="1800" b="1" dirty="0">
                          <a:latin typeface="TH Fah kwang" pitchFamily="2" charset="-34"/>
                          <a:cs typeface="TH Fah kwang" pitchFamily="2" charset="-34"/>
                        </a:rPr>
                        <a:t>/ชุด</a:t>
                      </a:r>
                      <a:endParaRPr lang="en-US" sz="1800" b="1" dirty="0">
                        <a:latin typeface="TH Fah kwang" pitchFamily="2" charset="-34"/>
                        <a:ea typeface="Calibri"/>
                        <a:cs typeface="TH Fah kwang" pitchFamily="2" charset="-34"/>
                      </a:endParaRPr>
                    </a:p>
                  </a:txBody>
                  <a:tcPr marL="48811" marR="48811" marT="0" marB="0"/>
                </a:tc>
              </a:tr>
              <a:tr h="619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th-TH" sz="1800" b="1" u="sng" dirty="0">
                          <a:latin typeface="TH Fah kwang" pitchFamily="2" charset="-34"/>
                          <a:cs typeface="TH Fah kwang" pitchFamily="2" charset="-34"/>
                        </a:rPr>
                        <a:t>ค่าใช้จ่าย</a:t>
                      </a:r>
                      <a:endParaRPr lang="en-US" sz="1800" b="1" dirty="0">
                        <a:latin typeface="TH Fah kwang" pitchFamily="2" charset="-34"/>
                        <a:cs typeface="TH Fah kwang" pitchFamily="2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TH Fah kwang" pitchFamily="2" charset="-34"/>
                          <a:cs typeface="TH Fah kwang" pitchFamily="2" charset="-34"/>
                        </a:rPr>
                        <a:t>     ค่า</a:t>
                      </a:r>
                      <a:r>
                        <a:rPr lang="th-TH" sz="1800" b="1" dirty="0">
                          <a:latin typeface="TH Fah kwang" pitchFamily="2" charset="-34"/>
                          <a:cs typeface="TH Fah kwang" pitchFamily="2" charset="-34"/>
                        </a:rPr>
                        <a:t>ถ่ายเอกสาร</a:t>
                      </a:r>
                      <a:endParaRPr lang="en-US" sz="1800" b="1" dirty="0">
                        <a:latin typeface="TH Fah kwang" pitchFamily="2" charset="-34"/>
                        <a:ea typeface="Calibri"/>
                        <a:cs typeface="TH Fah kwang" pitchFamily="2" charset="-34"/>
                      </a:endParaRPr>
                    </a:p>
                  </a:txBody>
                  <a:tcPr marL="48811" marR="488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TH Fah kwang" pitchFamily="2" charset="-34"/>
                        <a:cs typeface="TH Fah kwang" pitchFamily="2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TH Fah kwang" pitchFamily="2" charset="-34"/>
                          <a:cs typeface="TH Fah kwang" pitchFamily="2" charset="-34"/>
                        </a:rPr>
                        <a:t> </a:t>
                      </a:r>
                      <a:r>
                        <a:rPr lang="th-TH" sz="1800" b="1" dirty="0" smtClean="0">
                          <a:latin typeface="TH Fah kwang" pitchFamily="2" charset="-34"/>
                          <a:cs typeface="TH Fah kwang" pitchFamily="2" charset="-34"/>
                        </a:rPr>
                        <a:t>     </a:t>
                      </a:r>
                      <a:r>
                        <a:rPr lang="th-TH" sz="1800" b="1" baseline="0" dirty="0" smtClean="0">
                          <a:latin typeface="TH Fah kwang" pitchFamily="2" charset="-34"/>
                          <a:cs typeface="TH Fah kwang" pitchFamily="2" charset="-34"/>
                        </a:rPr>
                        <a:t>         </a:t>
                      </a:r>
                      <a:r>
                        <a:rPr lang="th-TH" sz="1800" b="1" dirty="0" smtClean="0">
                          <a:latin typeface="TH Fah kwang" pitchFamily="2" charset="-34"/>
                          <a:cs typeface="TH Fah kwang" pitchFamily="2" charset="-34"/>
                        </a:rPr>
                        <a:t>1  </a:t>
                      </a:r>
                      <a:r>
                        <a:rPr lang="th-TH" sz="1800" b="1" dirty="0">
                          <a:latin typeface="TH Fah kwang" pitchFamily="2" charset="-34"/>
                          <a:cs typeface="TH Fah kwang" pitchFamily="2" charset="-34"/>
                        </a:rPr>
                        <a:t>บาท/แผ่น</a:t>
                      </a:r>
                      <a:endParaRPr lang="en-US" sz="1800" b="1" dirty="0">
                        <a:latin typeface="TH Fah kwang" pitchFamily="2" charset="-34"/>
                        <a:ea typeface="Calibri"/>
                        <a:cs typeface="TH Fah kwang" pitchFamily="2" charset="-34"/>
                      </a:endParaRPr>
                    </a:p>
                  </a:txBody>
                  <a:tcPr marL="48811" marR="488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 b="1" dirty="0" smtClean="0">
                        <a:latin typeface="TH Fah kwang" pitchFamily="2" charset="-34"/>
                        <a:cs typeface="TH Fah kwang" pitchFamily="2" charset="-34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baseline="0" dirty="0" smtClean="0">
                          <a:latin typeface="TH Fah kwang" pitchFamily="2" charset="-34"/>
                          <a:cs typeface="TH Fah kwang" pitchFamily="2" charset="-34"/>
                        </a:rPr>
                        <a:t>           </a:t>
                      </a:r>
                      <a:r>
                        <a:rPr lang="th-TH" sz="1800" b="1" dirty="0" smtClean="0">
                          <a:latin typeface="TH Fah kwang" pitchFamily="2" charset="-34"/>
                          <a:cs typeface="TH Fah kwang" pitchFamily="2" charset="-34"/>
                        </a:rPr>
                        <a:t>0   </a:t>
                      </a:r>
                      <a:r>
                        <a:rPr lang="th-TH" sz="1800" b="1" dirty="0">
                          <a:latin typeface="TH Fah kwang" pitchFamily="2" charset="-34"/>
                          <a:cs typeface="TH Fah kwang" pitchFamily="2" charset="-34"/>
                        </a:rPr>
                        <a:t>บาท/แผ่น</a:t>
                      </a:r>
                      <a:endParaRPr lang="en-US" sz="1800" b="1" dirty="0">
                        <a:latin typeface="TH Fah kwang" pitchFamily="2" charset="-34"/>
                        <a:ea typeface="Calibri"/>
                        <a:cs typeface="TH Fah kwang" pitchFamily="2" charset="-34"/>
                      </a:endParaRPr>
                    </a:p>
                  </a:txBody>
                  <a:tcPr marL="48811" marR="48811" marT="0" marB="0"/>
                </a:tc>
              </a:tr>
              <a:tr h="344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TH Fah kwang" pitchFamily="2" charset="-34"/>
                          <a:cs typeface="TH Fah kwang" pitchFamily="2" charset="-34"/>
                        </a:rPr>
                        <a:t>     ค่า</a:t>
                      </a:r>
                      <a:r>
                        <a:rPr lang="th-TH" sz="1800" b="1" dirty="0">
                          <a:latin typeface="TH Fah kwang" pitchFamily="2" charset="-34"/>
                          <a:cs typeface="TH Fah kwang" pitchFamily="2" charset="-34"/>
                        </a:rPr>
                        <a:t>กระดาษ </a:t>
                      </a:r>
                      <a:r>
                        <a:rPr lang="en-US" sz="1800" b="1" dirty="0">
                          <a:latin typeface="TH Fah kwang" pitchFamily="2" charset="-34"/>
                          <a:cs typeface="TH Fah kwang" pitchFamily="2" charset="-34"/>
                        </a:rPr>
                        <a:t>A4  </a:t>
                      </a:r>
                      <a:endParaRPr lang="en-US" sz="1800" b="1" dirty="0">
                        <a:latin typeface="TH Fah kwang" pitchFamily="2" charset="-34"/>
                        <a:ea typeface="Calibri"/>
                        <a:cs typeface="TH Fah kwang" pitchFamily="2" charset="-34"/>
                      </a:endParaRPr>
                    </a:p>
                  </a:txBody>
                  <a:tcPr marL="48811" marR="48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TH Fah kwang" pitchFamily="2" charset="-34"/>
                          <a:cs typeface="TH Fah kwang" pitchFamily="2" charset="-34"/>
                        </a:rPr>
                        <a:t>       </a:t>
                      </a:r>
                      <a:r>
                        <a:rPr lang="th-TH" sz="1800" b="1" dirty="0" smtClean="0">
                          <a:latin typeface="TH Fah kwang" pitchFamily="2" charset="-34"/>
                          <a:cs typeface="TH Fah kwang" pitchFamily="2" charset="-34"/>
                        </a:rPr>
                        <a:t>    </a:t>
                      </a:r>
                      <a:r>
                        <a:rPr lang="en-US" sz="1800" b="1" dirty="0" smtClean="0">
                          <a:latin typeface="TH Fah kwang" pitchFamily="2" charset="-34"/>
                          <a:cs typeface="TH Fah kwang" pitchFamily="2" charset="-34"/>
                        </a:rPr>
                        <a:t>0.22  </a:t>
                      </a:r>
                      <a:r>
                        <a:rPr lang="th-TH" sz="1800" b="1" dirty="0" smtClean="0">
                          <a:latin typeface="TH Fah kwang" pitchFamily="2" charset="-34"/>
                          <a:cs typeface="TH Fah kwang" pitchFamily="2" charset="-34"/>
                        </a:rPr>
                        <a:t>บาท</a:t>
                      </a:r>
                      <a:r>
                        <a:rPr lang="th-TH" sz="1800" b="1" dirty="0">
                          <a:latin typeface="TH Fah kwang" pitchFamily="2" charset="-34"/>
                          <a:cs typeface="TH Fah kwang" pitchFamily="2" charset="-34"/>
                        </a:rPr>
                        <a:t>/แผ่น</a:t>
                      </a:r>
                      <a:endParaRPr lang="en-US" sz="1800" b="1" dirty="0">
                        <a:latin typeface="TH Fah kwang" pitchFamily="2" charset="-34"/>
                        <a:ea typeface="Calibri"/>
                        <a:cs typeface="TH Fah kwang" pitchFamily="2" charset="-34"/>
                      </a:endParaRPr>
                    </a:p>
                  </a:txBody>
                  <a:tcPr marL="48811" marR="488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TH Fah kwang" pitchFamily="2" charset="-34"/>
                          <a:cs typeface="TH Fah kwang" pitchFamily="2" charset="-34"/>
                        </a:rPr>
                        <a:t>       </a:t>
                      </a:r>
                      <a:r>
                        <a:rPr lang="en-US" sz="1800" b="1" dirty="0" smtClean="0">
                          <a:latin typeface="TH Fah kwang" pitchFamily="2" charset="-34"/>
                          <a:cs typeface="TH Fah kwang" pitchFamily="2" charset="-34"/>
                        </a:rPr>
                        <a:t>0.22   </a:t>
                      </a:r>
                      <a:r>
                        <a:rPr lang="th-TH" sz="1800" b="1" dirty="0">
                          <a:latin typeface="TH Fah kwang" pitchFamily="2" charset="-34"/>
                          <a:cs typeface="TH Fah kwang" pitchFamily="2" charset="-34"/>
                        </a:rPr>
                        <a:t>บาท/แผ่น</a:t>
                      </a:r>
                      <a:endParaRPr lang="en-US" sz="1800" b="1" dirty="0">
                        <a:latin typeface="TH Fah kwang" pitchFamily="2" charset="-34"/>
                        <a:ea typeface="Calibri"/>
                        <a:cs typeface="TH Fah kwang" pitchFamily="2" charset="-34"/>
                      </a:endParaRPr>
                    </a:p>
                  </a:txBody>
                  <a:tcPr marL="48811" marR="48811" marT="0" marB="0"/>
                </a:tc>
              </a:tr>
              <a:tr h="458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TH Fah kwang" pitchFamily="2" charset="-34"/>
                          <a:cs typeface="TH Fah kwang" pitchFamily="2" charset="-34"/>
                        </a:rPr>
                        <a:t>     รวม</a:t>
                      </a:r>
                      <a:r>
                        <a:rPr lang="th-TH" sz="1800" b="1" dirty="0">
                          <a:latin typeface="TH Fah kwang" pitchFamily="2" charset="-34"/>
                          <a:cs typeface="TH Fah kwang" pitchFamily="2" charset="-34"/>
                        </a:rPr>
                        <a:t>เป็นเงิน</a:t>
                      </a:r>
                      <a:r>
                        <a:rPr lang="th-TH" sz="1800" b="1" dirty="0" smtClean="0">
                          <a:latin typeface="TH Fah kwang" pitchFamily="2" charset="-34"/>
                          <a:cs typeface="TH Fah kwang" pitchFamily="2" charset="-34"/>
                        </a:rPr>
                        <a:t>ทั้งสิ้น</a:t>
                      </a:r>
                      <a:endParaRPr lang="en-US" sz="1800" b="1" dirty="0">
                        <a:latin typeface="TH Fah kwang" pitchFamily="2" charset="-34"/>
                        <a:ea typeface="Calibri"/>
                        <a:cs typeface="TH Fah kwang" pitchFamily="2" charset="-34"/>
                      </a:endParaRPr>
                    </a:p>
                  </a:txBody>
                  <a:tcPr marL="48811" marR="488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H Fah kwang" pitchFamily="2" charset="-34"/>
                          <a:cs typeface="TH Fah kwang" pitchFamily="2" charset="-34"/>
                        </a:rPr>
                        <a:t>             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H Fah kwang" pitchFamily="2" charset="-34"/>
                          <a:cs typeface="TH Fah kwang" pitchFamily="2" charset="-34"/>
                        </a:rPr>
                        <a:t>4,392</a:t>
                      </a:r>
                      <a:r>
                        <a:rPr lang="en-US" sz="1800" b="1" dirty="0" smtClean="0">
                          <a:latin typeface="TH Fah kwang" pitchFamily="2" charset="-34"/>
                          <a:cs typeface="TH Fah kwang" pitchFamily="2" charset="-34"/>
                        </a:rPr>
                        <a:t>  </a:t>
                      </a:r>
                      <a:r>
                        <a:rPr lang="th-TH" sz="1800" b="1" dirty="0" smtClean="0">
                          <a:latin typeface="TH Fah kwang" pitchFamily="2" charset="-34"/>
                          <a:cs typeface="TH Fah kwang" pitchFamily="2" charset="-34"/>
                        </a:rPr>
                        <a:t>บาท</a:t>
                      </a:r>
                      <a:r>
                        <a:rPr lang="th-TH" sz="1800" b="1" dirty="0" smtClean="0">
                          <a:latin typeface="TH Fah kwang" pitchFamily="2" charset="-34"/>
                          <a:cs typeface="TH Fah kwang" pitchFamily="2" charset="-34"/>
                        </a:rPr>
                        <a:t>/ครั้ง</a:t>
                      </a:r>
                      <a:endParaRPr lang="en-US" sz="1800" b="1" dirty="0">
                        <a:latin typeface="TH Fah kwang" pitchFamily="2" charset="-34"/>
                        <a:ea typeface="Calibri"/>
                        <a:cs typeface="TH Fah kwang" pitchFamily="2" charset="-34"/>
                      </a:endParaRPr>
                    </a:p>
                  </a:txBody>
                  <a:tcPr marL="48811" marR="488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rgbClr val="C00000"/>
                          </a:solidFill>
                          <a:latin typeface="TH Fah kwang" pitchFamily="2" charset="-34"/>
                          <a:cs typeface="TH Fah kwang" pitchFamily="2" charset="-34"/>
                        </a:rPr>
                        <a:t>                0.66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H Fah kwang" pitchFamily="2" charset="-34"/>
                          <a:cs typeface="TH Fah kwang" pitchFamily="2" charset="-34"/>
                        </a:rPr>
                        <a:t>   </a:t>
                      </a:r>
                      <a:r>
                        <a:rPr lang="th-TH" sz="1800" b="1" dirty="0" smtClean="0">
                          <a:latin typeface="TH Fah kwang" pitchFamily="2" charset="-34"/>
                          <a:cs typeface="TH Fah kwang" pitchFamily="2" charset="-34"/>
                        </a:rPr>
                        <a:t>บาท</a:t>
                      </a:r>
                      <a:r>
                        <a:rPr lang="th-TH" sz="1800" b="1" dirty="0">
                          <a:latin typeface="TH Fah kwang" pitchFamily="2" charset="-34"/>
                          <a:cs typeface="TH Fah kwang" pitchFamily="2" charset="-34"/>
                        </a:rPr>
                        <a:t>/ชุด</a:t>
                      </a:r>
                      <a:endParaRPr lang="en-US" sz="1800" b="1" dirty="0">
                        <a:latin typeface="TH Fah kwang" pitchFamily="2" charset="-34"/>
                        <a:ea typeface="Calibri"/>
                        <a:cs typeface="TH Fah kwang" pitchFamily="2" charset="-34"/>
                      </a:endParaRPr>
                    </a:p>
                  </a:txBody>
                  <a:tcPr marL="48811" marR="48811" marT="0" marB="0"/>
                </a:tc>
              </a:tr>
            </a:tbl>
          </a:graphicData>
        </a:graphic>
      </p:graphicFrame>
      <p:sp>
        <p:nvSpPr>
          <p:cNvPr id="7" name="แผนผังลำดับงาน: ตัวเชื่อมต่อ 6"/>
          <p:cNvSpPr/>
          <p:nvPr/>
        </p:nvSpPr>
        <p:spPr>
          <a:xfrm>
            <a:off x="3944338" y="3348420"/>
            <a:ext cx="699100" cy="357190"/>
          </a:xfrm>
          <a:prstGeom prst="flowChartConnector">
            <a:avLst/>
          </a:prstGeom>
          <a:noFill/>
          <a:ln>
            <a:solidFill>
              <a:srgbClr val="CC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8" name="แผนผังลำดับงาน: ตัวเชื่อมต่อ 7"/>
          <p:cNvSpPr/>
          <p:nvPr/>
        </p:nvSpPr>
        <p:spPr>
          <a:xfrm>
            <a:off x="6658982" y="3348420"/>
            <a:ext cx="627662" cy="357190"/>
          </a:xfrm>
          <a:prstGeom prst="flowChartConnector">
            <a:avLst/>
          </a:prstGeom>
          <a:noFill/>
          <a:ln>
            <a:solidFill>
              <a:srgbClr val="CC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9" name="แผนผังลำดับงาน: ตัวเชื่อมต่อ 8"/>
          <p:cNvSpPr/>
          <p:nvPr/>
        </p:nvSpPr>
        <p:spPr>
          <a:xfrm>
            <a:off x="3944338" y="4661871"/>
            <a:ext cx="699100" cy="357190"/>
          </a:xfrm>
          <a:prstGeom prst="flowChartConnector">
            <a:avLst/>
          </a:prstGeom>
          <a:noFill/>
          <a:ln>
            <a:solidFill>
              <a:srgbClr val="CC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0" name="แผนผังลำดับงาน: ตัวเชื่อมต่อ 9"/>
          <p:cNvSpPr/>
          <p:nvPr/>
        </p:nvSpPr>
        <p:spPr>
          <a:xfrm>
            <a:off x="6658982" y="4661871"/>
            <a:ext cx="785818" cy="357190"/>
          </a:xfrm>
          <a:prstGeom prst="flowChartConnector">
            <a:avLst/>
          </a:prstGeom>
          <a:noFill/>
          <a:ln>
            <a:solidFill>
              <a:srgbClr val="CC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1" name="แผนผังลําดับงาน: กระบวนการสำรอง 10"/>
          <p:cNvSpPr/>
          <p:nvPr/>
        </p:nvSpPr>
        <p:spPr>
          <a:xfrm>
            <a:off x="4000496" y="571480"/>
            <a:ext cx="3429024" cy="4286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15322"/>
            <a:ext cx="8929718" cy="992191"/>
          </a:xfrm>
        </p:spPr>
        <p:txBody>
          <a:bodyPr/>
          <a:lstStyle/>
          <a:p>
            <a:pPr algn="l"/>
            <a:r>
              <a:rPr lang="th-TH" sz="3600" dirty="0" smtClean="0">
                <a:latin typeface="TH Fah kwang" pitchFamily="2" charset="-34"/>
                <a:cs typeface="TH Fah kwang" pitchFamily="2" charset="-34"/>
              </a:rPr>
              <a:t>                                      </a:t>
            </a:r>
            <a:r>
              <a:rPr lang="th-TH" sz="2800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ปัญหาและสาเหตุโดยย่อ </a:t>
            </a:r>
            <a:r>
              <a:rPr lang="en-US" sz="3600" dirty="0" smtClean="0">
                <a:latin typeface="TH Fah kwang" pitchFamily="2" charset="-34"/>
                <a:cs typeface="TH Fah kwang" pitchFamily="2" charset="-34"/>
              </a:rPr>
              <a:t/>
            </a:r>
            <a:br>
              <a:rPr lang="en-US" sz="3600" dirty="0" smtClean="0">
                <a:latin typeface="TH Fah kwang" pitchFamily="2" charset="-34"/>
                <a:cs typeface="TH Fah kwang" pitchFamily="2" charset="-34"/>
              </a:rPr>
            </a:br>
            <a:r>
              <a:rPr lang="th-TH" sz="3600" dirty="0" smtClean="0">
                <a:latin typeface="TH Fah kwang" pitchFamily="2" charset="-34"/>
                <a:cs typeface="TH Fah kwang" pitchFamily="2" charset="-34"/>
              </a:rPr>
              <a:t>	</a:t>
            </a:r>
            <a:r>
              <a:rPr lang="th-TH" sz="2000" dirty="0" smtClean="0">
                <a:latin typeface="TH Fah kwang" pitchFamily="2" charset="-34"/>
                <a:cs typeface="TH Fah kwang" pitchFamily="2" charset="-34"/>
              </a:rPr>
              <a:t>การประชุมคณะกรรมการทีมคุณภาพ (</a:t>
            </a:r>
            <a:r>
              <a:rPr lang="en-US" sz="2000" dirty="0" smtClean="0">
                <a:latin typeface="TH Fah kwang" pitchFamily="2" charset="-34"/>
                <a:cs typeface="TH Fah kwang" pitchFamily="2" charset="-34"/>
              </a:rPr>
              <a:t>QST</a:t>
            </a:r>
            <a:r>
              <a:rPr lang="th-TH" sz="2000" dirty="0" smtClean="0">
                <a:latin typeface="TH Fah kwang" pitchFamily="2" charset="-34"/>
                <a:cs typeface="TH Fah kwang" pitchFamily="2" charset="-34"/>
              </a:rPr>
              <a:t>) ในแต่ละครั้งนั้น</a:t>
            </a:r>
            <a:r>
              <a:rPr lang="en-US" sz="2000" dirty="0" smtClean="0">
                <a:latin typeface="TH Fah kwang" pitchFamily="2" charset="-34"/>
                <a:cs typeface="TH Fah kwang" pitchFamily="2" charset="-34"/>
              </a:rPr>
              <a:t>  </a:t>
            </a:r>
            <a:r>
              <a:rPr lang="th-TH" sz="2000" dirty="0" smtClean="0">
                <a:latin typeface="TH Fah kwang" pitchFamily="2" charset="-34"/>
                <a:cs typeface="TH Fah kwang" pitchFamily="2" charset="-34"/>
              </a:rPr>
              <a:t/>
            </a:r>
            <a:br>
              <a:rPr lang="th-TH" sz="2000" dirty="0" smtClean="0">
                <a:latin typeface="TH Fah kwang" pitchFamily="2" charset="-34"/>
                <a:cs typeface="TH Fah kwang" pitchFamily="2" charset="-34"/>
              </a:rPr>
            </a:br>
            <a:r>
              <a:rPr lang="th-TH" sz="2000" dirty="0" smtClean="0">
                <a:latin typeface="TH Fah kwang" pitchFamily="2" charset="-34"/>
                <a:cs typeface="TH Fah kwang" pitchFamily="2" charset="-34"/>
              </a:rPr>
              <a:t>       สามารถ</a:t>
            </a:r>
            <a:r>
              <a:rPr lang="th-TH" sz="2000" dirty="0" smtClean="0">
                <a:latin typeface="TH Fah kwang" pitchFamily="2" charset="-34"/>
                <a:cs typeface="TH Fah kwang" pitchFamily="2" charset="-34"/>
              </a:rPr>
              <a:t>แจกแจงเป็นตาราง  ดังนี้</a:t>
            </a:r>
            <a:endParaRPr lang="en-US" sz="3600" dirty="0">
              <a:latin typeface="TH Fah kwang" pitchFamily="2" charset="-34"/>
              <a:cs typeface="TH Fah kwang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กลุ่ม 46"/>
          <p:cNvGrpSpPr/>
          <p:nvPr/>
        </p:nvGrpSpPr>
        <p:grpSpPr>
          <a:xfrm>
            <a:off x="642910" y="285728"/>
            <a:ext cx="8215370" cy="5400684"/>
            <a:chOff x="642910" y="285728"/>
            <a:chExt cx="8215370" cy="5400684"/>
          </a:xfrm>
        </p:grpSpPr>
        <p:grpSp>
          <p:nvGrpSpPr>
            <p:cNvPr id="50" name="กลุ่ม 49"/>
            <p:cNvGrpSpPr/>
            <p:nvPr/>
          </p:nvGrpSpPr>
          <p:grpSpPr>
            <a:xfrm>
              <a:off x="642910" y="1571612"/>
              <a:ext cx="2500330" cy="500066"/>
              <a:chOff x="642910" y="1571612"/>
              <a:chExt cx="2500330" cy="500066"/>
            </a:xfrm>
          </p:grpSpPr>
          <p:sp>
            <p:nvSpPr>
              <p:cNvPr id="10" name="สี่เหลี่ยมมุมมน 9"/>
              <p:cNvSpPr/>
              <p:nvPr/>
            </p:nvSpPr>
            <p:spPr>
              <a:xfrm>
                <a:off x="642910" y="1571612"/>
                <a:ext cx="2143140" cy="50006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14380" y="1571612"/>
                <a:ext cx="24288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400" b="1" dirty="0" smtClean="0">
                    <a:solidFill>
                      <a:schemeClr val="bg1"/>
                    </a:solidFill>
                    <a:latin typeface="TH Fah kwang" pitchFamily="2" charset="-34"/>
                    <a:cs typeface="TH Fah kwang" pitchFamily="2" charset="-34"/>
                  </a:rPr>
                  <a:t>สรุปผลงานโดยย่อ</a:t>
                </a:r>
                <a:endParaRPr lang="th-TH" sz="2400" b="1" dirty="0">
                  <a:latin typeface="TH Fah kwang" pitchFamily="2" charset="-34"/>
                  <a:cs typeface="TH Fah kwang" pitchFamily="2" charset="-34"/>
                </a:endParaRPr>
              </a:p>
            </p:txBody>
          </p:sp>
        </p:grpSp>
        <p:grpSp>
          <p:nvGrpSpPr>
            <p:cNvPr id="2" name="กลุ่ม 11"/>
            <p:cNvGrpSpPr/>
            <p:nvPr/>
          </p:nvGrpSpPr>
          <p:grpSpPr>
            <a:xfrm>
              <a:off x="928662" y="285728"/>
              <a:ext cx="7929618" cy="2428892"/>
              <a:chOff x="928662" y="285728"/>
              <a:chExt cx="7929618" cy="2428892"/>
            </a:xfrm>
          </p:grpSpPr>
          <p:pic>
            <p:nvPicPr>
              <p:cNvPr id="7" name="Picture 5" descr="http://www.thaihealth.or.th/data/content/2016/03/30953/cms/thaihealth_c_aehopuvy1579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/>
              </a:blip>
              <a:srcRect l="20063" t="8760" r="25599" b="12402"/>
              <a:stretch>
                <a:fillRect/>
              </a:stretch>
            </p:blipFill>
            <p:spPr bwMode="auto">
              <a:xfrm>
                <a:off x="7500958" y="1428768"/>
                <a:ext cx="1326679" cy="128585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 l="934" t="11329" r="12404" b="67300"/>
              <a:stretch>
                <a:fillRect/>
              </a:stretch>
            </p:blipFill>
            <p:spPr bwMode="auto">
              <a:xfrm>
                <a:off x="928662" y="285728"/>
                <a:ext cx="7929618" cy="10820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51" name="กลุ่ม 50"/>
            <p:cNvGrpSpPr/>
            <p:nvPr/>
          </p:nvGrpSpPr>
          <p:grpSpPr>
            <a:xfrm>
              <a:off x="1071538" y="2143116"/>
              <a:ext cx="6643734" cy="3543296"/>
              <a:chOff x="1071538" y="2143116"/>
              <a:chExt cx="6643734" cy="3543296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1071538" y="3488296"/>
                <a:ext cx="65722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th-TH" dirty="0"/>
              </a:p>
            </p:txBody>
          </p:sp>
          <p:sp>
            <p:nvSpPr>
              <p:cNvPr id="21" name="AutoShape 2"/>
              <p:cNvSpPr>
                <a:spLocks noChangeArrowheads="1"/>
              </p:cNvSpPr>
              <p:nvPr/>
            </p:nvSpPr>
            <p:spPr bwMode="auto">
              <a:xfrm>
                <a:off x="5000628" y="3429000"/>
                <a:ext cx="2714644" cy="2257412"/>
              </a:xfrm>
              <a:prstGeom prst="roundRect">
                <a:avLst>
                  <a:gd name="adj" fmla="val 13745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t"/>
              <a:lstStyle/>
              <a:p>
                <a:pPr algn="ctr"/>
                <a:r>
                  <a:rPr lang="th-TH" b="1" dirty="0" smtClean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TH Fah kwang" pitchFamily="2" charset="-34"/>
                    <a:cs typeface="TH Fah kwang" pitchFamily="2" charset="-34"/>
                  </a:rPr>
                  <a:t>     </a:t>
                </a:r>
                <a:r>
                  <a:rPr lang="th-TH" b="1" dirty="0" smtClean="0">
                    <a:solidFill>
                      <a:srgbClr val="C00000"/>
                    </a:solidFill>
                    <a:latin typeface="TH Fah kwang" pitchFamily="2" charset="-34"/>
                    <a:cs typeface="TH Fah kwang" pitchFamily="2" charset="-34"/>
                  </a:rPr>
                  <a:t>การนำระบบ/วิธีการทางเทคโนโลยีสารสนเทศ</a:t>
                </a:r>
                <a:r>
                  <a:rPr lang="th-TH" b="1" dirty="0" smtClean="0">
                    <a:solidFill>
                      <a:srgbClr val="0000CC"/>
                    </a:solidFill>
                    <a:latin typeface="TH Fah kwang" pitchFamily="2" charset="-34"/>
                    <a:cs typeface="TH Fah kwang" pitchFamily="2" charset="-34"/>
                  </a:rPr>
                  <a:t>มาใช้แทนการเก็บและการติดต่อ</a:t>
                </a:r>
              </a:p>
              <a:p>
                <a:pPr algn="ctr"/>
                <a:r>
                  <a:rPr lang="th-TH" b="1" dirty="0" smtClean="0">
                    <a:solidFill>
                      <a:srgbClr val="0000CC"/>
                    </a:solidFill>
                    <a:latin typeface="TH Fah kwang" pitchFamily="2" charset="-34"/>
                    <a:cs typeface="TH Fah kwang" pitchFamily="2" charset="-34"/>
                  </a:rPr>
                  <a:t>สื่อสารในโรงพยาบาล                </a:t>
                </a:r>
                <a:endParaRPr lang="en-US" b="1" dirty="0" smtClean="0">
                  <a:solidFill>
                    <a:srgbClr val="0000CC"/>
                  </a:solidFill>
                  <a:latin typeface="TH Fah kwang" pitchFamily="2" charset="-34"/>
                  <a:cs typeface="TH Fah kwang" pitchFamily="2" charset="-34"/>
                </a:endParaRPr>
              </a:p>
              <a:p>
                <a:pPr algn="ctr"/>
                <a:r>
                  <a:rPr lang="th-TH" b="1" dirty="0" smtClean="0">
                    <a:solidFill>
                      <a:srgbClr val="003300"/>
                    </a:solidFill>
                    <a:latin typeface="TH Fah kwang" pitchFamily="2" charset="-34"/>
                    <a:cs typeface="TH Fah kwang" pitchFamily="2" charset="-34"/>
                  </a:rPr>
                  <a:t>จะช่วยลดการใช้กระดาษได้อย่างเป็นรูปธรรม </a:t>
                </a:r>
                <a:endParaRPr lang="en-US" b="1" dirty="0">
                  <a:solidFill>
                    <a:srgbClr val="003300"/>
                  </a:solidFill>
                  <a:latin typeface="TH Fah kwang" pitchFamily="2" charset="-34"/>
                  <a:cs typeface="TH Fah kwang" pitchFamily="2" charset="-34"/>
                </a:endParaRPr>
              </a:p>
            </p:txBody>
          </p:sp>
          <p:sp>
            <p:nvSpPr>
              <p:cNvPr id="22" name="AutoShape 3"/>
              <p:cNvSpPr>
                <a:spLocks noChangeArrowheads="1"/>
              </p:cNvSpPr>
              <p:nvPr/>
            </p:nvSpPr>
            <p:spPr bwMode="auto">
              <a:xfrm>
                <a:off x="1500166" y="3429000"/>
                <a:ext cx="2714644" cy="2257412"/>
              </a:xfrm>
              <a:prstGeom prst="roundRect">
                <a:avLst>
                  <a:gd name="adj" fmla="val 13745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th-TH" b="1" dirty="0" smtClean="0">
                    <a:latin typeface="TH Fah kwang" pitchFamily="2" charset="-34"/>
                    <a:cs typeface="TH Fah kwang" pitchFamily="2" charset="-34"/>
                  </a:rPr>
                  <a:t>         </a:t>
                </a:r>
                <a:r>
                  <a:rPr lang="th-TH" b="1" dirty="0" smtClean="0">
                    <a:solidFill>
                      <a:srgbClr val="C00000"/>
                    </a:solidFill>
                    <a:latin typeface="TH Fah kwang" pitchFamily="2" charset="-34"/>
                    <a:cs typeface="TH Fah kwang" pitchFamily="2" charset="-34"/>
                  </a:rPr>
                  <a:t>การใช้กระดาษ</a:t>
                </a:r>
              </a:p>
              <a:p>
                <a:r>
                  <a:rPr lang="th-TH" b="1" dirty="0" smtClean="0">
                    <a:solidFill>
                      <a:srgbClr val="C00000"/>
                    </a:solidFill>
                    <a:latin typeface="TH Fah kwang" pitchFamily="2" charset="-34"/>
                    <a:cs typeface="TH Fah kwang" pitchFamily="2" charset="-34"/>
                  </a:rPr>
                  <a:t>มีเจ้าหน้าที่แจ้งเวียนเอกสารการประชุม</a:t>
                </a:r>
                <a:r>
                  <a:rPr lang="th-TH" b="1" dirty="0" smtClean="0">
                    <a:solidFill>
                      <a:srgbClr val="0000CC"/>
                    </a:solidFill>
                    <a:latin typeface="TH Fah kwang" pitchFamily="2" charset="-34"/>
                    <a:cs typeface="TH Fah kwang" pitchFamily="2" charset="-34"/>
                  </a:rPr>
                  <a:t>ให้กับทีมคุณภาพและผู้บริหารในโรงพยาบาล ซึ่งปริมาณการใช้กระดาษที่เพิ่มขึ้น </a:t>
                </a:r>
                <a:r>
                  <a:rPr lang="th-TH" b="1" dirty="0" smtClean="0">
                    <a:solidFill>
                      <a:srgbClr val="003300"/>
                    </a:solidFill>
                    <a:latin typeface="TH Fah kwang" pitchFamily="2" charset="-34"/>
                    <a:cs typeface="TH Fah kwang" pitchFamily="2" charset="-34"/>
                  </a:rPr>
                  <a:t>ส่งผลให้เกิดค่าใช้จ่ายและการใช้ทรัพยากรที่เพิ่มขึ้น </a:t>
                </a:r>
                <a:endParaRPr lang="en-US" b="1" dirty="0">
                  <a:solidFill>
                    <a:srgbClr val="003300"/>
                  </a:solidFill>
                  <a:latin typeface="TH Fah kwang" pitchFamily="2" charset="-34"/>
                  <a:cs typeface="TH Fah kwang" pitchFamily="2" charset="-34"/>
                </a:endParaRPr>
              </a:p>
            </p:txBody>
          </p:sp>
          <p:sp>
            <p:nvSpPr>
              <p:cNvPr id="23" name="AutoShape 6"/>
              <p:cNvSpPr>
                <a:spLocks noChangeArrowheads="1"/>
              </p:cNvSpPr>
              <p:nvPr/>
            </p:nvSpPr>
            <p:spPr bwMode="gray">
              <a:xfrm>
                <a:off x="4429124" y="4071942"/>
                <a:ext cx="304114" cy="322409"/>
              </a:xfrm>
              <a:prstGeom prst="chevron">
                <a:avLst>
                  <a:gd name="adj" fmla="val 52514"/>
                </a:avLst>
              </a:prstGeom>
              <a:solidFill>
                <a:srgbClr val="008000"/>
              </a:solidFill>
              <a:ln w="0" algn="ctr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4" name="AutoShape 7"/>
              <p:cNvSpPr>
                <a:spLocks noChangeArrowheads="1"/>
              </p:cNvSpPr>
              <p:nvPr/>
            </p:nvSpPr>
            <p:spPr bwMode="gray">
              <a:xfrm>
                <a:off x="4429124" y="4643445"/>
                <a:ext cx="302908" cy="322409"/>
              </a:xfrm>
              <a:prstGeom prst="chevron">
                <a:avLst>
                  <a:gd name="adj" fmla="val 52514"/>
                </a:avLst>
              </a:prstGeom>
              <a:solidFill>
                <a:srgbClr val="008000"/>
              </a:solidFill>
              <a:ln w="0" algn="ctr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grpSp>
            <p:nvGrpSpPr>
              <p:cNvPr id="48" name="กลุ่ม 47"/>
              <p:cNvGrpSpPr/>
              <p:nvPr/>
            </p:nvGrpSpPr>
            <p:grpSpPr>
              <a:xfrm>
                <a:off x="2071670" y="2143116"/>
                <a:ext cx="1311089" cy="1071570"/>
                <a:chOff x="8429652" y="857232"/>
                <a:chExt cx="1311089" cy="1211028"/>
              </a:xfrm>
            </p:grpSpPr>
            <p:sp>
              <p:nvSpPr>
                <p:cNvPr id="25" name="Oval 13"/>
                <p:cNvSpPr>
                  <a:spLocks noChangeArrowheads="1"/>
                </p:cNvSpPr>
                <p:nvPr/>
              </p:nvSpPr>
              <p:spPr bwMode="gray">
                <a:xfrm>
                  <a:off x="8429652" y="857232"/>
                  <a:ext cx="1294900" cy="121102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>
                        <a:gamma/>
                        <a:tint val="0"/>
                        <a:invGamma/>
                      </a:schemeClr>
                    </a:gs>
                    <a:gs pos="50000">
                      <a:schemeClr val="folHlink"/>
                    </a:gs>
                    <a:gs pos="100000">
                      <a:schemeClr val="fol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th-TH"/>
                </a:p>
              </p:txBody>
            </p:sp>
            <p:sp>
              <p:nvSpPr>
                <p:cNvPr id="26" name="Oval 14"/>
                <p:cNvSpPr>
                  <a:spLocks noChangeArrowheads="1"/>
                </p:cNvSpPr>
                <p:nvPr/>
              </p:nvSpPr>
              <p:spPr bwMode="gray">
                <a:xfrm>
                  <a:off x="8429652" y="857232"/>
                  <a:ext cx="1294900" cy="121102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>
                        <a:alpha val="32001"/>
                      </a:schemeClr>
                    </a:gs>
                    <a:gs pos="100000">
                      <a:schemeClr val="fol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th-TH"/>
                </a:p>
              </p:txBody>
            </p:sp>
            <p:sp>
              <p:nvSpPr>
                <p:cNvPr id="27" name="Oval 15"/>
                <p:cNvSpPr>
                  <a:spLocks noChangeArrowheads="1"/>
                </p:cNvSpPr>
                <p:nvPr/>
              </p:nvSpPr>
              <p:spPr bwMode="gray">
                <a:xfrm>
                  <a:off x="8514128" y="935841"/>
                  <a:ext cx="1125947" cy="105267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>
                        <a:gamma/>
                        <a:shade val="54118"/>
                        <a:invGamma/>
                      </a:schemeClr>
                    </a:gs>
                    <a:gs pos="50000">
                      <a:schemeClr val="folHlink"/>
                    </a:gs>
                    <a:gs pos="100000">
                      <a:schemeClr val="fol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th-TH"/>
                </a:p>
              </p:txBody>
            </p:sp>
            <p:sp>
              <p:nvSpPr>
                <p:cNvPr id="28" name="Oval 16"/>
                <p:cNvSpPr>
                  <a:spLocks noChangeArrowheads="1"/>
                </p:cNvSpPr>
                <p:nvPr/>
              </p:nvSpPr>
              <p:spPr bwMode="gray">
                <a:xfrm>
                  <a:off x="8515335" y="938119"/>
                  <a:ext cx="1125947" cy="105267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>
                        <a:gamma/>
                        <a:shade val="63529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th-TH"/>
                </a:p>
              </p:txBody>
            </p:sp>
            <p:sp>
              <p:nvSpPr>
                <p:cNvPr id="29" name="Oval 17"/>
                <p:cNvSpPr>
                  <a:spLocks noChangeArrowheads="1"/>
                </p:cNvSpPr>
                <p:nvPr/>
              </p:nvSpPr>
              <p:spPr bwMode="gray">
                <a:xfrm>
                  <a:off x="8570848" y="989385"/>
                  <a:ext cx="1013714" cy="947860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th-TH"/>
                </a:p>
              </p:txBody>
            </p:sp>
            <p:grpSp>
              <p:nvGrpSpPr>
                <p:cNvPr id="30" name="Group 18"/>
                <p:cNvGrpSpPr>
                  <a:grpSpLocks/>
                </p:cNvGrpSpPr>
                <p:nvPr/>
              </p:nvGrpSpPr>
              <p:grpSpPr bwMode="auto">
                <a:xfrm>
                  <a:off x="8586536" y="1003057"/>
                  <a:ext cx="981131" cy="917101"/>
                  <a:chOff x="4166" y="1706"/>
                  <a:chExt cx="1252" cy="1252"/>
                </a:xfrm>
              </p:grpSpPr>
              <p:sp>
                <p:nvSpPr>
                  <p:cNvPr id="43" name="Oval 19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44" name="Oval 20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45" name="Oval 21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46" name="Oval 22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th-TH"/>
                  </a:p>
                </p:txBody>
              </p:sp>
            </p:grpSp>
            <p:sp>
              <p:nvSpPr>
                <p:cNvPr id="37" name="Text Box 38"/>
                <p:cNvSpPr txBox="1">
                  <a:spLocks noChangeArrowheads="1"/>
                </p:cNvSpPr>
                <p:nvPr/>
              </p:nvSpPr>
              <p:spPr bwMode="gray">
                <a:xfrm>
                  <a:off x="8429652" y="1180173"/>
                  <a:ext cx="1311089" cy="48696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 eaLnBrk="0" hangingPunct="0"/>
                  <a:r>
                    <a:rPr lang="th-TH" sz="2200" b="1" dirty="0" smtClean="0">
                      <a:solidFill>
                        <a:srgbClr val="000000"/>
                      </a:solidFill>
                      <a:latin typeface="TH Fah kwang" pitchFamily="2" charset="-34"/>
                      <a:cs typeface="TH Fah kwang" pitchFamily="2" charset="-34"/>
                    </a:rPr>
                    <a:t>แบบเดิม</a:t>
                  </a:r>
                  <a:endParaRPr lang="en-US" sz="2200" b="1" dirty="0">
                    <a:solidFill>
                      <a:srgbClr val="000000"/>
                    </a:solidFill>
                    <a:latin typeface="TH Fah kwang" pitchFamily="2" charset="-34"/>
                    <a:cs typeface="TH Fah kwang" pitchFamily="2" charset="-34"/>
                  </a:endParaRPr>
                </a:p>
              </p:txBody>
            </p:sp>
          </p:grpSp>
          <p:grpSp>
            <p:nvGrpSpPr>
              <p:cNvPr id="49" name="กลุ่ม 48"/>
              <p:cNvGrpSpPr/>
              <p:nvPr/>
            </p:nvGrpSpPr>
            <p:grpSpPr>
              <a:xfrm>
                <a:off x="5777430" y="2143116"/>
                <a:ext cx="1294900" cy="1071570"/>
                <a:chOff x="10302609" y="860650"/>
                <a:chExt cx="1294900" cy="1211028"/>
              </a:xfrm>
            </p:grpSpPr>
            <p:sp>
              <p:nvSpPr>
                <p:cNvPr id="31" name="Oval 23"/>
                <p:cNvSpPr>
                  <a:spLocks noChangeArrowheads="1"/>
                </p:cNvSpPr>
                <p:nvPr/>
              </p:nvSpPr>
              <p:spPr bwMode="gray">
                <a:xfrm>
                  <a:off x="10302609" y="860650"/>
                  <a:ext cx="1294900" cy="121102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th-TH"/>
                </a:p>
              </p:txBody>
            </p:sp>
            <p:sp>
              <p:nvSpPr>
                <p:cNvPr id="32" name="Oval 24"/>
                <p:cNvSpPr>
                  <a:spLocks noChangeArrowheads="1"/>
                </p:cNvSpPr>
                <p:nvPr/>
              </p:nvSpPr>
              <p:spPr bwMode="gray">
                <a:xfrm>
                  <a:off x="10302609" y="860650"/>
                  <a:ext cx="1294900" cy="121102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th-TH"/>
                </a:p>
              </p:txBody>
            </p:sp>
            <p:sp>
              <p:nvSpPr>
                <p:cNvPr id="33" name="Oval 25"/>
                <p:cNvSpPr>
                  <a:spLocks noChangeArrowheads="1"/>
                </p:cNvSpPr>
                <p:nvPr/>
              </p:nvSpPr>
              <p:spPr bwMode="gray">
                <a:xfrm>
                  <a:off x="10387086" y="940398"/>
                  <a:ext cx="1125947" cy="105267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th-TH"/>
                </a:p>
              </p:txBody>
            </p:sp>
            <p:sp>
              <p:nvSpPr>
                <p:cNvPr id="34" name="Oval 26"/>
                <p:cNvSpPr>
                  <a:spLocks noChangeArrowheads="1"/>
                </p:cNvSpPr>
                <p:nvPr/>
              </p:nvSpPr>
              <p:spPr bwMode="gray">
                <a:xfrm>
                  <a:off x="10388293" y="941537"/>
                  <a:ext cx="1125947" cy="105267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th-TH"/>
                </a:p>
              </p:txBody>
            </p:sp>
            <p:sp>
              <p:nvSpPr>
                <p:cNvPr id="35" name="Oval 27"/>
                <p:cNvSpPr>
                  <a:spLocks noChangeArrowheads="1"/>
                </p:cNvSpPr>
                <p:nvPr/>
              </p:nvSpPr>
              <p:spPr bwMode="gray">
                <a:xfrm>
                  <a:off x="10442599" y="991664"/>
                  <a:ext cx="1013714" cy="947860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th-TH"/>
                </a:p>
              </p:txBody>
            </p:sp>
            <p:grpSp>
              <p:nvGrpSpPr>
                <p:cNvPr id="36" name="Group 28"/>
                <p:cNvGrpSpPr>
                  <a:grpSpLocks/>
                </p:cNvGrpSpPr>
                <p:nvPr/>
              </p:nvGrpSpPr>
              <p:grpSpPr bwMode="auto">
                <a:xfrm>
                  <a:off x="10459494" y="1003057"/>
                  <a:ext cx="981131" cy="917101"/>
                  <a:chOff x="4166" y="1706"/>
                  <a:chExt cx="1252" cy="1252"/>
                </a:xfrm>
              </p:grpSpPr>
              <p:sp>
                <p:nvSpPr>
                  <p:cNvPr id="39" name="Oval 29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40" name="Oval 30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41" name="Oval 31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42" name="Oval 32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th-TH"/>
                  </a:p>
                </p:txBody>
              </p:sp>
            </p:grpSp>
            <p:sp>
              <p:nvSpPr>
                <p:cNvPr id="38" name="Text Box 39"/>
                <p:cNvSpPr txBox="1">
                  <a:spLocks noChangeArrowheads="1"/>
                </p:cNvSpPr>
                <p:nvPr/>
              </p:nvSpPr>
              <p:spPr bwMode="gray">
                <a:xfrm>
                  <a:off x="10374047" y="1217840"/>
                  <a:ext cx="1185846" cy="48696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 eaLnBrk="0" hangingPunct="0"/>
                  <a:r>
                    <a:rPr lang="th-TH" sz="2200" b="1" dirty="0" smtClean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latin typeface="TH Fah kwang" pitchFamily="2" charset="-34"/>
                      <a:cs typeface="TH Fah kwang" pitchFamily="2" charset="-34"/>
                    </a:rPr>
                    <a:t>แบบใหม่</a:t>
                  </a:r>
                  <a:endParaRPr lang="en-US" sz="2200" b="1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TH Fah kwang" pitchFamily="2" charset="-34"/>
                    <a:cs typeface="TH Fah kwang" pitchFamily="2" charset="-34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กลุ่ม 29"/>
          <p:cNvGrpSpPr/>
          <p:nvPr/>
        </p:nvGrpSpPr>
        <p:grpSpPr>
          <a:xfrm>
            <a:off x="928662" y="285728"/>
            <a:ext cx="7929618" cy="5276872"/>
            <a:chOff x="928662" y="285728"/>
            <a:chExt cx="7929618" cy="5276872"/>
          </a:xfrm>
        </p:grpSpPr>
        <p:grpSp>
          <p:nvGrpSpPr>
            <p:cNvPr id="72707" name="Group 3"/>
            <p:cNvGrpSpPr>
              <a:grpSpLocks/>
            </p:cNvGrpSpPr>
            <p:nvPr/>
          </p:nvGrpSpPr>
          <p:grpSpPr bwMode="auto">
            <a:xfrm>
              <a:off x="1143000" y="2209800"/>
              <a:ext cx="6846743" cy="3352800"/>
              <a:chOff x="528" y="1248"/>
              <a:chExt cx="4754" cy="2256"/>
            </a:xfrm>
          </p:grpSpPr>
          <p:grpSp>
            <p:nvGrpSpPr>
              <p:cNvPr id="72708" name="Group 4"/>
              <p:cNvGrpSpPr>
                <a:grpSpLocks/>
              </p:cNvGrpSpPr>
              <p:nvPr/>
            </p:nvGrpSpPr>
            <p:grpSpPr bwMode="auto">
              <a:xfrm>
                <a:off x="1824" y="1248"/>
                <a:ext cx="2014" cy="1821"/>
                <a:chOff x="1872" y="1824"/>
                <a:chExt cx="2014" cy="1821"/>
              </a:xfrm>
            </p:grpSpPr>
            <p:sp>
              <p:nvSpPr>
                <p:cNvPr id="72709" name="AutoShape 5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20" y="2528"/>
                  <a:ext cx="309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72710" name="AutoShape 6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28" y="2494"/>
                  <a:ext cx="309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72711" name="AutoShape 7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25" y="3439"/>
                  <a:ext cx="308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72712" name="Oval 8"/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72713" name="Oval 9"/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gamma/>
                        <a:shade val="63529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63529"/>
                        <a:invGamma/>
                      </a:srgbClr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72714" name="Oval 10"/>
                <p:cNvSpPr>
                  <a:spLocks noChangeArrowheads="1"/>
                </p:cNvSpPr>
                <p:nvPr/>
              </p:nvSpPr>
              <p:spPr bwMode="gray">
                <a:xfrm>
                  <a:off x="2254" y="2000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th-TH"/>
                </a:p>
              </p:txBody>
            </p:sp>
            <p:sp>
              <p:nvSpPr>
                <p:cNvPr id="72715" name="Oval 11"/>
                <p:cNvSpPr>
                  <a:spLocks noChangeArrowheads="1"/>
                </p:cNvSpPr>
                <p:nvPr/>
              </p:nvSpPr>
              <p:spPr bwMode="gray">
                <a:xfrm>
                  <a:off x="2254" y="2000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>
                        <a:gamma/>
                        <a:shade val="0"/>
                        <a:invGamma/>
                      </a:srgbClr>
                    </a:gs>
                    <a:gs pos="100000">
                      <a:srgbClr val="FFCC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th-TH"/>
                </a:p>
              </p:txBody>
            </p:sp>
            <p:sp>
              <p:nvSpPr>
                <p:cNvPr id="72716" name="Oval 12"/>
                <p:cNvSpPr>
                  <a:spLocks noChangeArrowheads="1"/>
                </p:cNvSpPr>
                <p:nvPr/>
              </p:nvSpPr>
              <p:spPr bwMode="gray">
                <a:xfrm>
                  <a:off x="2337" y="2083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th-TH"/>
                </a:p>
              </p:txBody>
            </p:sp>
            <p:sp>
              <p:nvSpPr>
                <p:cNvPr id="72717" name="Oval 13"/>
                <p:cNvSpPr>
                  <a:spLocks noChangeArrowheads="1"/>
                </p:cNvSpPr>
                <p:nvPr/>
              </p:nvSpPr>
              <p:spPr bwMode="gray">
                <a:xfrm>
                  <a:off x="2337" y="2083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shade val="48627"/>
                        <a:invGamma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th-TH"/>
                </a:p>
              </p:txBody>
            </p:sp>
          </p:grpSp>
          <p:sp>
            <p:nvSpPr>
              <p:cNvPr id="72718" name="AutoShape 14"/>
              <p:cNvSpPr>
                <a:spLocks noChangeArrowheads="1"/>
              </p:cNvSpPr>
              <p:nvPr/>
            </p:nvSpPr>
            <p:spPr bwMode="gray">
              <a:xfrm>
                <a:off x="528" y="2256"/>
                <a:ext cx="1152" cy="384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2719" name="AutoShape 15"/>
              <p:cNvSpPr>
                <a:spLocks noChangeArrowheads="1"/>
              </p:cNvSpPr>
              <p:nvPr/>
            </p:nvSpPr>
            <p:spPr bwMode="gray">
              <a:xfrm>
                <a:off x="528" y="1920"/>
                <a:ext cx="1152" cy="384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2720" name="AutoShape 16"/>
              <p:cNvSpPr>
                <a:spLocks noChangeArrowheads="1"/>
              </p:cNvSpPr>
              <p:nvPr/>
            </p:nvSpPr>
            <p:spPr bwMode="gray">
              <a:xfrm>
                <a:off x="528" y="1584"/>
                <a:ext cx="1152" cy="384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2723" name="AutoShape 19"/>
              <p:cNvSpPr>
                <a:spLocks noChangeArrowheads="1"/>
              </p:cNvSpPr>
              <p:nvPr/>
            </p:nvSpPr>
            <p:spPr bwMode="gray">
              <a:xfrm>
                <a:off x="3984" y="1584"/>
                <a:ext cx="1200" cy="1013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2724" name="Text Box 20"/>
              <p:cNvSpPr txBox="1">
                <a:spLocks noChangeArrowheads="1"/>
              </p:cNvSpPr>
              <p:nvPr/>
            </p:nvSpPr>
            <p:spPr bwMode="gray">
              <a:xfrm>
                <a:off x="2398" y="1819"/>
                <a:ext cx="858" cy="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th-TH" sz="3200" b="1" dirty="0" smtClean="0">
                    <a:solidFill>
                      <a:schemeClr val="bg1"/>
                    </a:solidFill>
                    <a:latin typeface="TH Fah kwang" pitchFamily="2" charset="-34"/>
                    <a:cs typeface="TH Fah kwang" pitchFamily="2" charset="-34"/>
                  </a:rPr>
                  <a:t>ผลลัพธ์</a:t>
                </a:r>
                <a:endParaRPr lang="en-US" sz="3200" b="1" dirty="0">
                  <a:solidFill>
                    <a:schemeClr val="bg1"/>
                  </a:solidFill>
                  <a:latin typeface="TH Fah kwang" pitchFamily="2" charset="-34"/>
                  <a:cs typeface="TH Fah kwang" pitchFamily="2" charset="-34"/>
                </a:endParaRPr>
              </a:p>
            </p:txBody>
          </p:sp>
          <p:sp>
            <p:nvSpPr>
              <p:cNvPr id="72725" name="AutoShape 21"/>
              <p:cNvSpPr>
                <a:spLocks noChangeArrowheads="1"/>
              </p:cNvSpPr>
              <p:nvPr/>
            </p:nvSpPr>
            <p:spPr bwMode="auto">
              <a:xfrm>
                <a:off x="1611" y="3168"/>
                <a:ext cx="2448" cy="33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th-TH" sz="2400" b="1" dirty="0" smtClean="0">
                    <a:latin typeface="TH Fah kwang" pitchFamily="2" charset="-34"/>
                    <a:cs typeface="TH Fah kwang" pitchFamily="2" charset="-34"/>
                  </a:rPr>
                  <a:t> มีความปลอดภัย</a:t>
                </a:r>
                <a:endParaRPr lang="en-US" sz="2400" b="1" dirty="0">
                  <a:latin typeface="TH Fah kwang" pitchFamily="2" charset="-34"/>
                  <a:cs typeface="TH Fah kwang" pitchFamily="2" charset="-34"/>
                </a:endParaRPr>
              </a:p>
            </p:txBody>
          </p:sp>
          <p:sp>
            <p:nvSpPr>
              <p:cNvPr id="72726" name="Text Box 22"/>
              <p:cNvSpPr txBox="1">
                <a:spLocks noChangeArrowheads="1"/>
              </p:cNvSpPr>
              <p:nvPr/>
            </p:nvSpPr>
            <p:spPr bwMode="gray">
              <a:xfrm>
                <a:off x="528" y="1684"/>
                <a:ext cx="1053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th-TH" sz="1600" b="1" dirty="0" smtClean="0">
                    <a:solidFill>
                      <a:schemeClr val="tx1">
                        <a:lumMod val="50000"/>
                      </a:schemeClr>
                    </a:solidFill>
                    <a:latin typeface="TH Fah kwang" pitchFamily="2" charset="-34"/>
                    <a:cs typeface="TH Fah kwang" pitchFamily="2" charset="-34"/>
                  </a:rPr>
                  <a:t>  ลดการใช้กระดาษ</a:t>
                </a:r>
                <a:endParaRPr lang="en-US" sz="1600" b="1" dirty="0">
                  <a:solidFill>
                    <a:schemeClr val="tx1">
                      <a:lumMod val="50000"/>
                    </a:schemeClr>
                  </a:solidFill>
                  <a:latin typeface="TH Fah kwang" pitchFamily="2" charset="-34"/>
                  <a:cs typeface="TH Fah kwang" pitchFamily="2" charset="-34"/>
                </a:endParaRPr>
              </a:p>
            </p:txBody>
          </p:sp>
          <p:sp>
            <p:nvSpPr>
              <p:cNvPr id="72727" name="Text Box 23"/>
              <p:cNvSpPr txBox="1">
                <a:spLocks noChangeArrowheads="1"/>
              </p:cNvSpPr>
              <p:nvPr/>
            </p:nvSpPr>
            <p:spPr bwMode="gray">
              <a:xfrm>
                <a:off x="578" y="2020"/>
                <a:ext cx="1059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th-TH" sz="1600" b="1" dirty="0" smtClean="0">
                    <a:solidFill>
                      <a:schemeClr val="tx1">
                        <a:lumMod val="50000"/>
                      </a:schemeClr>
                    </a:solidFill>
                    <a:latin typeface="TH Fah kwang" pitchFamily="2" charset="-34"/>
                    <a:cs typeface="TH Fah kwang" pitchFamily="2" charset="-34"/>
                  </a:rPr>
                  <a:t>ลดการใช้ทรัพยากร</a:t>
                </a:r>
                <a:endParaRPr lang="en-US" sz="1600" b="1" dirty="0">
                  <a:solidFill>
                    <a:schemeClr val="tx1">
                      <a:lumMod val="50000"/>
                    </a:schemeClr>
                  </a:solidFill>
                  <a:latin typeface="TH Fah kwang" pitchFamily="2" charset="-34"/>
                  <a:cs typeface="TH Fah kwang" pitchFamily="2" charset="-34"/>
                </a:endParaRPr>
              </a:p>
            </p:txBody>
          </p:sp>
          <p:sp>
            <p:nvSpPr>
              <p:cNvPr id="72728" name="Text Box 24"/>
              <p:cNvSpPr txBox="1">
                <a:spLocks noChangeArrowheads="1"/>
              </p:cNvSpPr>
              <p:nvPr/>
            </p:nvSpPr>
            <p:spPr bwMode="gray">
              <a:xfrm>
                <a:off x="677" y="2355"/>
                <a:ext cx="872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th-TH" sz="1600" b="1" dirty="0" smtClean="0">
                    <a:solidFill>
                      <a:schemeClr val="tx1">
                        <a:lumMod val="50000"/>
                      </a:schemeClr>
                    </a:solidFill>
                    <a:latin typeface="TH Fah kwang" pitchFamily="2" charset="-34"/>
                    <a:cs typeface="TH Fah kwang" pitchFamily="2" charset="-34"/>
                  </a:rPr>
                  <a:t>ลดค่าใช้จ่าย</a:t>
                </a:r>
                <a:endParaRPr lang="en-US" sz="1600" b="1" dirty="0">
                  <a:solidFill>
                    <a:schemeClr val="tx1">
                      <a:lumMod val="50000"/>
                    </a:schemeClr>
                  </a:solidFill>
                  <a:latin typeface="TH Fah kwang" pitchFamily="2" charset="-34"/>
                  <a:cs typeface="TH Fah kwang" pitchFamily="2" charset="-34"/>
                </a:endParaRPr>
              </a:p>
            </p:txBody>
          </p:sp>
          <p:sp>
            <p:nvSpPr>
              <p:cNvPr id="72729" name="Text Box 25"/>
              <p:cNvSpPr txBox="1">
                <a:spLocks noChangeArrowheads="1"/>
              </p:cNvSpPr>
              <p:nvPr/>
            </p:nvSpPr>
            <p:spPr bwMode="gray">
              <a:xfrm>
                <a:off x="3893" y="1858"/>
                <a:ext cx="1389" cy="5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th-TH" sz="1700" b="1" dirty="0" smtClean="0">
                    <a:solidFill>
                      <a:schemeClr val="bg1"/>
                    </a:solidFill>
                    <a:latin typeface="TH Fah kwang" pitchFamily="2" charset="-34"/>
                    <a:cs typeface="TH Fah kwang" pitchFamily="2" charset="-34"/>
                  </a:rPr>
                  <a:t>ลดภาระงาน</a:t>
                </a:r>
              </a:p>
              <a:p>
                <a:pPr algn="ctr" eaLnBrk="0" hangingPunct="0"/>
                <a:r>
                  <a:rPr lang="th-TH" sz="1700" b="1" dirty="0" smtClean="0">
                    <a:solidFill>
                      <a:schemeClr val="bg1"/>
                    </a:solidFill>
                    <a:latin typeface="TH Fah kwang" pitchFamily="2" charset="-34"/>
                    <a:cs typeface="TH Fah kwang" pitchFamily="2" charset="-34"/>
                  </a:rPr>
                  <a:t>การจัดส่งเอกสารไปยังทีมพัฒนาคุณภาพ</a:t>
                </a:r>
                <a:endParaRPr lang="en-US" sz="1700" b="1" dirty="0">
                  <a:solidFill>
                    <a:schemeClr val="bg1"/>
                  </a:solidFill>
                  <a:latin typeface="TH Fah kwang" pitchFamily="2" charset="-34"/>
                  <a:cs typeface="TH Fah kwang" pitchFamily="2" charset="-34"/>
                </a:endParaRPr>
              </a:p>
            </p:txBody>
          </p:sp>
          <p:sp>
            <p:nvSpPr>
              <p:cNvPr id="72730" name="Text Box 26"/>
              <p:cNvSpPr txBox="1">
                <a:spLocks noChangeArrowheads="1"/>
              </p:cNvSpPr>
              <p:nvPr/>
            </p:nvSpPr>
            <p:spPr bwMode="gray">
              <a:xfrm>
                <a:off x="4375" y="2019"/>
                <a:ext cx="173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1" name="กลุ่ม 11"/>
            <p:cNvGrpSpPr/>
            <p:nvPr/>
          </p:nvGrpSpPr>
          <p:grpSpPr>
            <a:xfrm>
              <a:off x="928662" y="285728"/>
              <a:ext cx="7929618" cy="2428892"/>
              <a:chOff x="928662" y="285728"/>
              <a:chExt cx="7929618" cy="2428892"/>
            </a:xfrm>
          </p:grpSpPr>
          <p:pic>
            <p:nvPicPr>
              <p:cNvPr id="32" name="Picture 5" descr="http://www.thaihealth.or.th/data/content/2016/03/30953/cms/thaihealth_c_aehopuvy1579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/>
              </a:blip>
              <a:srcRect l="20063" t="8760" r="25599" b="12402"/>
              <a:stretch>
                <a:fillRect/>
              </a:stretch>
            </p:blipFill>
            <p:spPr bwMode="auto">
              <a:xfrm>
                <a:off x="7500958" y="1428768"/>
                <a:ext cx="1326679" cy="128585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 l="934" t="11329" r="12404" b="67300"/>
              <a:stretch>
                <a:fillRect/>
              </a:stretch>
            </p:blipFill>
            <p:spPr bwMode="auto">
              <a:xfrm>
                <a:off x="928662" y="285728"/>
                <a:ext cx="7929618" cy="10820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กลุ่ม 64"/>
          <p:cNvGrpSpPr/>
          <p:nvPr/>
        </p:nvGrpSpPr>
        <p:grpSpPr>
          <a:xfrm>
            <a:off x="777288" y="285728"/>
            <a:ext cx="9224000" cy="5392087"/>
            <a:chOff x="777288" y="285728"/>
            <a:chExt cx="9224000" cy="5392087"/>
          </a:xfrm>
        </p:grpSpPr>
        <p:sp>
          <p:nvSpPr>
            <p:cNvPr id="64" name="สี่เหลี่ยมมุมมน 63"/>
            <p:cNvSpPr/>
            <p:nvPr/>
          </p:nvSpPr>
          <p:spPr>
            <a:xfrm>
              <a:off x="785786" y="4786322"/>
              <a:ext cx="2286016" cy="28575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785786" y="1571612"/>
              <a:ext cx="8143932" cy="3016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/>
              <a:r>
                <a:rPr kumimoji="0" lang="th-TH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Fah kwang" pitchFamily="2" charset="-34"/>
                  <a:ea typeface="Calibri" pitchFamily="34" charset="0"/>
                  <a:cs typeface="TH Fah kwang" pitchFamily="2" charset="-34"/>
                </a:rPr>
                <a:t>           จะเห็นได้ว่า  การประชุม 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Fah kwang" pitchFamily="2" charset="-34"/>
                  <a:ea typeface="Calibri" pitchFamily="34" charset="0"/>
                  <a:cs typeface="TH Fah kwang" pitchFamily="2" charset="-34"/>
                </a:rPr>
                <a:t>QST </a:t>
              </a:r>
              <a:r>
                <a:rPr kumimoji="0" lang="th-TH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Fah kwang" pitchFamily="2" charset="-34"/>
                  <a:ea typeface="Calibri" pitchFamily="34" charset="0"/>
                  <a:cs typeface="TH Fah kwang" pitchFamily="2" charset="-34"/>
                </a:rPr>
                <a:t>ในแต่ละครั้ง ใช้กระดาษ มากถึง</a:t>
              </a:r>
              <a:r>
                <a:rPr lang="th-TH" b="1" dirty="0" smtClean="0">
                  <a:latin typeface="TH Fah kwang" pitchFamily="2" charset="-34"/>
                  <a:ea typeface="Calibri" pitchFamily="34" charset="0"/>
                  <a:cs typeface="TH Fah kwang" pitchFamily="2" charset="-34"/>
                </a:rPr>
                <a:t> </a:t>
              </a:r>
              <a:r>
                <a:rPr kumimoji="0" lang="th-TH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Fah kwang" pitchFamily="2" charset="-34"/>
                  <a:ea typeface="Calibri" pitchFamily="34" charset="0"/>
                  <a:cs typeface="TH Fah kwang" pitchFamily="2" charset="-34"/>
                </a:rPr>
                <a:t>3,600 </a:t>
              </a:r>
              <a:r>
                <a:rPr lang="th-TH" b="1" dirty="0" smtClean="0">
                  <a:latin typeface="TH Fah kwang" pitchFamily="2" charset="-34"/>
                  <a:ea typeface="Calibri" pitchFamily="34" charset="0"/>
                  <a:cs typeface="TH Fah kwang" pitchFamily="2" charset="-34"/>
                </a:rPr>
                <a:t>แผ่น </a:t>
              </a:r>
            </a:p>
            <a:p>
              <a:pPr lvl="0" algn="just"/>
              <a:r>
                <a:rPr lang="th-TH" b="1" dirty="0" smtClean="0">
                  <a:latin typeface="TH Fah kwang" pitchFamily="2" charset="-34"/>
                  <a:ea typeface="Calibri" pitchFamily="34" charset="0"/>
                  <a:cs typeface="TH Fah kwang" pitchFamily="2" charset="-34"/>
                </a:rPr>
                <a:t>ต้องใช้</a:t>
              </a:r>
              <a:r>
                <a:rPr kumimoji="0" lang="th-TH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Fah kwang" pitchFamily="2" charset="-34"/>
                  <a:ea typeface="Calibri" pitchFamily="34" charset="0"/>
                  <a:cs typeface="TH Fah kwang" pitchFamily="2" charset="-34"/>
                </a:rPr>
                <a:t>บุคลากรแจ้งเวียน ส่งเอกสารวาระการประชุมล่วงหน้าและหลังการประชุม</a:t>
              </a:r>
              <a:r>
                <a:rPr lang="th-TH" b="1" dirty="0" smtClean="0">
                  <a:latin typeface="TH Fah kwang" pitchFamily="2" charset="-34"/>
                  <a:ea typeface="Calibri" pitchFamily="34" charset="0"/>
                  <a:cs typeface="TH Fah kwang" pitchFamily="2" charset="-34"/>
                </a:rPr>
                <a:t> </a:t>
              </a:r>
              <a:r>
                <a:rPr kumimoji="0" lang="th-TH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Fah kwang" pitchFamily="2" charset="-34"/>
                  <a:ea typeface="Calibri" pitchFamily="34" charset="0"/>
                  <a:cs typeface="TH Fah kwang" pitchFamily="2" charset="-34"/>
                </a:rPr>
                <a:t>จะ</a:t>
              </a:r>
            </a:p>
            <a:p>
              <a:pPr lvl="0" algn="just"/>
              <a:r>
                <a:rPr kumimoji="0" lang="th-TH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Fah kwang" pitchFamily="2" charset="-34"/>
                  <a:ea typeface="Calibri" pitchFamily="34" charset="0"/>
                  <a:cs typeface="TH Fah kwang" pitchFamily="2" charset="-34"/>
                </a:rPr>
                <a:t>ต้องมีการพิมพ์เพิ่มเติม       ข้อเสนอแนะและจัดทำรายงานการประชุมพร้อมเวียนให้</a:t>
              </a:r>
            </a:p>
            <a:p>
              <a:pPr lvl="0" algn="just"/>
              <a:r>
                <a:rPr kumimoji="0" lang="th-TH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Fah kwang" pitchFamily="2" charset="-34"/>
                  <a:ea typeface="Calibri" pitchFamily="34" charset="0"/>
                  <a:cs typeface="TH Fah kwang" pitchFamily="2" charset="-34"/>
                </a:rPr>
                <a:t>ผู้เกี่ยวข้องรับทราบ       </a:t>
              </a:r>
              <a:r>
                <a:rPr lang="th-TH" b="1" dirty="0" smtClean="0">
                  <a:latin typeface="TH Fah kwang" pitchFamily="2" charset="-34"/>
                  <a:ea typeface="Calibri" pitchFamily="34" charset="0"/>
                  <a:cs typeface="TH Fah kwang" pitchFamily="2" charset="-34"/>
                </a:rPr>
                <a:t>จะใช้เวลาค่อนข้างมาก   </a:t>
              </a:r>
            </a:p>
            <a:p>
              <a:pPr lvl="0" algn="just"/>
              <a:endPara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Fah kwang" pitchFamily="2" charset="-34"/>
                <a:ea typeface="Calibri" pitchFamily="34" charset="0"/>
                <a:cs typeface="TH Fah kwang" pitchFamily="2" charset="-34"/>
              </a:endParaRPr>
            </a:p>
            <a:p>
              <a:pPr lvl="0" algn="just"/>
              <a:endPara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Fah kwang" pitchFamily="2" charset="-34"/>
                <a:ea typeface="Calibri" pitchFamily="34" charset="0"/>
                <a:cs typeface="TH Fah kwang" pitchFamily="2" charset="-34"/>
              </a:endParaRPr>
            </a:p>
            <a:p>
              <a:pPr lvl="0" algn="just"/>
              <a:r>
                <a:rPr kumimoji="0" lang="th-TH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Fah kwang" pitchFamily="2" charset="-34"/>
                  <a:ea typeface="Calibri" pitchFamily="34" charset="0"/>
                  <a:cs typeface="TH Fah kwang" pitchFamily="2" charset="-34"/>
                </a:rPr>
                <a:t>           </a:t>
              </a:r>
              <a:r>
                <a:rPr kumimoji="0" lang="th-TH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Fah kwang" pitchFamily="2" charset="-34"/>
                  <a:ea typeface="Calibri" pitchFamily="34" charset="0"/>
                  <a:cs typeface="TH Fah kwang" pitchFamily="2" charset="-34"/>
                </a:rPr>
                <a:t>ทางทีมกลุ่มงานพัฒนาคุณภาพ  จึง</a:t>
              </a:r>
              <a:r>
                <a:rPr kumimoji="0" lang="th-TH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H Fah kwang" pitchFamily="2" charset="-34"/>
                  <a:ea typeface="Calibri" pitchFamily="34" charset="0"/>
                  <a:cs typeface="TH Fah kwang" pitchFamily="2" charset="-34"/>
                </a:rPr>
                <a:t>ระดมความคิดในการที่จะหา</a:t>
              </a:r>
              <a:r>
                <a:rPr lang="th-TH" b="1" dirty="0" smtClean="0">
                  <a:solidFill>
                    <a:srgbClr val="C00000"/>
                  </a:solidFill>
                  <a:latin typeface="TH Fah kwang" pitchFamily="2" charset="-34"/>
                  <a:ea typeface="Calibri" pitchFamily="34" charset="0"/>
                  <a:cs typeface="TH Fah kwang" pitchFamily="2" charset="-34"/>
                </a:rPr>
                <a:t>วิธีการจัดส่งเอกสาร</a:t>
              </a:r>
              <a:r>
                <a:rPr kumimoji="0" lang="th-TH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H Fah kwang" pitchFamily="2" charset="-34"/>
                  <a:ea typeface="Calibri" pitchFamily="34" charset="0"/>
                  <a:cs typeface="TH Fah kwang" pitchFamily="2" charset="-34"/>
                </a:rPr>
                <a:t>ดังกล่าว  </a:t>
              </a:r>
            </a:p>
            <a:p>
              <a:pPr lvl="0" algn="just"/>
              <a:r>
                <a:rPr kumimoji="0" lang="th-TH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TH Fah kwang" pitchFamily="2" charset="-34"/>
                  <a:ea typeface="Calibri" pitchFamily="34" charset="0"/>
                  <a:cs typeface="TH Fah kwang" pitchFamily="2" charset="-34"/>
                </a:rPr>
                <a:t>โดยประสานร่วมกับทีมเทคโนโลยีสารสนเทศในการทำรูปแบบเป็น</a:t>
              </a:r>
              <a:r>
                <a:rPr kumimoji="0" lang="th-TH" b="1" i="0" u="none" strike="noStrike" cap="none" normalizeH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TH Fah kwang" pitchFamily="2" charset="-34"/>
                  <a:ea typeface="Calibri" pitchFamily="34" charset="0"/>
                  <a:cs typeface="TH Fah kwang" pitchFamily="2" charset="-34"/>
                </a:rPr>
                <a:t> </a:t>
              </a:r>
              <a:r>
                <a:rPr kumimoji="0" lang="en-US" b="1" i="0" u="none" strike="noStrike" cap="none" normalizeH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TH Fah kwang" pitchFamily="2" charset="-34"/>
                  <a:ea typeface="Calibri" pitchFamily="34" charset="0"/>
                  <a:cs typeface="TH Fah kwang" pitchFamily="2" charset="-34"/>
                </a:rPr>
                <a:t>E</a:t>
              </a:r>
              <a:r>
                <a:rPr lang="en-US" b="1" dirty="0" smtClean="0">
                  <a:solidFill>
                    <a:srgbClr val="008000"/>
                  </a:solidFill>
                  <a:latin typeface="TH Fah kwang" pitchFamily="2" charset="-34"/>
                  <a:ea typeface="Calibri" pitchFamily="34" charset="0"/>
                  <a:cs typeface="TH Fah kwang" pitchFamily="2" charset="-34"/>
                </a:rPr>
                <a:t>lectronic file</a:t>
              </a:r>
              <a:r>
                <a:rPr lang="th-TH" b="1" dirty="0" smtClean="0">
                  <a:solidFill>
                    <a:srgbClr val="008000"/>
                  </a:solidFill>
                  <a:latin typeface="TH Fah kwang" pitchFamily="2" charset="-34"/>
                  <a:ea typeface="Calibri" pitchFamily="34" charset="0"/>
                  <a:cs typeface="TH Fah kwang" pitchFamily="2" charset="-34"/>
                </a:rPr>
                <a:t>       </a:t>
              </a:r>
              <a:r>
                <a:rPr lang="th-TH" b="1" dirty="0" smtClean="0">
                  <a:latin typeface="TH Fah kwang" pitchFamily="2" charset="-34"/>
                  <a:ea typeface="Calibri" pitchFamily="34" charset="0"/>
                  <a:cs typeface="TH Fah kwang" pitchFamily="2" charset="-34"/>
                </a:rPr>
                <a:t>เพื่อ</a:t>
              </a:r>
              <a:r>
                <a:rPr kumimoji="0" lang="th-TH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Fah kwang" pitchFamily="2" charset="-34"/>
                  <a:ea typeface="Calibri" pitchFamily="34" charset="0"/>
                  <a:cs typeface="TH Fah kwang" pitchFamily="2" charset="-34"/>
                </a:rPr>
                <a:t>ลดการใช้</a:t>
              </a:r>
            </a:p>
            <a:p>
              <a:pPr lvl="0" algn="just"/>
              <a:r>
                <a:rPr kumimoji="0" lang="th-TH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Fah kwang" pitchFamily="2" charset="-34"/>
                  <a:ea typeface="Calibri" pitchFamily="34" charset="0"/>
                  <a:cs typeface="TH Fah kwang" pitchFamily="2" charset="-34"/>
                </a:rPr>
                <a:t>กระดาษ</a:t>
              </a:r>
              <a:r>
                <a:rPr lang="th-TH" b="1" dirty="0" smtClean="0">
                  <a:latin typeface="TH Fah kwang" pitchFamily="2" charset="-34"/>
                  <a:ea typeface="Calibri" pitchFamily="34" charset="0"/>
                  <a:cs typeface="TH Fah kwang" pitchFamily="2" charset="-34"/>
                </a:rPr>
                <a:t>  ลด</a:t>
              </a:r>
              <a:r>
                <a:rPr kumimoji="0" lang="th-TH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Fah kwang" pitchFamily="2" charset="-34"/>
                  <a:ea typeface="Calibri" pitchFamily="34" charset="0"/>
                  <a:cs typeface="TH Fah kwang" pitchFamily="2" charset="-34"/>
                </a:rPr>
                <a:t>ค่าใช้จ่าย  เป็นการส่งเสริมการอนุรักษ์พลังงาน   ลดภาระงาน และยังเพิ่มช่องทางการ  </a:t>
              </a:r>
            </a:p>
            <a:p>
              <a:pPr lvl="0" algn="just"/>
              <a:r>
                <a:rPr kumimoji="0" lang="th-TH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Fah kwang" pitchFamily="2" charset="-34"/>
                  <a:ea typeface="Calibri" pitchFamily="34" charset="0"/>
                  <a:cs typeface="TH Fah kwang" pitchFamily="2" charset="-34"/>
                </a:rPr>
                <a:t>สื่อสารให้เข้าถึงข้อมูลได้สะดวก  รวดเร็วทั่วทั้งองค์กร </a:t>
              </a:r>
              <a:endPara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Fah kwang" pitchFamily="2" charset="-34"/>
                <a:ea typeface="Calibri" pitchFamily="34" charset="0"/>
                <a:cs typeface="TH Fah kwang" pitchFamily="2" charset="-34"/>
              </a:endParaRPr>
            </a:p>
          </p:txBody>
        </p:sp>
        <p:pic>
          <p:nvPicPr>
            <p:cNvPr id="61" name="Picture 5" descr="http://www.thaihealth.or.th/data/content/2016/03/30953/cms/thaihealth_c_aehopuvy1579.jpg"/>
            <p:cNvPicPr>
              <a:picLocks noChangeAspect="1" noChangeArrowheads="1"/>
            </p:cNvPicPr>
            <p:nvPr/>
          </p:nvPicPr>
          <p:blipFill>
            <a:blip r:embed="rId2" cstate="print">
              <a:lum/>
            </a:blip>
            <a:srcRect l="20063" t="8760" r="25599" b="12402"/>
            <a:stretch>
              <a:fillRect/>
            </a:stretch>
          </p:blipFill>
          <p:spPr bwMode="auto">
            <a:xfrm>
              <a:off x="7500958" y="1428768"/>
              <a:ext cx="1326679" cy="128585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3"/>
            <a:srcRect l="934" t="11329" r="12404" b="67300"/>
            <a:stretch>
              <a:fillRect/>
            </a:stretch>
          </p:blipFill>
          <p:spPr bwMode="auto">
            <a:xfrm>
              <a:off x="928662" y="285728"/>
              <a:ext cx="7929618" cy="1082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3" name="Rectangle 9"/>
            <p:cNvSpPr>
              <a:spLocks noChangeArrowheads="1"/>
            </p:cNvSpPr>
            <p:nvPr/>
          </p:nvSpPr>
          <p:spPr bwMode="auto">
            <a:xfrm>
              <a:off x="777288" y="4500570"/>
              <a:ext cx="9224000" cy="1177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th-TH" sz="1050" b="1" dirty="0">
                <a:solidFill>
                  <a:schemeClr val="bg1"/>
                </a:solidFill>
                <a:latin typeface="TH Fah kwang" pitchFamily="2" charset="-34"/>
                <a:ea typeface="Calibri" pitchFamily="34" charset="0"/>
                <a:cs typeface="TH Fah kwang" pitchFamily="2" charset="-34"/>
              </a:endParaRP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H Fah kwang" pitchFamily="2" charset="-34"/>
                  <a:ea typeface="Calibri" pitchFamily="34" charset="0"/>
                  <a:cs typeface="TH Fah kwang" pitchFamily="2" charset="-34"/>
                </a:rPr>
                <a:t>ระยะเวลาดำเนินการ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105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Fah kwang" pitchFamily="2" charset="-34"/>
                <a:ea typeface="Calibri" pitchFamily="34" charset="0"/>
                <a:cs typeface="TH Fah kwang" pitchFamily="2" charset="-34"/>
              </a:endParaRP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1" i="0" u="none" strike="noStrike" cap="none" normalizeH="0" baseline="0" dirty="0" smtClean="0">
                  <a:ln>
                    <a:noFill/>
                  </a:ln>
                  <a:effectLst/>
                  <a:latin typeface="TH Fah kwang" pitchFamily="2" charset="-34"/>
                  <a:ea typeface="Calibri" pitchFamily="34" charset="0"/>
                  <a:cs typeface="TH Fah kwang" pitchFamily="2" charset="-34"/>
                </a:rPr>
                <a:t>ตั้งแต่วันที่ 1 ตุลาคม - 31 ธันวาคม 2560   รวมระยะเวลา 3 เดือน</a:t>
              </a:r>
              <a:endParaRPr kumimoji="0" lang="th-TH" sz="4000" b="1" i="0" u="none" strike="noStrike" cap="none" normalizeH="0" baseline="0" dirty="0" smtClean="0">
                <a:ln>
                  <a:noFill/>
                </a:ln>
                <a:effectLst/>
                <a:latin typeface="TH Fah kwang" pitchFamily="2" charset="-34"/>
                <a:cs typeface="TH Fah kwang" pitchFamily="2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กลุ่ม 36"/>
          <p:cNvGrpSpPr/>
          <p:nvPr/>
        </p:nvGrpSpPr>
        <p:grpSpPr>
          <a:xfrm>
            <a:off x="-32" y="285728"/>
            <a:ext cx="8858312" cy="5572164"/>
            <a:chOff x="-32" y="285728"/>
            <a:chExt cx="8858312" cy="5572164"/>
          </a:xfrm>
        </p:grpSpPr>
        <p:grpSp>
          <p:nvGrpSpPr>
            <p:cNvPr id="35" name="กลุ่ม 34"/>
            <p:cNvGrpSpPr/>
            <p:nvPr/>
          </p:nvGrpSpPr>
          <p:grpSpPr>
            <a:xfrm>
              <a:off x="-32" y="285728"/>
              <a:ext cx="8858312" cy="5572164"/>
              <a:chOff x="-32" y="285728"/>
              <a:chExt cx="8858312" cy="5572164"/>
            </a:xfrm>
          </p:grpSpPr>
          <p:sp>
            <p:nvSpPr>
              <p:cNvPr id="87043" name="Text Box 3"/>
              <p:cNvSpPr txBox="1">
                <a:spLocks noChangeArrowheads="1"/>
              </p:cNvSpPr>
              <p:nvPr/>
            </p:nvSpPr>
            <p:spPr bwMode="auto">
              <a:xfrm>
                <a:off x="-32" y="722313"/>
                <a:ext cx="1841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th-TH"/>
              </a:p>
            </p:txBody>
          </p:sp>
          <p:grpSp>
            <p:nvGrpSpPr>
              <p:cNvPr id="2" name="Group 46"/>
              <p:cNvGrpSpPr>
                <a:grpSpLocks/>
              </p:cNvGrpSpPr>
              <p:nvPr/>
            </p:nvGrpSpPr>
            <p:grpSpPr bwMode="auto">
              <a:xfrm>
                <a:off x="473042" y="2581292"/>
                <a:ext cx="8150964" cy="685800"/>
                <a:chOff x="1296" y="1824"/>
                <a:chExt cx="2943" cy="432"/>
              </a:xfrm>
            </p:grpSpPr>
            <p:sp>
              <p:nvSpPr>
                <p:cNvPr id="87087" name="AutoShape 47"/>
                <p:cNvSpPr>
                  <a:spLocks noChangeArrowheads="1"/>
                </p:cNvSpPr>
                <p:nvPr/>
              </p:nvSpPr>
              <p:spPr bwMode="gray">
                <a:xfrm>
                  <a:off x="1536" y="1899"/>
                  <a:ext cx="2143" cy="288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accent2"/>
                    </a:gs>
                    <a:gs pos="50000">
                      <a:schemeClr val="accent2">
                        <a:gamma/>
                        <a:tint val="21176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12700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87088" name="AutoShape 48"/>
                <p:cNvSpPr>
                  <a:spLocks noChangeArrowheads="1"/>
                </p:cNvSpPr>
                <p:nvPr/>
              </p:nvSpPr>
              <p:spPr bwMode="gray">
                <a:xfrm>
                  <a:off x="1296" y="1824"/>
                  <a:ext cx="432" cy="432"/>
                </a:xfrm>
                <a:prstGeom prst="diamond">
                  <a:avLst/>
                </a:prstGeom>
                <a:solidFill>
                  <a:schemeClr val="accent2"/>
                </a:solidFill>
                <a:ln w="25400" algn="ctr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87089" name="Text Box 49"/>
                <p:cNvSpPr txBox="1">
                  <a:spLocks noChangeArrowheads="1"/>
                </p:cNvSpPr>
                <p:nvPr/>
              </p:nvSpPr>
              <p:spPr bwMode="gray">
                <a:xfrm>
                  <a:off x="1680" y="1934"/>
                  <a:ext cx="2559" cy="23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:r>
                    <a:rPr lang="th-TH" b="1" dirty="0" smtClean="0">
                      <a:latin typeface="TH Fah kwang" pitchFamily="2" charset="-34"/>
                      <a:ea typeface="Calibri" pitchFamily="34" charset="0"/>
                      <a:cs typeface="TH Fah kwang" pitchFamily="2" charset="-34"/>
                    </a:rPr>
                    <a:t>   ประชุมร่วมกัน  ระดมความคิด และออกแบบการรายงานที่ต้องการ</a:t>
                  </a:r>
                  <a:endParaRPr lang="en-US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7090" name="Text Box 50"/>
                <p:cNvSpPr txBox="1">
                  <a:spLocks noChangeArrowheads="1"/>
                </p:cNvSpPr>
                <p:nvPr/>
              </p:nvSpPr>
              <p:spPr bwMode="gray">
                <a:xfrm>
                  <a:off x="1393" y="1886"/>
                  <a:ext cx="223" cy="28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40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3" name="Group 51"/>
              <p:cNvGrpSpPr>
                <a:grpSpLocks/>
              </p:cNvGrpSpPr>
              <p:nvPr/>
            </p:nvGrpSpPr>
            <p:grpSpPr bwMode="auto">
              <a:xfrm>
                <a:off x="473042" y="3419492"/>
                <a:ext cx="8313799" cy="685800"/>
                <a:chOff x="1296" y="1824"/>
                <a:chExt cx="2976" cy="432"/>
              </a:xfrm>
            </p:grpSpPr>
            <p:sp>
              <p:nvSpPr>
                <p:cNvPr id="87092" name="AutoShape 52"/>
                <p:cNvSpPr>
                  <a:spLocks noChangeArrowheads="1"/>
                </p:cNvSpPr>
                <p:nvPr/>
              </p:nvSpPr>
              <p:spPr bwMode="gray">
                <a:xfrm>
                  <a:off x="1536" y="1899"/>
                  <a:ext cx="2736" cy="288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tint val="2117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12700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87093" name="AutoShape 53"/>
                <p:cNvSpPr>
                  <a:spLocks noChangeArrowheads="1"/>
                </p:cNvSpPr>
                <p:nvPr/>
              </p:nvSpPr>
              <p:spPr bwMode="gray">
                <a:xfrm>
                  <a:off x="1296" y="1824"/>
                  <a:ext cx="432" cy="432"/>
                </a:xfrm>
                <a:prstGeom prst="diamond">
                  <a:avLst/>
                </a:prstGeom>
                <a:solidFill>
                  <a:schemeClr val="accent1"/>
                </a:solidFill>
                <a:ln w="25400" algn="ctr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87094" name="Text Box 54"/>
                <p:cNvSpPr txBox="1">
                  <a:spLocks noChangeArrowheads="1"/>
                </p:cNvSpPr>
                <p:nvPr/>
              </p:nvSpPr>
              <p:spPr bwMode="gray">
                <a:xfrm>
                  <a:off x="1680" y="1934"/>
                  <a:ext cx="2592" cy="23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lvl="0" eaLnBrk="0" hangingPunct="0"/>
                  <a:r>
                    <a:rPr lang="th-TH" b="1" dirty="0" smtClean="0">
                      <a:latin typeface="TH Fah kwang" pitchFamily="2" charset="-34"/>
                      <a:ea typeface="Calibri" pitchFamily="34" charset="0"/>
                      <a:cs typeface="TH Fah kwang" pitchFamily="2" charset="-34"/>
                    </a:rPr>
                    <a:t>   ประสานกับทีมงาน </a:t>
                  </a:r>
                  <a:r>
                    <a:rPr lang="en-US" b="1" dirty="0" smtClean="0">
                      <a:latin typeface="TH Fah kwang" pitchFamily="2" charset="-34"/>
                      <a:ea typeface="Calibri" pitchFamily="34" charset="0"/>
                      <a:cs typeface="TH Fah kwang" pitchFamily="2" charset="-34"/>
                    </a:rPr>
                    <a:t>IT </a:t>
                  </a:r>
                  <a:r>
                    <a:rPr lang="th-TH" b="1" dirty="0" smtClean="0">
                      <a:latin typeface="TH Fah kwang" pitchFamily="2" charset="-34"/>
                      <a:ea typeface="Calibri" pitchFamily="34" charset="0"/>
                      <a:cs typeface="TH Fah kwang" pitchFamily="2" charset="-34"/>
                    </a:rPr>
                    <a:t>เสนอแนวคิด และออกแบบโปรแกรม  ทดลองใช้ เริ่มตุลาคม 2560</a:t>
                  </a:r>
                  <a:endParaRPr lang="en-US" b="1" dirty="0" smtClean="0">
                    <a:latin typeface="TH Fah kwang" pitchFamily="2" charset="-34"/>
                    <a:cs typeface="TH Fah kwang" pitchFamily="2" charset="-34"/>
                  </a:endParaRPr>
                </a:p>
              </p:txBody>
            </p:sp>
            <p:sp>
              <p:nvSpPr>
                <p:cNvPr id="87095" name="Text Box 55"/>
                <p:cNvSpPr txBox="1">
                  <a:spLocks noChangeArrowheads="1"/>
                </p:cNvSpPr>
                <p:nvPr/>
              </p:nvSpPr>
              <p:spPr bwMode="gray">
                <a:xfrm>
                  <a:off x="1393" y="1886"/>
                  <a:ext cx="223" cy="28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400">
                      <a:solidFill>
                        <a:schemeClr val="bg1"/>
                      </a:solidFill>
                    </a:rPr>
                    <a:t>2</a:t>
                  </a:r>
                </a:p>
              </p:txBody>
            </p:sp>
          </p:grpSp>
          <p:grpSp>
            <p:nvGrpSpPr>
              <p:cNvPr id="4" name="Group 56"/>
              <p:cNvGrpSpPr>
                <a:grpSpLocks/>
              </p:cNvGrpSpPr>
              <p:nvPr/>
            </p:nvGrpSpPr>
            <p:grpSpPr bwMode="auto">
              <a:xfrm>
                <a:off x="473042" y="4257692"/>
                <a:ext cx="7045889" cy="685800"/>
                <a:chOff x="1296" y="1824"/>
                <a:chExt cx="2544" cy="432"/>
              </a:xfrm>
            </p:grpSpPr>
            <p:sp>
              <p:nvSpPr>
                <p:cNvPr id="87097" name="AutoShape 57"/>
                <p:cNvSpPr>
                  <a:spLocks noChangeArrowheads="1"/>
                </p:cNvSpPr>
                <p:nvPr/>
              </p:nvSpPr>
              <p:spPr bwMode="gray">
                <a:xfrm>
                  <a:off x="1536" y="1899"/>
                  <a:ext cx="1911" cy="288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tx2"/>
                    </a:gs>
                    <a:gs pos="50000">
                      <a:schemeClr val="tx2">
                        <a:gamma/>
                        <a:tint val="21176"/>
                        <a:invGamma/>
                      </a:schemeClr>
                    </a:gs>
                    <a:gs pos="100000">
                      <a:schemeClr val="tx2"/>
                    </a:gs>
                  </a:gsLst>
                  <a:lin ang="5400000" scaled="1"/>
                </a:gradFill>
                <a:ln w="12700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87098" name="AutoShape 58"/>
                <p:cNvSpPr>
                  <a:spLocks noChangeArrowheads="1"/>
                </p:cNvSpPr>
                <p:nvPr/>
              </p:nvSpPr>
              <p:spPr bwMode="gray">
                <a:xfrm>
                  <a:off x="1296" y="1824"/>
                  <a:ext cx="432" cy="432"/>
                </a:xfrm>
                <a:prstGeom prst="diamond">
                  <a:avLst/>
                </a:prstGeom>
                <a:solidFill>
                  <a:schemeClr val="tx2"/>
                </a:solidFill>
                <a:ln w="25400" algn="ctr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87099" name="Text Box 59"/>
                <p:cNvSpPr txBox="1">
                  <a:spLocks noChangeArrowheads="1"/>
                </p:cNvSpPr>
                <p:nvPr/>
              </p:nvSpPr>
              <p:spPr bwMode="gray">
                <a:xfrm>
                  <a:off x="1680" y="1934"/>
                  <a:ext cx="2160" cy="23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th-TH" b="1" dirty="0" smtClean="0">
                      <a:latin typeface="TH Fah kwang" pitchFamily="2" charset="-34"/>
                      <a:ea typeface="Calibri" pitchFamily="34" charset="0"/>
                      <a:cs typeface="TH Fah kwang" pitchFamily="2" charset="-34"/>
                    </a:rPr>
                    <a:t>   ประชาสัมพันธ์ให้ทีมคุณภาพ และบุคลากรในองค์กรใช้งาน</a:t>
                  </a:r>
                  <a:endParaRPr lang="en-US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7100" name="Text Box 60"/>
                <p:cNvSpPr txBox="1">
                  <a:spLocks noChangeArrowheads="1"/>
                </p:cNvSpPr>
                <p:nvPr/>
              </p:nvSpPr>
              <p:spPr bwMode="gray">
                <a:xfrm>
                  <a:off x="1393" y="1886"/>
                  <a:ext cx="223" cy="28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40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</p:grpSp>
          <p:grpSp>
            <p:nvGrpSpPr>
              <p:cNvPr id="5" name="Group 61"/>
              <p:cNvGrpSpPr>
                <a:grpSpLocks/>
              </p:cNvGrpSpPr>
              <p:nvPr/>
            </p:nvGrpSpPr>
            <p:grpSpPr bwMode="auto">
              <a:xfrm>
                <a:off x="473042" y="5172092"/>
                <a:ext cx="7045889" cy="685800"/>
                <a:chOff x="1296" y="1824"/>
                <a:chExt cx="2544" cy="432"/>
              </a:xfrm>
            </p:grpSpPr>
            <p:sp>
              <p:nvSpPr>
                <p:cNvPr id="87102" name="AutoShape 62"/>
                <p:cNvSpPr>
                  <a:spLocks noChangeArrowheads="1"/>
                </p:cNvSpPr>
                <p:nvPr/>
              </p:nvSpPr>
              <p:spPr bwMode="gray">
                <a:xfrm>
                  <a:off x="1536" y="1899"/>
                  <a:ext cx="2065" cy="288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folHlink"/>
                    </a:gs>
                    <a:gs pos="50000">
                      <a:schemeClr val="folHlink">
                        <a:gamma/>
                        <a:tint val="21176"/>
                        <a:invGamma/>
                      </a:schemeClr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12700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87103" name="AutoShape 63"/>
                <p:cNvSpPr>
                  <a:spLocks noChangeArrowheads="1"/>
                </p:cNvSpPr>
                <p:nvPr/>
              </p:nvSpPr>
              <p:spPr bwMode="gray">
                <a:xfrm>
                  <a:off x="1296" y="1824"/>
                  <a:ext cx="432" cy="432"/>
                </a:xfrm>
                <a:prstGeom prst="diamond">
                  <a:avLst/>
                </a:prstGeom>
                <a:solidFill>
                  <a:schemeClr val="folHlink"/>
                </a:solidFill>
                <a:ln w="25400" algn="ctr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87104" name="Text Box 64"/>
                <p:cNvSpPr txBox="1">
                  <a:spLocks noChangeArrowheads="1"/>
                </p:cNvSpPr>
                <p:nvPr/>
              </p:nvSpPr>
              <p:spPr bwMode="gray">
                <a:xfrm>
                  <a:off x="1680" y="1934"/>
                  <a:ext cx="2160" cy="23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th-TH" b="1" dirty="0" smtClean="0">
                      <a:latin typeface="TH Fah kwang" pitchFamily="2" charset="-34"/>
                      <a:cs typeface="TH Fah kwang" pitchFamily="2" charset="-34"/>
                    </a:rPr>
                    <a:t>   กำหนด </a:t>
                  </a:r>
                  <a:r>
                    <a:rPr lang="en-US" b="1" dirty="0" smtClean="0">
                      <a:latin typeface="TH Fah kwang" pitchFamily="2" charset="-34"/>
                      <a:cs typeface="TH Fah kwang" pitchFamily="2" charset="-34"/>
                    </a:rPr>
                    <a:t>QR Code </a:t>
                  </a:r>
                  <a:r>
                    <a:rPr lang="th-TH" b="1" dirty="0" smtClean="0">
                      <a:latin typeface="TH Fah kwang" pitchFamily="2" charset="-34"/>
                      <a:cs typeface="TH Fah kwang" pitchFamily="2" charset="-34"/>
                    </a:rPr>
                    <a:t>เพื่อให้คณะกรรมการดูรายงานการประชุมได้</a:t>
                  </a:r>
                  <a:endParaRPr lang="en-US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7105" name="Text Box 65"/>
                <p:cNvSpPr txBox="1">
                  <a:spLocks noChangeArrowheads="1"/>
                </p:cNvSpPr>
                <p:nvPr/>
              </p:nvSpPr>
              <p:spPr bwMode="gray">
                <a:xfrm>
                  <a:off x="1393" y="1886"/>
                  <a:ext cx="223" cy="28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40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</p:grpSp>
          <p:pic>
            <p:nvPicPr>
              <p:cNvPr id="26" name="Picture 5" descr="http://www.thaihealth.or.th/data/content/2016/03/30953/cms/thaihealth_c_aehopuvy1579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/>
              </a:blip>
              <a:srcRect l="20063" t="8760" r="25599" b="12402"/>
              <a:stretch>
                <a:fillRect/>
              </a:stretch>
            </p:blipFill>
            <p:spPr bwMode="auto">
              <a:xfrm>
                <a:off x="7500958" y="1428736"/>
                <a:ext cx="1326679" cy="128585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28" name="สี่เหลี่ยมผืนผ้า 27"/>
              <p:cNvSpPr/>
              <p:nvPr/>
            </p:nvSpPr>
            <p:spPr>
              <a:xfrm>
                <a:off x="571472" y="1714488"/>
                <a:ext cx="2857520" cy="50006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3200"/>
              </a:p>
            </p:txBody>
          </p:sp>
          <p:sp>
            <p:nvSpPr>
              <p:cNvPr id="29" name="Rectangle 11"/>
              <p:cNvSpPr>
                <a:spLocks noChangeArrowheads="1"/>
              </p:cNvSpPr>
              <p:nvPr/>
            </p:nvSpPr>
            <p:spPr bwMode="auto">
              <a:xfrm>
                <a:off x="142844" y="1643050"/>
                <a:ext cx="3257623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3200" b="1" dirty="0" smtClean="0">
                    <a:solidFill>
                      <a:schemeClr val="bg1"/>
                    </a:solidFill>
                    <a:latin typeface="TH Fah kwang" pitchFamily="2" charset="-34"/>
                    <a:ea typeface="Calibri" pitchFamily="34" charset="0"/>
                    <a:cs typeface="TH Fah kwang" pitchFamily="2" charset="-34"/>
                  </a:rPr>
                  <a:t>    กิจกรรมการพัฒนา</a:t>
                </a:r>
                <a:endParaRPr lang="en-US" sz="3200" b="1" dirty="0" smtClean="0">
                  <a:solidFill>
                    <a:schemeClr val="bg1"/>
                  </a:solidFill>
                  <a:latin typeface="TH Fah kwang" pitchFamily="2" charset="-34"/>
                  <a:cs typeface="TH Fah kwang" pitchFamily="2" charset="-34"/>
                </a:endParaRPr>
              </a:p>
            </p:txBody>
          </p:sp>
          <p:pic>
            <p:nvPicPr>
              <p:cNvPr id="30" name="Picture 2" descr="C:\Users\waraporn_p\Downloads\20180126144730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358082" y="4500570"/>
                <a:ext cx="1369889" cy="135732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grpSp>
            <p:nvGrpSpPr>
              <p:cNvPr id="32" name="กลุ่ม 11"/>
              <p:cNvGrpSpPr/>
              <p:nvPr/>
            </p:nvGrpSpPr>
            <p:grpSpPr>
              <a:xfrm>
                <a:off x="928662" y="285728"/>
                <a:ext cx="7929618" cy="2428892"/>
                <a:chOff x="928662" y="285728"/>
                <a:chExt cx="7929618" cy="2428892"/>
              </a:xfrm>
            </p:grpSpPr>
            <p:pic>
              <p:nvPicPr>
                <p:cNvPr id="33" name="Picture 5" descr="http://www.thaihealth.or.th/data/content/2016/03/30953/cms/thaihealth_c_aehopuvy1579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/>
                </a:blip>
                <a:srcRect l="20063" t="8760" r="25599" b="12402"/>
                <a:stretch>
                  <a:fillRect/>
                </a:stretch>
              </p:blipFill>
              <p:spPr bwMode="auto">
                <a:xfrm>
                  <a:off x="7500958" y="1428768"/>
                  <a:ext cx="1326679" cy="1285852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34" name="Picture 2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 l="934" t="11329" r="12404" b="67300"/>
                <a:stretch>
                  <a:fillRect/>
                </a:stretch>
              </p:blipFill>
              <p:spPr bwMode="auto">
                <a:xfrm>
                  <a:off x="928662" y="285728"/>
                  <a:ext cx="7929618" cy="10820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58082" y="4500570"/>
              <a:ext cx="1369889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2" name="ตัวเชื่อมต่อตรง 141"/>
          <p:cNvCxnSpPr/>
          <p:nvPr/>
        </p:nvCxnSpPr>
        <p:spPr>
          <a:xfrm rot="10800000">
            <a:off x="7643834" y="4253550"/>
            <a:ext cx="571504" cy="1588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แผนผังลําดับงาน: กระบวนการสำรอง 94"/>
          <p:cNvSpPr/>
          <p:nvPr/>
        </p:nvSpPr>
        <p:spPr>
          <a:xfrm>
            <a:off x="1578452" y="3900403"/>
            <a:ext cx="1143008" cy="190500"/>
          </a:xfrm>
          <a:prstGeom prst="flowChartAlternateProcess">
            <a:avLst/>
          </a:prstGeom>
          <a:solidFill>
            <a:srgbClr val="0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6" name="แผนผังลําดับงาน: กระบวนการสำรอง 95"/>
          <p:cNvSpPr/>
          <p:nvPr/>
        </p:nvSpPr>
        <p:spPr>
          <a:xfrm>
            <a:off x="1071538" y="4214818"/>
            <a:ext cx="2143140" cy="195307"/>
          </a:xfrm>
          <a:prstGeom prst="flowChartAlternateProcess">
            <a:avLst/>
          </a:prstGeom>
          <a:solidFill>
            <a:srgbClr val="0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7" name="แผนผังลําดับงาน: กระบวนการสำรอง 96"/>
          <p:cNvSpPr/>
          <p:nvPr/>
        </p:nvSpPr>
        <p:spPr>
          <a:xfrm>
            <a:off x="1393865" y="4559247"/>
            <a:ext cx="1500198" cy="227075"/>
          </a:xfrm>
          <a:prstGeom prst="flowChartAlternateProcess">
            <a:avLst/>
          </a:prstGeom>
          <a:solidFill>
            <a:srgbClr val="0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8" name="แผนผังลําดับงาน: กระบวนการสำรอง 97"/>
          <p:cNvSpPr/>
          <p:nvPr/>
        </p:nvSpPr>
        <p:spPr>
          <a:xfrm>
            <a:off x="1285852" y="4916437"/>
            <a:ext cx="1714512" cy="225363"/>
          </a:xfrm>
          <a:prstGeom prst="flowChartAlternateProcess">
            <a:avLst/>
          </a:prstGeom>
          <a:solidFill>
            <a:srgbClr val="0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9" name="แผนผังลําดับงาน: กระบวนการสำรอง 98"/>
          <p:cNvSpPr/>
          <p:nvPr/>
        </p:nvSpPr>
        <p:spPr>
          <a:xfrm>
            <a:off x="1000100" y="5286388"/>
            <a:ext cx="2286016" cy="404814"/>
          </a:xfrm>
          <a:prstGeom prst="flowChartAlternateProcess">
            <a:avLst/>
          </a:prstGeom>
          <a:solidFill>
            <a:srgbClr val="0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1" name="แผนผังลําดับงาน: กระบวนการสำรอง 90"/>
          <p:cNvSpPr/>
          <p:nvPr/>
        </p:nvSpPr>
        <p:spPr>
          <a:xfrm>
            <a:off x="1573316" y="2495496"/>
            <a:ext cx="1143008" cy="190500"/>
          </a:xfrm>
          <a:prstGeom prst="flowChartAlternateProcess">
            <a:avLst/>
          </a:prstGeom>
          <a:solidFill>
            <a:srgbClr val="0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2" name="แผนผังลําดับงาน: กระบวนการสำรอง 91"/>
          <p:cNvSpPr/>
          <p:nvPr/>
        </p:nvSpPr>
        <p:spPr>
          <a:xfrm>
            <a:off x="1432619" y="2860637"/>
            <a:ext cx="1428760" cy="190500"/>
          </a:xfrm>
          <a:prstGeom prst="flowChartAlternateProcess">
            <a:avLst/>
          </a:prstGeom>
          <a:solidFill>
            <a:srgbClr val="0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3" name="แผนผังลําดับงาน: กระบวนการสำรอง 92"/>
          <p:cNvSpPr/>
          <p:nvPr/>
        </p:nvSpPr>
        <p:spPr>
          <a:xfrm>
            <a:off x="1538453" y="3201925"/>
            <a:ext cx="1214446" cy="190500"/>
          </a:xfrm>
          <a:prstGeom prst="flowChartAlternateProcess">
            <a:avLst/>
          </a:prstGeom>
          <a:solidFill>
            <a:srgbClr val="0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auto">
          <a:xfrm>
            <a:off x="571472" y="2000240"/>
            <a:ext cx="3429024" cy="383858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th-TH">
              <a:latin typeface="Verdana" pitchFamily="34" charset="0"/>
            </a:endParaRPr>
          </a:p>
        </p:txBody>
      </p:sp>
      <p:sp>
        <p:nvSpPr>
          <p:cNvPr id="69639" name="Freeform 7"/>
          <p:cNvSpPr>
            <a:spLocks/>
          </p:cNvSpPr>
          <p:nvPr/>
        </p:nvSpPr>
        <p:spPr bwMode="gray">
          <a:xfrm>
            <a:off x="3857620" y="1285860"/>
            <a:ext cx="78581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69640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0718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grpSp>
        <p:nvGrpSpPr>
          <p:cNvPr id="157" name="กลุ่ม 156"/>
          <p:cNvGrpSpPr/>
          <p:nvPr/>
        </p:nvGrpSpPr>
        <p:grpSpPr>
          <a:xfrm>
            <a:off x="428596" y="244784"/>
            <a:ext cx="8358214" cy="1071570"/>
            <a:chOff x="428596" y="244784"/>
            <a:chExt cx="8358214" cy="1071570"/>
          </a:xfrm>
        </p:grpSpPr>
        <p:grpSp>
          <p:nvGrpSpPr>
            <p:cNvPr id="69642" name="Group 10"/>
            <p:cNvGrpSpPr>
              <a:grpSpLocks/>
            </p:cNvGrpSpPr>
            <p:nvPr/>
          </p:nvGrpSpPr>
          <p:grpSpPr bwMode="auto">
            <a:xfrm>
              <a:off x="428596" y="244784"/>
              <a:ext cx="8358214" cy="1071570"/>
              <a:chOff x="1997" y="1314"/>
              <a:chExt cx="1889" cy="1009"/>
            </a:xfrm>
          </p:grpSpPr>
          <p:grpSp>
            <p:nvGrpSpPr>
              <p:cNvPr id="69643" name="Group 11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9644" name="Oval 12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69645" name="Oval 13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sp>
            <p:nvSpPr>
              <p:cNvPr id="69646" name="Oval 14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69647" name="Oval 15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69648" name="Oval 16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69649" name="Oval 17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</p:grpSp>
        <p:sp>
          <p:nvSpPr>
            <p:cNvPr id="69650" name="Text Box 18"/>
            <p:cNvSpPr txBox="1">
              <a:spLocks noChangeArrowheads="1"/>
            </p:cNvSpPr>
            <p:nvPr/>
          </p:nvSpPr>
          <p:spPr bwMode="auto">
            <a:xfrm>
              <a:off x="786995" y="388156"/>
              <a:ext cx="749982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th-TH" sz="2400" b="1" dirty="0" smtClean="0">
                  <a:solidFill>
                    <a:srgbClr val="000000"/>
                  </a:solidFill>
                  <a:latin typeface="TH Fah kwang" pitchFamily="2" charset="-34"/>
                  <a:cs typeface="TH Fah kwang" pitchFamily="2" charset="-34"/>
                </a:rPr>
                <a:t> ตารางการเปรียบเทียบขั้นตอนการจัดทำรายงานการประชุม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69641" name="Freeform 9"/>
          <p:cNvSpPr>
            <a:spLocks/>
          </p:cNvSpPr>
          <p:nvPr/>
        </p:nvSpPr>
        <p:spPr bwMode="gray">
          <a:xfrm flipH="1">
            <a:off x="4643438" y="1285860"/>
            <a:ext cx="78581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grpSp>
        <p:nvGrpSpPr>
          <p:cNvPr id="158" name="กลุ่ม 157"/>
          <p:cNvGrpSpPr/>
          <p:nvPr/>
        </p:nvGrpSpPr>
        <p:grpSpPr>
          <a:xfrm>
            <a:off x="2700629" y="2579059"/>
            <a:ext cx="549977" cy="2445430"/>
            <a:chOff x="2700629" y="2579059"/>
            <a:chExt cx="549977" cy="2445430"/>
          </a:xfrm>
        </p:grpSpPr>
        <p:sp>
          <p:nvSpPr>
            <p:cNvPr id="108599" name="AutoShape 55"/>
            <p:cNvSpPr>
              <a:spLocks noChangeShapeType="1"/>
            </p:cNvSpPr>
            <p:nvPr/>
          </p:nvSpPr>
          <p:spPr bwMode="auto">
            <a:xfrm>
              <a:off x="2928693" y="3649989"/>
              <a:ext cx="321913" cy="544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8602" name="AutoShape 58"/>
            <p:cNvSpPr>
              <a:spLocks noChangeShapeType="1"/>
            </p:cNvSpPr>
            <p:nvPr/>
          </p:nvSpPr>
          <p:spPr bwMode="auto">
            <a:xfrm rot="10800000" flipV="1">
              <a:off x="2858352" y="2579059"/>
              <a:ext cx="386622" cy="382300"/>
            </a:xfrm>
            <a:prstGeom prst="bentConnector3">
              <a:avLst>
                <a:gd name="adj1" fmla="val -704"/>
              </a:avLst>
            </a:prstGeom>
            <a:noFill/>
            <a:ln w="19050">
              <a:solidFill>
                <a:srgbClr val="00206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8600" name="AutoShape 56"/>
            <p:cNvSpPr>
              <a:spLocks noChangeShapeType="1"/>
            </p:cNvSpPr>
            <p:nvPr/>
          </p:nvSpPr>
          <p:spPr bwMode="auto">
            <a:xfrm rot="10800000" flipV="1">
              <a:off x="2700629" y="3653066"/>
              <a:ext cx="541597" cy="382300"/>
            </a:xfrm>
            <a:prstGeom prst="bentConnector3">
              <a:avLst>
                <a:gd name="adj1" fmla="val -1208"/>
              </a:avLst>
            </a:prstGeom>
            <a:noFill/>
            <a:ln w="19050">
              <a:solidFill>
                <a:srgbClr val="00206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8598" name="AutoShape 54"/>
            <p:cNvSpPr>
              <a:spLocks noChangeShapeType="1"/>
            </p:cNvSpPr>
            <p:nvPr/>
          </p:nvSpPr>
          <p:spPr bwMode="auto">
            <a:xfrm rot="10800000" flipV="1">
              <a:off x="3000364" y="4667299"/>
              <a:ext cx="241862" cy="357190"/>
            </a:xfrm>
            <a:prstGeom prst="bentConnector3">
              <a:avLst>
                <a:gd name="adj1" fmla="val -1241"/>
              </a:avLst>
            </a:prstGeom>
            <a:noFill/>
            <a:ln w="19050">
              <a:solidFill>
                <a:srgbClr val="00206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8597" name="AutoShape 53"/>
            <p:cNvSpPr>
              <a:spLocks noChangeShapeType="1"/>
            </p:cNvSpPr>
            <p:nvPr/>
          </p:nvSpPr>
          <p:spPr bwMode="auto">
            <a:xfrm>
              <a:off x="2815310" y="4665587"/>
              <a:ext cx="429036" cy="544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cxnSp>
        <p:nvCxnSpPr>
          <p:cNvPr id="105" name="ลูกศรเชื่อมต่อแบบตรง 104"/>
          <p:cNvCxnSpPr/>
          <p:nvPr/>
        </p:nvCxnSpPr>
        <p:spPr>
          <a:xfrm rot="5400000">
            <a:off x="2043266" y="2752686"/>
            <a:ext cx="214314" cy="1588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ลูกศรเชื่อมต่อแบบตรง 105"/>
          <p:cNvCxnSpPr/>
          <p:nvPr/>
        </p:nvCxnSpPr>
        <p:spPr>
          <a:xfrm rot="5400000">
            <a:off x="2036745" y="3109876"/>
            <a:ext cx="214314" cy="1588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ลูกศรเชื่อมต่อแบบตรง 106"/>
          <p:cNvCxnSpPr/>
          <p:nvPr/>
        </p:nvCxnSpPr>
        <p:spPr>
          <a:xfrm rot="5400000">
            <a:off x="2036745" y="3443213"/>
            <a:ext cx="214314" cy="1588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ลูกศรเชื่อมต่อแบบตรง 107"/>
          <p:cNvCxnSpPr/>
          <p:nvPr/>
        </p:nvCxnSpPr>
        <p:spPr>
          <a:xfrm rot="5400000">
            <a:off x="2036745" y="3792452"/>
            <a:ext cx="214314" cy="1588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ลูกศรเชื่อมต่อแบบตรง 108"/>
          <p:cNvCxnSpPr/>
          <p:nvPr/>
        </p:nvCxnSpPr>
        <p:spPr>
          <a:xfrm rot="5400000">
            <a:off x="2036745" y="4117756"/>
            <a:ext cx="214314" cy="1588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ลูกศรเชื่อมต่อแบบตรง 109"/>
          <p:cNvCxnSpPr/>
          <p:nvPr/>
        </p:nvCxnSpPr>
        <p:spPr>
          <a:xfrm rot="5400000">
            <a:off x="2036745" y="4460952"/>
            <a:ext cx="214314" cy="1588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ลูกศรเชื่อมต่อแบบตรง 110"/>
          <p:cNvCxnSpPr/>
          <p:nvPr/>
        </p:nvCxnSpPr>
        <p:spPr>
          <a:xfrm rot="5400000">
            <a:off x="2036745" y="4819378"/>
            <a:ext cx="214314" cy="1588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ลูกศรเชื่อมต่อแบบตรง 111"/>
          <p:cNvCxnSpPr/>
          <p:nvPr/>
        </p:nvCxnSpPr>
        <p:spPr>
          <a:xfrm rot="5400000">
            <a:off x="2036745" y="5178437"/>
            <a:ext cx="214314" cy="1588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แผนผังลําดับงาน: กระบวนการสำรอง 113"/>
          <p:cNvSpPr/>
          <p:nvPr/>
        </p:nvSpPr>
        <p:spPr>
          <a:xfrm>
            <a:off x="6286511" y="3682046"/>
            <a:ext cx="1143009" cy="214314"/>
          </a:xfrm>
          <a:prstGeom prst="flowChartAlternateProcess">
            <a:avLst/>
          </a:prstGeom>
          <a:solidFill>
            <a:srgbClr val="0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5" name="แผนผังลําดับงาน: กระบวนการสำรอง 114"/>
          <p:cNvSpPr/>
          <p:nvPr/>
        </p:nvSpPr>
        <p:spPr>
          <a:xfrm>
            <a:off x="5751583" y="4096044"/>
            <a:ext cx="2214578" cy="371820"/>
          </a:xfrm>
          <a:prstGeom prst="flowChartAlternateProcess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6" name="แผนผังลําดับงาน: กระบวนการสำรอง 115"/>
          <p:cNvSpPr/>
          <p:nvPr/>
        </p:nvSpPr>
        <p:spPr>
          <a:xfrm>
            <a:off x="6000760" y="4682178"/>
            <a:ext cx="1714512" cy="389896"/>
          </a:xfrm>
          <a:prstGeom prst="flowChartAlternateProcess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7" name="แผนผังลําดับงาน: กระบวนการสำรอง 116"/>
          <p:cNvSpPr/>
          <p:nvPr/>
        </p:nvSpPr>
        <p:spPr>
          <a:xfrm>
            <a:off x="6061892" y="5292302"/>
            <a:ext cx="1547079" cy="171451"/>
          </a:xfrm>
          <a:prstGeom prst="flowChartAlternateProcess">
            <a:avLst/>
          </a:prstGeom>
          <a:solidFill>
            <a:srgbClr val="0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9" name="แผนผังลําดับงาน: กระบวนการสำรอง 118"/>
          <p:cNvSpPr/>
          <p:nvPr/>
        </p:nvSpPr>
        <p:spPr>
          <a:xfrm>
            <a:off x="5786446" y="5254584"/>
            <a:ext cx="2357454" cy="428628"/>
          </a:xfrm>
          <a:prstGeom prst="flowChartAlternateProcess">
            <a:avLst/>
          </a:prstGeom>
          <a:solidFill>
            <a:srgbClr val="0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0" name="แผนผังลําดับงาน: กระบวนการสำรอง 119"/>
          <p:cNvSpPr/>
          <p:nvPr/>
        </p:nvSpPr>
        <p:spPr>
          <a:xfrm>
            <a:off x="6288224" y="2500306"/>
            <a:ext cx="1143008" cy="215458"/>
          </a:xfrm>
          <a:prstGeom prst="flowChartAlternateProcess">
            <a:avLst/>
          </a:prstGeom>
          <a:solidFill>
            <a:srgbClr val="0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1" name="แผนผังลําดับงาน: กระบวนการสำรอง 120"/>
          <p:cNvSpPr/>
          <p:nvPr/>
        </p:nvSpPr>
        <p:spPr>
          <a:xfrm>
            <a:off x="6147527" y="2857496"/>
            <a:ext cx="1428760" cy="215458"/>
          </a:xfrm>
          <a:prstGeom prst="flowChartAlternateProcess">
            <a:avLst/>
          </a:prstGeom>
          <a:solidFill>
            <a:srgbClr val="0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2" name="แผนผังลําดับงาน: กระบวนการสำรอง 121"/>
          <p:cNvSpPr/>
          <p:nvPr/>
        </p:nvSpPr>
        <p:spPr>
          <a:xfrm>
            <a:off x="6215074" y="3286124"/>
            <a:ext cx="1285884" cy="213170"/>
          </a:xfrm>
          <a:prstGeom prst="flowChartAlternateProcess">
            <a:avLst/>
          </a:prstGeom>
          <a:solidFill>
            <a:srgbClr val="0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3" name="AutoShape 5"/>
          <p:cNvSpPr>
            <a:spLocks noChangeArrowheads="1"/>
          </p:cNvSpPr>
          <p:nvPr/>
        </p:nvSpPr>
        <p:spPr bwMode="auto">
          <a:xfrm>
            <a:off x="5286380" y="2025198"/>
            <a:ext cx="3429024" cy="383858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th-TH">
              <a:latin typeface="Verdana" pitchFamily="34" charset="0"/>
            </a:endParaRPr>
          </a:p>
        </p:txBody>
      </p:sp>
      <p:graphicFrame>
        <p:nvGraphicFramePr>
          <p:cNvPr id="124" name="ตาราง 123"/>
          <p:cNvGraphicFramePr>
            <a:graphicFrameLocks noGrp="1"/>
          </p:cNvGraphicFramePr>
          <p:nvPr/>
        </p:nvGraphicFramePr>
        <p:xfrm>
          <a:off x="5279065" y="2193246"/>
          <a:ext cx="3429024" cy="3823170"/>
        </p:xfrm>
        <a:graphic>
          <a:graphicData uri="http://schemas.openxmlformats.org/drawingml/2006/table">
            <a:tbl>
              <a:tblPr/>
              <a:tblGrid>
                <a:gridCol w="3429024"/>
              </a:tblGrid>
              <a:tr h="38231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solidFill>
                            <a:srgbClr val="000000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                                  </a:t>
                      </a:r>
                      <a:r>
                        <a:rPr lang="th-TH" sz="1000" b="1" u="sng" dirty="0">
                          <a:solidFill>
                            <a:srgbClr val="000000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เลขานุการ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             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 </a:t>
                      </a:r>
                      <a:r>
                        <a:rPr lang="th-TH" sz="1000" b="1" u="sng" dirty="0">
                          <a:solidFill>
                            <a:srgbClr val="000000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ผู้เข้าร่วมประชุม</a:t>
                      </a:r>
                      <a:endParaRPr lang="en-US" sz="1000" dirty="0">
                        <a:solidFill>
                          <a:srgbClr val="000000"/>
                        </a:solidFill>
                        <a:latin typeface="TH Fah kwang" pitchFamily="2" charset="-34"/>
                        <a:ea typeface="Calibri"/>
                        <a:cs typeface="TH Fah kwang" pitchFamily="2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chemeClr val="bg1"/>
                          </a:solidFill>
                          <a:latin typeface="TH Fah kwang" pitchFamily="2" charset="-34"/>
                          <a:cs typeface="TH Fah kwang" pitchFamily="2" charset="-34"/>
                        </a:rPr>
                        <a:t/>
                      </a:r>
                      <a:br>
                        <a:rPr lang="en-US" sz="700" dirty="0">
                          <a:solidFill>
                            <a:schemeClr val="bg1"/>
                          </a:solidFill>
                          <a:latin typeface="TH Fah kwang" pitchFamily="2" charset="-34"/>
                          <a:cs typeface="TH Fah kwang" pitchFamily="2" charset="-34"/>
                        </a:rPr>
                      </a:br>
                      <a:r>
                        <a:rPr lang="th-TH" sz="700" dirty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     </a:t>
                      </a:r>
                      <a:r>
                        <a:rPr lang="th-TH" sz="700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          </a:t>
                      </a:r>
                      <a:r>
                        <a:rPr lang="en-US" sz="700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</a:t>
                      </a:r>
                      <a:r>
                        <a:rPr lang="th-TH" sz="700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              </a:t>
                      </a:r>
                      <a:r>
                        <a:rPr lang="th-TH" sz="1000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  <a:sym typeface="Wingdings 2"/>
                        </a:rPr>
                        <a:t></a:t>
                      </a:r>
                      <a:r>
                        <a:rPr lang="th-TH" sz="10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กำหนด</a:t>
                      </a:r>
                      <a:r>
                        <a:rPr lang="th-TH" sz="1000" b="1" dirty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วาระการประชุม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 </a:t>
                      </a:r>
                      <a:endParaRPr lang="en-US" sz="1000" dirty="0">
                        <a:solidFill>
                          <a:schemeClr val="bg1"/>
                        </a:solidFill>
                        <a:latin typeface="TH Fah kwang" pitchFamily="2" charset="-34"/>
                        <a:ea typeface="Calibri"/>
                        <a:cs typeface="TH Fah kwang" pitchFamily="2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800" b="1" dirty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</a:t>
                      </a:r>
                      <a:endParaRPr lang="en-US" sz="900" dirty="0">
                        <a:solidFill>
                          <a:schemeClr val="bg1"/>
                        </a:solidFill>
                        <a:latin typeface="TH Fah kwang" pitchFamily="2" charset="-34"/>
                        <a:ea typeface="Calibri"/>
                        <a:cs typeface="TH Fah kwang" pitchFamily="2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</a:t>
                      </a:r>
                      <a:r>
                        <a:rPr lang="en-US" sz="105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    </a:t>
                      </a:r>
                      <a:r>
                        <a:rPr lang="th-TH" sz="105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    </a:t>
                      </a:r>
                      <a:r>
                        <a:rPr lang="en-US" sz="105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</a:t>
                      </a:r>
                      <a:r>
                        <a:rPr lang="th-TH" sz="10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  <a:sym typeface="Wingdings 2"/>
                        </a:rPr>
                        <a:t></a:t>
                      </a:r>
                      <a:r>
                        <a:rPr lang="th-TH" sz="10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ส่ง</a:t>
                      </a:r>
                      <a:r>
                        <a:rPr lang="th-TH" sz="1000" b="1" dirty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เรื่องนำเข้าวาระการประชุม</a:t>
                      </a:r>
                      <a:endParaRPr lang="en-US" sz="1000" dirty="0">
                        <a:solidFill>
                          <a:schemeClr val="bg1"/>
                        </a:solidFill>
                        <a:latin typeface="TH Fah kwang" pitchFamily="2" charset="-34"/>
                        <a:ea typeface="Calibri"/>
                        <a:cs typeface="TH Fah kwang" pitchFamily="2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           </a:t>
                      </a:r>
                      <a:endParaRPr lang="en-US" sz="1600" dirty="0">
                        <a:solidFill>
                          <a:schemeClr val="bg1"/>
                        </a:solidFill>
                        <a:latin typeface="TH Fah kwang" pitchFamily="2" charset="-34"/>
                        <a:ea typeface="Calibri"/>
                        <a:cs typeface="TH Fah kwang" pitchFamily="2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 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             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  <a:sym typeface="Wingdings 2"/>
                        </a:rPr>
                        <a:t>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</a:t>
                      </a:r>
                      <a:r>
                        <a:rPr lang="th-TH" sz="1000" b="1" dirty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รวบรวมวาระการประชุม</a:t>
                      </a:r>
                      <a:endParaRPr lang="en-US" sz="1000" dirty="0">
                        <a:solidFill>
                          <a:schemeClr val="bg1"/>
                        </a:solidFill>
                        <a:latin typeface="TH Fah kwang" pitchFamily="2" charset="-34"/>
                        <a:ea typeface="Calibri"/>
                        <a:cs typeface="TH Fah kwang" pitchFamily="2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TH Fah kwang" pitchFamily="2" charset="-34"/>
                          <a:cs typeface="TH Fah kwang" pitchFamily="2" charset="-34"/>
                        </a:rPr>
                        <a:t/>
                      </a:r>
                      <a:br>
                        <a:rPr lang="en-US" sz="1100" dirty="0">
                          <a:solidFill>
                            <a:schemeClr val="bg1"/>
                          </a:solidFill>
                          <a:latin typeface="TH Fah kwang" pitchFamily="2" charset="-34"/>
                          <a:cs typeface="TH Fah kwang" pitchFamily="2" charset="-34"/>
                        </a:rPr>
                      </a:b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          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          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  <a:sym typeface="Wingdings 2"/>
                        </a:rPr>
                        <a:t></a:t>
                      </a:r>
                      <a:r>
                        <a:rPr lang="th-TH" sz="10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ดำเนินการประชุม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                  </a:t>
                      </a:r>
                      <a:endParaRPr lang="en-US" sz="1000" dirty="0">
                        <a:solidFill>
                          <a:schemeClr val="bg1"/>
                        </a:solidFill>
                        <a:latin typeface="TH Fah kwang" pitchFamily="2" charset="-34"/>
                        <a:ea typeface="Calibri"/>
                        <a:cs typeface="TH Fah kwang" pitchFamily="2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cs typeface="TH Fah kwang" pitchFamily="2" charset="-34"/>
                        </a:rPr>
                        <a:t/>
                      </a:r>
                      <a:br>
                        <a:rPr lang="en-US" sz="1200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cs typeface="TH Fah kwang" pitchFamily="2" charset="-34"/>
                        </a:rPr>
                      </a:br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       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  <a:sym typeface="Wingdings 2"/>
                        </a:rPr>
                        <a:t></a:t>
                      </a:r>
                      <a:r>
                        <a:rPr lang="th-TH" sz="10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ถอดเทป สรุปมติ และจัดทำรายงานการประชุม</a:t>
                      </a:r>
                      <a:endParaRPr lang="en-US" sz="1000" b="1" dirty="0" smtClean="0">
                        <a:solidFill>
                          <a:schemeClr val="bg1"/>
                        </a:solidFill>
                        <a:latin typeface="TH Fah kwang" pitchFamily="2" charset="-34"/>
                        <a:ea typeface="Calibri"/>
                        <a:cs typeface="TH Fah kwang" pitchFamily="2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                    พร้อมส่งอี</a:t>
                      </a:r>
                      <a:r>
                        <a:rPr lang="th-TH" sz="1000" b="1" dirty="0" err="1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เมลล์</a:t>
                      </a:r>
                      <a:r>
                        <a:rPr lang="th-TH" sz="10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แจ้งผ่านระบบฯ</a:t>
                      </a:r>
                      <a:endParaRPr lang="en-US" sz="1000" dirty="0">
                        <a:solidFill>
                          <a:schemeClr val="bg1"/>
                        </a:solidFill>
                        <a:latin typeface="TH Fah kwang" pitchFamily="2" charset="-34"/>
                        <a:ea typeface="Calibri"/>
                        <a:cs typeface="TH Fah kwang" pitchFamily="2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TH Fah kwang" pitchFamily="2" charset="-34"/>
                          <a:cs typeface="TH Fah kwang" pitchFamily="2" charset="-34"/>
                        </a:rPr>
                        <a:t/>
                      </a:r>
                      <a:br>
                        <a:rPr lang="en-US" sz="1200" dirty="0">
                          <a:solidFill>
                            <a:schemeClr val="bg1"/>
                          </a:solidFill>
                          <a:latin typeface="TH Fah kwang" pitchFamily="2" charset="-34"/>
                          <a:cs typeface="TH Fah kwang" pitchFamily="2" charset="-34"/>
                        </a:rPr>
                      </a:b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    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      </a:t>
                      </a:r>
                      <a:r>
                        <a:rPr lang="en-US" sz="105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  <a:sym typeface="Wingdings 2"/>
                        </a:rPr>
                        <a:t></a:t>
                      </a:r>
                      <a:r>
                        <a:rPr lang="th-TH" sz="10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ตรวจและรับรองรายงานการประชุม</a:t>
                      </a:r>
                      <a:endParaRPr lang="en-US" sz="1000" b="1" dirty="0" smtClean="0">
                        <a:solidFill>
                          <a:schemeClr val="bg1"/>
                        </a:solidFill>
                        <a:latin typeface="TH Fah kwang" pitchFamily="2" charset="-34"/>
                        <a:ea typeface="Calibri"/>
                        <a:cs typeface="TH Fah kwang" pitchFamily="2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                     </a:t>
                      </a:r>
                      <a:r>
                        <a:rPr lang="th-TH" sz="10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         ผ่านระบบฯ</a:t>
                      </a:r>
                      <a:endParaRPr lang="en-US" sz="1000" dirty="0">
                        <a:solidFill>
                          <a:schemeClr val="bg1"/>
                        </a:solidFill>
                        <a:latin typeface="TH Fah kwang" pitchFamily="2" charset="-34"/>
                        <a:ea typeface="Calibri"/>
                        <a:cs typeface="TH Fah kwang" pitchFamily="2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 smtClean="0">
                        <a:solidFill>
                          <a:schemeClr val="bg1"/>
                        </a:solidFill>
                        <a:latin typeface="TH Fah kwang" pitchFamily="2" charset="-34"/>
                        <a:cs typeface="TH Fah kwang" pitchFamily="2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          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  <a:sym typeface="Wingdings 2"/>
                        </a:rPr>
                        <a:t></a:t>
                      </a:r>
                      <a:r>
                        <a:rPr lang="th-TH" sz="10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แก้ไข/เพิ่มเติมและจัดทำรายงานฉบับสมบูรณ์ เพื่อ</a:t>
                      </a:r>
                      <a:endParaRPr lang="en-US" sz="1000" dirty="0" smtClean="0">
                        <a:solidFill>
                          <a:schemeClr val="bg1"/>
                        </a:solidFill>
                        <a:latin typeface="TH Fah kwang" pitchFamily="2" charset="-34"/>
                        <a:ea typeface="Calibri"/>
                        <a:cs typeface="TH Fah kwang" pitchFamily="2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             เข้าวาระการรับรองรายงานการประชุมครั้งต่อไป</a:t>
                      </a:r>
                      <a:endParaRPr lang="en-US" sz="1000" dirty="0" smtClean="0">
                        <a:solidFill>
                          <a:schemeClr val="bg1"/>
                        </a:solidFill>
                        <a:latin typeface="TH Fah kwang" pitchFamily="2" charset="-34"/>
                        <a:ea typeface="Calibri"/>
                        <a:cs typeface="TH Fah kwang" pitchFamily="2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         </a:t>
                      </a:r>
                      <a:endParaRPr lang="en-US" sz="1000" dirty="0">
                        <a:solidFill>
                          <a:schemeClr val="bg1"/>
                        </a:solidFill>
                        <a:latin typeface="TH Fah kwang" pitchFamily="2" charset="-34"/>
                        <a:ea typeface="Calibri"/>
                        <a:cs typeface="TH Fah kwang" pitchFamily="2" charset="-34"/>
                      </a:endParaRPr>
                    </a:p>
                  </a:txBody>
                  <a:tcPr marL="58899" marR="5889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159" name="กลุ่ม 158"/>
          <p:cNvGrpSpPr/>
          <p:nvPr/>
        </p:nvGrpSpPr>
        <p:grpSpPr>
          <a:xfrm>
            <a:off x="7429520" y="2643182"/>
            <a:ext cx="785818" cy="2206982"/>
            <a:chOff x="7429520" y="2643182"/>
            <a:chExt cx="785818" cy="2206982"/>
          </a:xfrm>
        </p:grpSpPr>
        <p:sp>
          <p:nvSpPr>
            <p:cNvPr id="126" name="AutoShape 58"/>
            <p:cNvSpPr>
              <a:spLocks noChangeShapeType="1"/>
            </p:cNvSpPr>
            <p:nvPr/>
          </p:nvSpPr>
          <p:spPr bwMode="auto">
            <a:xfrm rot="10800000" flipH="1" flipV="1">
              <a:off x="7500958" y="2643182"/>
              <a:ext cx="71437" cy="285752"/>
            </a:xfrm>
            <a:prstGeom prst="bentConnector3">
              <a:avLst>
                <a:gd name="adj1" fmla="val 992550"/>
              </a:avLst>
            </a:prstGeom>
            <a:noFill/>
            <a:ln w="19050">
              <a:solidFill>
                <a:srgbClr val="00206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7" name="AutoShape 56"/>
            <p:cNvSpPr>
              <a:spLocks noChangeShapeType="1"/>
            </p:cNvSpPr>
            <p:nvPr/>
          </p:nvSpPr>
          <p:spPr bwMode="auto">
            <a:xfrm rot="10800000" flipV="1">
              <a:off x="7715272" y="4253550"/>
              <a:ext cx="500066" cy="596614"/>
            </a:xfrm>
            <a:prstGeom prst="bentConnector3">
              <a:avLst>
                <a:gd name="adj1" fmla="val -1208"/>
              </a:avLst>
            </a:prstGeom>
            <a:noFill/>
            <a:ln w="19050">
              <a:solidFill>
                <a:srgbClr val="00206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9" name="AutoShape 54"/>
            <p:cNvSpPr>
              <a:spLocks noChangeShapeType="1"/>
            </p:cNvSpPr>
            <p:nvPr/>
          </p:nvSpPr>
          <p:spPr bwMode="auto">
            <a:xfrm rot="10800000" flipV="1">
              <a:off x="7429520" y="3414242"/>
              <a:ext cx="71438" cy="356046"/>
            </a:xfrm>
            <a:prstGeom prst="bentConnector3">
              <a:avLst>
                <a:gd name="adj1" fmla="val -964963"/>
              </a:avLst>
            </a:prstGeom>
            <a:noFill/>
            <a:ln w="19050">
              <a:solidFill>
                <a:srgbClr val="00206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cxnSp>
        <p:nvCxnSpPr>
          <p:cNvPr id="133" name="ลูกศรเชื่อมต่อแบบตรง 132"/>
          <p:cNvCxnSpPr/>
          <p:nvPr/>
        </p:nvCxnSpPr>
        <p:spPr>
          <a:xfrm rot="5400000">
            <a:off x="6751653" y="3179317"/>
            <a:ext cx="214314" cy="1588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ลูกศรเชื่อมต่อแบบตรง 134"/>
          <p:cNvCxnSpPr/>
          <p:nvPr/>
        </p:nvCxnSpPr>
        <p:spPr>
          <a:xfrm rot="5400000">
            <a:off x="6751653" y="4003867"/>
            <a:ext cx="214314" cy="1588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ลูกศรเชื่อมต่อแบบตรง 136"/>
          <p:cNvCxnSpPr/>
          <p:nvPr/>
        </p:nvCxnSpPr>
        <p:spPr>
          <a:xfrm rot="5400000">
            <a:off x="6751653" y="5161263"/>
            <a:ext cx="214314" cy="1588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ตัวเชื่อมต่อตรง 140"/>
          <p:cNvCxnSpPr/>
          <p:nvPr/>
        </p:nvCxnSpPr>
        <p:spPr>
          <a:xfrm>
            <a:off x="7418818" y="3410464"/>
            <a:ext cx="18494" cy="1618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สี่เหลี่ยมผืนผ้า 142"/>
          <p:cNvSpPr/>
          <p:nvPr/>
        </p:nvSpPr>
        <p:spPr>
          <a:xfrm>
            <a:off x="7858148" y="4467864"/>
            <a:ext cx="35719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ym typeface="Wingdings"/>
              </a:rPr>
              <a:t></a:t>
            </a:r>
            <a:endParaRPr lang="th-TH" dirty="0"/>
          </a:p>
        </p:txBody>
      </p:sp>
      <p:sp>
        <p:nvSpPr>
          <p:cNvPr id="144" name="TextBox 143"/>
          <p:cNvSpPr txBox="1"/>
          <p:nvPr/>
        </p:nvSpPr>
        <p:spPr>
          <a:xfrm>
            <a:off x="1500166" y="157161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Fah kwang" pitchFamily="2" charset="-34"/>
                <a:cs typeface="TH Fah kwang" pitchFamily="2" charset="-34"/>
              </a:rPr>
              <a:t>การปฏิบัติแบบเดิม</a:t>
            </a:r>
            <a:endParaRPr lang="th-TH" b="1" dirty="0">
              <a:latin typeface="TH Fah kwang" pitchFamily="2" charset="-34"/>
              <a:cs typeface="TH Fah kwang" pitchFamily="2" charset="-34"/>
            </a:endParaRPr>
          </a:p>
        </p:txBody>
      </p:sp>
      <p:sp>
        <p:nvSpPr>
          <p:cNvPr id="94" name="แผนผังลําดับงาน: กระบวนการสำรอง 93"/>
          <p:cNvSpPr/>
          <p:nvPr/>
        </p:nvSpPr>
        <p:spPr>
          <a:xfrm>
            <a:off x="1322426" y="3543213"/>
            <a:ext cx="1677937" cy="214314"/>
          </a:xfrm>
          <a:prstGeom prst="flowChartAlternateProcess">
            <a:avLst/>
          </a:prstGeom>
          <a:solidFill>
            <a:srgbClr val="0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69" name="ตาราง 68"/>
          <p:cNvGraphicFramePr>
            <a:graphicFrameLocks noGrp="1"/>
          </p:cNvGraphicFramePr>
          <p:nvPr/>
        </p:nvGraphicFramePr>
        <p:xfrm>
          <a:off x="571472" y="2152640"/>
          <a:ext cx="3429024" cy="3823170"/>
        </p:xfrm>
        <a:graphic>
          <a:graphicData uri="http://schemas.openxmlformats.org/drawingml/2006/table">
            <a:tbl>
              <a:tblPr/>
              <a:tblGrid>
                <a:gridCol w="3429024"/>
              </a:tblGrid>
              <a:tr h="38231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solidFill>
                            <a:srgbClr val="000000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                                  </a:t>
                      </a:r>
                      <a:r>
                        <a:rPr lang="th-TH" sz="1000" b="1" u="sng" dirty="0">
                          <a:solidFill>
                            <a:srgbClr val="000000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เลขานุการ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               </a:t>
                      </a:r>
                      <a:r>
                        <a:rPr lang="th-TH" sz="1000" b="1" u="sng" dirty="0">
                          <a:solidFill>
                            <a:srgbClr val="000000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ผู้เข้าร่วมประชุม</a:t>
                      </a:r>
                      <a:endParaRPr lang="en-US" sz="1000" dirty="0">
                        <a:solidFill>
                          <a:srgbClr val="000000"/>
                        </a:solidFill>
                        <a:latin typeface="TH Fah kwang" pitchFamily="2" charset="-34"/>
                        <a:ea typeface="Calibri"/>
                        <a:cs typeface="TH Fah kwang" pitchFamily="2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TH Fah kwang" pitchFamily="2" charset="-34"/>
                          <a:cs typeface="TH Fah kwang" pitchFamily="2" charset="-34"/>
                        </a:rPr>
                        <a:t/>
                      </a:r>
                      <a:br>
                        <a:rPr lang="en-US" sz="1000" dirty="0">
                          <a:solidFill>
                            <a:schemeClr val="bg1"/>
                          </a:solidFill>
                          <a:latin typeface="TH Fah kwang" pitchFamily="2" charset="-34"/>
                          <a:cs typeface="TH Fah kwang" pitchFamily="2" charset="-34"/>
                        </a:rPr>
                      </a:br>
                      <a:r>
                        <a:rPr lang="th-TH" sz="1000" dirty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      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</a:t>
                      </a:r>
                      <a:r>
                        <a:rPr lang="th-TH" sz="1000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               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  <a:sym typeface="Wingdings 2"/>
                        </a:rPr>
                        <a:t></a:t>
                      </a:r>
                      <a:r>
                        <a:rPr lang="th-TH" sz="10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กำหนด</a:t>
                      </a:r>
                      <a:r>
                        <a:rPr lang="th-TH" sz="1000" b="1" dirty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วาระการประชุม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 </a:t>
                      </a:r>
                      <a:endParaRPr lang="en-US" sz="1000" dirty="0">
                        <a:solidFill>
                          <a:schemeClr val="bg1"/>
                        </a:solidFill>
                        <a:latin typeface="TH Fah kwang" pitchFamily="2" charset="-34"/>
                        <a:ea typeface="Calibri"/>
                        <a:cs typeface="TH Fah kwang" pitchFamily="2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00" b="1" dirty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</a:t>
                      </a:r>
                      <a:endParaRPr lang="en-US" sz="1000" dirty="0">
                        <a:solidFill>
                          <a:schemeClr val="bg1"/>
                        </a:solidFill>
                        <a:latin typeface="TH Fah kwang" pitchFamily="2" charset="-34"/>
                        <a:ea typeface="Calibri"/>
                        <a:cs typeface="TH Fah kwang" pitchFamily="2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       </a:t>
                      </a:r>
                      <a:r>
                        <a:rPr lang="th-TH" sz="10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   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 </a:t>
                      </a:r>
                      <a:r>
                        <a:rPr lang="th-TH" sz="10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Wingdings 2" pitchFamily="18" charset="2"/>
                          <a:ea typeface="Calibri"/>
                          <a:cs typeface="TH Fah kwang" pitchFamily="2" charset="-34"/>
                          <a:sym typeface="Wingdings 2"/>
                        </a:rPr>
                        <a:t></a:t>
                      </a:r>
                      <a:r>
                        <a:rPr lang="th-TH" sz="10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ส่ง</a:t>
                      </a:r>
                      <a:r>
                        <a:rPr lang="th-TH" sz="1000" b="1" dirty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เรื่องนำเข้าวาระการประชุม</a:t>
                      </a:r>
                      <a:endParaRPr lang="en-US" sz="1000" dirty="0">
                        <a:solidFill>
                          <a:schemeClr val="bg1"/>
                        </a:solidFill>
                        <a:latin typeface="TH Fah kwang" pitchFamily="2" charset="-34"/>
                        <a:ea typeface="Calibri"/>
                        <a:cs typeface="TH Fah kwang" pitchFamily="2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           </a:t>
                      </a:r>
                      <a:endParaRPr lang="en-US" sz="1000" dirty="0">
                        <a:solidFill>
                          <a:schemeClr val="bg1"/>
                        </a:solidFill>
                        <a:latin typeface="TH Fah kwang" pitchFamily="2" charset="-34"/>
                        <a:ea typeface="Calibri"/>
                        <a:cs typeface="TH Fah kwang" pitchFamily="2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         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         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  <a:sym typeface="Wingdings 2"/>
                        </a:rPr>
                        <a:t>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</a:t>
                      </a:r>
                      <a:r>
                        <a:rPr lang="th-TH" sz="1000" b="1" dirty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รวบรวมวาระการประชุม</a:t>
                      </a:r>
                      <a:endParaRPr lang="en-US" sz="1000" dirty="0">
                        <a:solidFill>
                          <a:schemeClr val="bg1"/>
                        </a:solidFill>
                        <a:latin typeface="TH Fah kwang" pitchFamily="2" charset="-34"/>
                        <a:ea typeface="Calibri"/>
                        <a:cs typeface="TH Fah kwang" pitchFamily="2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TH Fah kwang" pitchFamily="2" charset="-34"/>
                          <a:cs typeface="TH Fah kwang" pitchFamily="2" charset="-34"/>
                        </a:rPr>
                        <a:t/>
                      </a:r>
                      <a:br>
                        <a:rPr lang="en-US" sz="1000" dirty="0">
                          <a:solidFill>
                            <a:schemeClr val="bg1"/>
                          </a:solidFill>
                          <a:latin typeface="TH Fah kwang" pitchFamily="2" charset="-34"/>
                          <a:cs typeface="TH Fah kwang" pitchFamily="2" charset="-34"/>
                        </a:rPr>
                      </a:b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         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   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  <a:sym typeface="Wingdings 2"/>
                        </a:rPr>
                        <a:t></a:t>
                      </a:r>
                      <a:r>
                        <a:rPr lang="th-TH" sz="10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ถ่าย</a:t>
                      </a:r>
                      <a:r>
                        <a:rPr lang="th-TH" sz="1000" b="1" dirty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เอกสารเข้าเล่มวาระการประชุม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                  </a:t>
                      </a:r>
                      <a:endParaRPr lang="en-US" sz="1000" dirty="0">
                        <a:solidFill>
                          <a:schemeClr val="bg1"/>
                        </a:solidFill>
                        <a:latin typeface="TH Fah kwang" pitchFamily="2" charset="-34"/>
                        <a:ea typeface="Calibri"/>
                        <a:cs typeface="TH Fah kwang" pitchFamily="2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TH Fah kwang" pitchFamily="2" charset="-34"/>
                          <a:cs typeface="TH Fah kwang" pitchFamily="2" charset="-34"/>
                        </a:rPr>
                        <a:t/>
                      </a:r>
                      <a:br>
                        <a:rPr lang="en-US" sz="1000" dirty="0">
                          <a:solidFill>
                            <a:schemeClr val="bg1"/>
                          </a:solidFill>
                          <a:latin typeface="TH Fah kwang" pitchFamily="2" charset="-34"/>
                          <a:cs typeface="TH Fah kwang" pitchFamily="2" charset="-34"/>
                        </a:rPr>
                      </a:br>
                      <a:r>
                        <a:rPr lang="th-TH" sz="1000" b="1" dirty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         </a:t>
                      </a:r>
                      <a:r>
                        <a:rPr lang="th-TH" sz="10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            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  <a:sym typeface="Wingdings 2"/>
                        </a:rPr>
                        <a:t></a:t>
                      </a:r>
                      <a:r>
                        <a:rPr lang="th-TH" sz="10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</a:t>
                      </a:r>
                      <a:r>
                        <a:rPr lang="th-TH" sz="1000" b="1" dirty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ดำเนินการประชุม</a:t>
                      </a:r>
                      <a:endParaRPr lang="en-US" sz="1000" dirty="0">
                        <a:solidFill>
                          <a:schemeClr val="bg1"/>
                        </a:solidFill>
                        <a:latin typeface="TH Fah kwang" pitchFamily="2" charset="-34"/>
                        <a:ea typeface="Calibri"/>
                        <a:cs typeface="TH Fah kwang" pitchFamily="2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chemeClr val="bg1"/>
                          </a:solidFill>
                          <a:latin typeface="TH Fah kwang" pitchFamily="2" charset="-34"/>
                          <a:cs typeface="TH Fah kwang" pitchFamily="2" charset="-34"/>
                        </a:rPr>
                        <a:t/>
                      </a:r>
                      <a:br>
                        <a:rPr lang="en-US" sz="700" dirty="0">
                          <a:solidFill>
                            <a:schemeClr val="bg1"/>
                          </a:solidFill>
                          <a:latin typeface="TH Fah kwang" pitchFamily="2" charset="-34"/>
                          <a:cs typeface="TH Fah kwang" pitchFamily="2" charset="-34"/>
                        </a:rPr>
                      </a:br>
                      <a:r>
                        <a:rPr lang="en-US" sz="700" b="1" dirty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  </a:t>
                      </a:r>
                      <a:r>
                        <a:rPr lang="en-US" sz="7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          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  <a:sym typeface="Wingdings 2"/>
                        </a:rPr>
                        <a:t></a:t>
                      </a:r>
                      <a:r>
                        <a:rPr lang="th-TH" sz="10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ถอด</a:t>
                      </a:r>
                      <a:r>
                        <a:rPr lang="th-TH" sz="1000" b="1" dirty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เทป สรุปมติ และจัดทำรายงานการประชุม</a:t>
                      </a:r>
                      <a:endParaRPr lang="en-US" sz="1000" dirty="0">
                        <a:solidFill>
                          <a:schemeClr val="bg1"/>
                        </a:solidFill>
                        <a:latin typeface="TH Fah kwang" pitchFamily="2" charset="-34"/>
                        <a:ea typeface="Calibri"/>
                        <a:cs typeface="TH Fah kwang" pitchFamily="2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TH Fah kwang" pitchFamily="2" charset="-34"/>
                          <a:cs typeface="TH Fah kwang" pitchFamily="2" charset="-34"/>
                        </a:rPr>
                        <a:t/>
                      </a:r>
                      <a:br>
                        <a:rPr lang="en-US" sz="1000" dirty="0">
                          <a:solidFill>
                            <a:schemeClr val="bg1"/>
                          </a:solidFill>
                          <a:latin typeface="TH Fah kwang" pitchFamily="2" charset="-34"/>
                          <a:cs typeface="TH Fah kwang" pitchFamily="2" charset="-34"/>
                        </a:rPr>
                      </a:b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     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          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  <a:sym typeface="Wingdings 2"/>
                        </a:rPr>
                        <a:t></a:t>
                      </a:r>
                      <a:r>
                        <a:rPr lang="th-TH" sz="10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ถ่าย</a:t>
                      </a:r>
                      <a:r>
                        <a:rPr lang="th-TH" sz="1000" b="1" dirty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เอกสารรายงานการประชุม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 </a:t>
                      </a:r>
                      <a:r>
                        <a:rPr lang="th-TH" sz="1000" b="1" dirty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         </a:t>
                      </a:r>
                      <a:endParaRPr lang="en-US" sz="1000" dirty="0">
                        <a:solidFill>
                          <a:schemeClr val="bg1"/>
                        </a:solidFill>
                        <a:latin typeface="TH Fah kwang" pitchFamily="2" charset="-34"/>
                        <a:ea typeface="Calibri"/>
                        <a:cs typeface="TH Fah kwang" pitchFamily="2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TH Fah kwang" pitchFamily="2" charset="-34"/>
                          <a:cs typeface="TH Fah kwang" pitchFamily="2" charset="-34"/>
                        </a:rPr>
                        <a:t/>
                      </a:r>
                      <a:br>
                        <a:rPr lang="en-US" sz="1000" dirty="0">
                          <a:solidFill>
                            <a:schemeClr val="bg1"/>
                          </a:solidFill>
                          <a:latin typeface="TH Fah kwang" pitchFamily="2" charset="-34"/>
                          <a:cs typeface="TH Fah kwang" pitchFamily="2" charset="-34"/>
                        </a:rPr>
                      </a:br>
                      <a:r>
                        <a:rPr lang="th-TH" sz="1000" b="1" dirty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   </a:t>
                      </a:r>
                      <a:r>
                        <a:rPr lang="th-TH" sz="10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         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  <a:sym typeface="Wingdings 2"/>
                        </a:rPr>
                        <a:t></a:t>
                      </a:r>
                      <a:r>
                        <a:rPr lang="th-TH" sz="10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ตรวจ</a:t>
                      </a:r>
                      <a:r>
                        <a:rPr lang="th-TH" sz="1000" b="1" dirty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และรับรองรายงานการประชุม</a:t>
                      </a:r>
                      <a:endParaRPr lang="en-US" sz="1000" dirty="0">
                        <a:solidFill>
                          <a:schemeClr val="bg1"/>
                        </a:solidFill>
                        <a:latin typeface="TH Fah kwang" pitchFamily="2" charset="-34"/>
                        <a:ea typeface="Calibri"/>
                        <a:cs typeface="TH Fah kwang" pitchFamily="2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latin typeface="TH Fah kwang" pitchFamily="2" charset="-34"/>
                          <a:cs typeface="TH Fah kwang" pitchFamily="2" charset="-34"/>
                        </a:rPr>
                        <a:t/>
                      </a:r>
                      <a:br>
                        <a:rPr lang="en-US" sz="1050" dirty="0">
                          <a:solidFill>
                            <a:schemeClr val="bg1"/>
                          </a:solidFill>
                          <a:latin typeface="TH Fah kwang" pitchFamily="2" charset="-34"/>
                          <a:cs typeface="TH Fah kwang" pitchFamily="2" charset="-34"/>
                        </a:rPr>
                      </a:br>
                      <a:r>
                        <a:rPr lang="th-TH" sz="1050" b="1" dirty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      </a:t>
                      </a:r>
                      <a:r>
                        <a:rPr lang="th-TH" sz="1000" b="1" dirty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  <a:sym typeface="Wingdings 2"/>
                        </a:rPr>
                        <a:t></a:t>
                      </a:r>
                      <a:r>
                        <a:rPr lang="th-TH" sz="1000" b="1" dirty="0" smtClean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แก้ไข</a:t>
                      </a:r>
                      <a:r>
                        <a:rPr lang="th-TH" sz="1000" b="1" dirty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/เพิ่มเติมและจัดทำรายงานฉบับสมบูรณ์ เพื่อ</a:t>
                      </a:r>
                      <a:endParaRPr lang="en-US" sz="1000" dirty="0">
                        <a:solidFill>
                          <a:schemeClr val="bg1"/>
                        </a:solidFill>
                        <a:latin typeface="TH Fah kwang" pitchFamily="2" charset="-34"/>
                        <a:ea typeface="Calibri"/>
                        <a:cs typeface="TH Fah kwang" pitchFamily="2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00" b="1" dirty="0">
                          <a:solidFill>
                            <a:schemeClr val="bg1"/>
                          </a:solidFill>
                          <a:latin typeface="TH Fah kwang" pitchFamily="2" charset="-34"/>
                          <a:ea typeface="Calibri"/>
                          <a:cs typeface="TH Fah kwang" pitchFamily="2" charset="-34"/>
                        </a:rPr>
                        <a:t>                เข้าวาระการรับรองรายงานการประชุมครั้งต่อไป</a:t>
                      </a:r>
                      <a:endParaRPr lang="en-US" sz="1000" dirty="0">
                        <a:solidFill>
                          <a:schemeClr val="bg1"/>
                        </a:solidFill>
                        <a:latin typeface="TH Fah kwang" pitchFamily="2" charset="-34"/>
                        <a:ea typeface="Calibri"/>
                        <a:cs typeface="TH Fah kwang" pitchFamily="2" charset="-34"/>
                      </a:endParaRPr>
                    </a:p>
                  </a:txBody>
                  <a:tcPr marL="58899" marR="5889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147" name="ตัวเชื่อมต่อตรง 146"/>
          <p:cNvCxnSpPr/>
          <p:nvPr/>
        </p:nvCxnSpPr>
        <p:spPr>
          <a:xfrm>
            <a:off x="2746416" y="2571744"/>
            <a:ext cx="500066" cy="158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6143636" y="157161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TH Fah kwang" pitchFamily="2" charset="-34"/>
                <a:cs typeface="TH Fah kwang" pitchFamily="2" charset="-34"/>
              </a:rPr>
              <a:t>การปฏิบัติแบบใหม่</a:t>
            </a:r>
            <a:endParaRPr lang="th-TH" b="1" dirty="0">
              <a:solidFill>
                <a:schemeClr val="accent4">
                  <a:lumMod val="50000"/>
                  <a:lumOff val="50000"/>
                </a:schemeClr>
              </a:solidFill>
              <a:latin typeface="TH Fah kwang" pitchFamily="2" charset="-34"/>
              <a:cs typeface="TH Fah kwang" pitchFamily="2" charset="-34"/>
            </a:endParaRPr>
          </a:p>
        </p:txBody>
      </p:sp>
      <p:sp>
        <p:nvSpPr>
          <p:cNvPr id="152" name="แผนผังลำดับงาน: ตัวเชื่อมต่อ 151"/>
          <p:cNvSpPr/>
          <p:nvPr/>
        </p:nvSpPr>
        <p:spPr>
          <a:xfrm>
            <a:off x="6604068" y="2643182"/>
            <a:ext cx="500066" cy="285752"/>
          </a:xfrm>
          <a:prstGeom prst="flowChartConnector">
            <a:avLst/>
          </a:prstGeom>
          <a:noFill/>
          <a:ln>
            <a:solidFill>
              <a:srgbClr val="CC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53" name="แผนผังลำดับงาน: ตัวเชื่อมต่อ 152"/>
          <p:cNvSpPr/>
          <p:nvPr/>
        </p:nvSpPr>
        <p:spPr>
          <a:xfrm>
            <a:off x="6619849" y="3429000"/>
            <a:ext cx="500066" cy="285752"/>
          </a:xfrm>
          <a:prstGeom prst="flowChartConnector">
            <a:avLst/>
          </a:prstGeom>
          <a:noFill/>
          <a:ln>
            <a:solidFill>
              <a:srgbClr val="CC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54" name="แผนผังลำดับงาน: ตัวเชื่อมต่อ 153"/>
          <p:cNvSpPr/>
          <p:nvPr/>
        </p:nvSpPr>
        <p:spPr>
          <a:xfrm>
            <a:off x="6612019" y="4429132"/>
            <a:ext cx="500066" cy="285752"/>
          </a:xfrm>
          <a:prstGeom prst="flowChartConnector">
            <a:avLst/>
          </a:prstGeom>
          <a:noFill/>
          <a:ln>
            <a:solidFill>
              <a:srgbClr val="CC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31TGp_home_light_v2">
  <a:themeElements>
    <a:clrScheme name="05 3">
      <a:dk1>
        <a:srgbClr val="000066"/>
      </a:dk1>
      <a:lt1>
        <a:srgbClr val="FFFFFF"/>
      </a:lt1>
      <a:dk2>
        <a:srgbClr val="0D5597"/>
      </a:dk2>
      <a:lt2>
        <a:srgbClr val="DDDDDD"/>
      </a:lt2>
      <a:accent1>
        <a:srgbClr val="369A7B"/>
      </a:accent1>
      <a:accent2>
        <a:srgbClr val="AA67B3"/>
      </a:accent2>
      <a:accent3>
        <a:srgbClr val="FFFFFF"/>
      </a:accent3>
      <a:accent4>
        <a:srgbClr val="000056"/>
      </a:accent4>
      <a:accent5>
        <a:srgbClr val="AECABF"/>
      </a:accent5>
      <a:accent6>
        <a:srgbClr val="9A5DA2"/>
      </a:accent6>
      <a:hlink>
        <a:srgbClr val="C5A241"/>
      </a:hlink>
      <a:folHlink>
        <a:srgbClr val="BCC8AC"/>
      </a:folHlink>
    </a:clrScheme>
    <a:fontScheme name="05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5 1">
        <a:dk1>
          <a:srgbClr val="30311D"/>
        </a:dk1>
        <a:lt1>
          <a:srgbClr val="FFFFFF"/>
        </a:lt1>
        <a:dk2>
          <a:srgbClr val="866D10"/>
        </a:dk2>
        <a:lt2>
          <a:srgbClr val="DDDDDD"/>
        </a:lt2>
        <a:accent1>
          <a:srgbClr val="345C22"/>
        </a:accent1>
        <a:accent2>
          <a:srgbClr val="93B75F"/>
        </a:accent2>
        <a:accent3>
          <a:srgbClr val="FFFFFF"/>
        </a:accent3>
        <a:accent4>
          <a:srgbClr val="272817"/>
        </a:accent4>
        <a:accent5>
          <a:srgbClr val="AEB5AB"/>
        </a:accent5>
        <a:accent6>
          <a:srgbClr val="85A655"/>
        </a:accent6>
        <a:hlink>
          <a:srgbClr val="557B97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 2">
        <a:dk1>
          <a:srgbClr val="003366"/>
        </a:dk1>
        <a:lt1>
          <a:srgbClr val="FFFFFF"/>
        </a:lt1>
        <a:dk2>
          <a:srgbClr val="51A0B9"/>
        </a:dk2>
        <a:lt2>
          <a:srgbClr val="DDDDDD"/>
        </a:lt2>
        <a:accent1>
          <a:srgbClr val="438ACB"/>
        </a:accent1>
        <a:accent2>
          <a:srgbClr val="77AE26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6B9D21"/>
        </a:accent6>
        <a:hlink>
          <a:srgbClr val="6E815B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 3">
        <a:dk1>
          <a:srgbClr val="000066"/>
        </a:dk1>
        <a:lt1>
          <a:srgbClr val="FFFFFF"/>
        </a:lt1>
        <a:dk2>
          <a:srgbClr val="0D5597"/>
        </a:dk2>
        <a:lt2>
          <a:srgbClr val="DDDDDD"/>
        </a:lt2>
        <a:accent1>
          <a:srgbClr val="369A7B"/>
        </a:accent1>
        <a:accent2>
          <a:srgbClr val="AA67B3"/>
        </a:accent2>
        <a:accent3>
          <a:srgbClr val="FFFFFF"/>
        </a:accent3>
        <a:accent4>
          <a:srgbClr val="000056"/>
        </a:accent4>
        <a:accent5>
          <a:srgbClr val="AECABF"/>
        </a:accent5>
        <a:accent6>
          <a:srgbClr val="9A5DA2"/>
        </a:accent6>
        <a:hlink>
          <a:srgbClr val="C5A241"/>
        </a:hlink>
        <a:folHlink>
          <a:srgbClr val="BCC8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231TGp_home_light_v2</Template>
  <TotalTime>720</TotalTime>
  <Words>634</Words>
  <Application>Microsoft PowerPoint</Application>
  <PresentationFormat>นำเสนอทางหน้าจอ (4:3)</PresentationFormat>
  <Paragraphs>140</Paragraphs>
  <Slides>14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14</vt:i4>
      </vt:variant>
    </vt:vector>
  </HeadingPairs>
  <TitlesOfParts>
    <vt:vector size="15" baseType="lpstr">
      <vt:lpstr>231TGp_home_light_v2</vt:lpstr>
      <vt:lpstr>ภาพนิ่ง 1</vt:lpstr>
      <vt:lpstr>ภาพนิ่ง 2</vt:lpstr>
      <vt:lpstr>ภาพนิ่ง 3</vt:lpstr>
      <vt:lpstr>                                      ปัญหาและสาเหตุโดยย่อ   การประชุมคณะกรรมการทีมคุณภาพ (QST) ในแต่ละครั้งนั้น          สามารถแจกแจงเป็นตาราง  ดังนี้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waraporn_p</dc:creator>
  <cp:lastModifiedBy>beety49</cp:lastModifiedBy>
  <cp:revision>60</cp:revision>
  <dcterms:created xsi:type="dcterms:W3CDTF">2018-01-31T07:55:36Z</dcterms:created>
  <dcterms:modified xsi:type="dcterms:W3CDTF">2018-02-07T09:25:56Z</dcterms:modified>
</cp:coreProperties>
</file>