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3" r:id="rId3"/>
    <p:sldId id="257" r:id="rId4"/>
    <p:sldId id="315" r:id="rId5"/>
    <p:sldId id="291" r:id="rId6"/>
    <p:sldId id="293" r:id="rId7"/>
    <p:sldId id="294" r:id="rId8"/>
    <p:sldId id="295" r:id="rId9"/>
    <p:sldId id="292" r:id="rId10"/>
    <p:sldId id="296" r:id="rId11"/>
    <p:sldId id="297" r:id="rId12"/>
    <p:sldId id="310" r:id="rId13"/>
    <p:sldId id="299" r:id="rId14"/>
    <p:sldId id="301" r:id="rId15"/>
    <p:sldId id="314" r:id="rId16"/>
    <p:sldId id="302" r:id="rId17"/>
    <p:sldId id="304" r:id="rId18"/>
    <p:sldId id="303" r:id="rId19"/>
    <p:sldId id="307" r:id="rId20"/>
    <p:sldId id="259" r:id="rId21"/>
    <p:sldId id="309" r:id="rId22"/>
    <p:sldId id="311" r:id="rId23"/>
    <p:sldId id="312" r:id="rId24"/>
    <p:sldId id="308" r:id="rId25"/>
    <p:sldId id="290" r:id="rId26"/>
  </p:sldIdLst>
  <p:sldSz cx="9144000" cy="6858000" type="screen4x3"/>
  <p:notesSz cx="6858000" cy="9144000"/>
  <p:custShowLst>
    <p:custShow name="การนำเสนอแบบกำหนดเอง 1" id="0">
      <p:sldLst>
        <p:sld r:id="rId2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999"/>
    <a:srgbClr val="339933"/>
    <a:srgbClr val="006600"/>
    <a:srgbClr val="339966"/>
    <a:srgbClr val="003300"/>
    <a:srgbClr val="006666"/>
    <a:srgbClr val="005A58"/>
    <a:srgbClr val="004240"/>
    <a:srgbClr val="091DAF"/>
    <a:srgbClr val="172E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2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57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607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48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1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53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3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085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79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75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67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56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560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EA2A-1F4B-4001-8247-FC322093EFC5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2F452-037C-4E1B-8636-904C14EC1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06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emf"/><Relationship Id="rId7" Type="http://schemas.openxmlformats.org/officeDocument/2006/relationships/image" Target="../media/image3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C74F11-6F6F-49A2-9CD3-13A77DBEA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18" r="27881" b="5816"/>
          <a:stretch/>
        </p:blipFill>
        <p:spPr>
          <a:xfrm>
            <a:off x="0" y="0"/>
            <a:ext cx="9144000" cy="7154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3A6D0C-3750-47AA-83B6-5E976F8CDAD0}"/>
              </a:ext>
            </a:extLst>
          </p:cNvPr>
          <p:cNvSpPr txBox="1"/>
          <p:nvPr/>
        </p:nvSpPr>
        <p:spPr>
          <a:xfrm>
            <a:off x="1296135" y="1901132"/>
            <a:ext cx="420980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Lab make 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93AF21-909B-461C-9C1E-C9011906263A}"/>
              </a:ext>
            </a:extLst>
          </p:cNvPr>
          <p:cNvSpPr txBox="1"/>
          <p:nvPr/>
        </p:nvSpPr>
        <p:spPr>
          <a:xfrm>
            <a:off x="1296135" y="3013501"/>
            <a:ext cx="5798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เนรมิต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Lab </a:t>
            </a:r>
            <a:r>
              <a:rPr lang="th-TH" sz="48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ใหม่ ถูกใจผู้ใช้บริการ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C59A2EF-5DD1-42C5-853B-3873BAE68402}"/>
              </a:ext>
            </a:extLst>
          </p:cNvPr>
          <p:cNvSpPr/>
          <p:nvPr/>
        </p:nvSpPr>
        <p:spPr>
          <a:xfrm>
            <a:off x="3515096" y="4191990"/>
            <a:ext cx="2189417" cy="5058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กลุ่มงานเทคนิคการแพทย์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3F229D8-F835-42D0-A415-145021BCCAD5}"/>
              </a:ext>
            </a:extLst>
          </p:cNvPr>
          <p:cNvSpPr/>
          <p:nvPr/>
        </p:nvSpPr>
        <p:spPr>
          <a:xfrm>
            <a:off x="5763235" y="4191990"/>
            <a:ext cx="1836973" cy="505845"/>
          </a:xfrm>
          <a:prstGeom prst="roundRect">
            <a:avLst/>
          </a:prstGeom>
          <a:solidFill>
            <a:srgbClr val="00A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สถาบันมะเร็งแห่งชาติ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C5CCE7-CD1A-4159-8C8D-11D23CD9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000" y="5495333"/>
            <a:ext cx="1291905" cy="111946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8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18130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662473" y="1923825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ปรับพื้นที่ห้องปฏิบัติการ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26220B6-63BD-4842-9C23-25C545E20E53}"/>
              </a:ext>
            </a:extLst>
          </p:cNvPr>
          <p:cNvSpPr/>
          <p:nvPr/>
        </p:nvSpPr>
        <p:spPr>
          <a:xfrm>
            <a:off x="2902145" y="3809377"/>
            <a:ext cx="5124255" cy="578882"/>
          </a:xfrm>
          <a:prstGeom prst="round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จัดตั้งศูนย์แล็บ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C8DD19A-2A35-4151-9BFB-F358CBCF7019}"/>
              </a:ext>
            </a:extLst>
          </p:cNvPr>
          <p:cNvSpPr/>
          <p:nvPr/>
        </p:nvSpPr>
        <p:spPr>
          <a:xfrm>
            <a:off x="2902145" y="4539289"/>
            <a:ext cx="5124255" cy="578882"/>
          </a:xfrm>
          <a:prstGeom prst="roundRect">
            <a:avLst/>
          </a:prstGeom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การจัดเก็บใบรายงานผลจากห้องปฏิบัติการส่งต่อ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E9C7160D-8267-4AB9-BD27-6FCBF8D6BB87}"/>
              </a:ext>
            </a:extLst>
          </p:cNvPr>
          <p:cNvSpPr/>
          <p:nvPr/>
        </p:nvSpPr>
        <p:spPr>
          <a:xfrm>
            <a:off x="2902145" y="5269201"/>
            <a:ext cx="5124255" cy="578882"/>
          </a:xfrm>
          <a:prstGeom prst="round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เครื่องมือ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50F1063-E379-44A9-B5C0-205B4CA0F82C}"/>
              </a:ext>
            </a:extLst>
          </p:cNvPr>
          <p:cNvSpPr/>
          <p:nvPr/>
        </p:nvSpPr>
        <p:spPr>
          <a:xfrm>
            <a:off x="2902145" y="5999113"/>
            <a:ext cx="5124255" cy="578882"/>
          </a:xfrm>
          <a:prstGeom prst="roundRect">
            <a:avLst/>
          </a:prstGeom>
          <a:ln w="28575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บุคลากร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674348" y="2814473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662473" y="1485944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ปรับพื้นที่ห้องปฏิบัติการ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B7D1C82-3A01-4215-9AED-9E3070539A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88" t="23307" r="20972" b="17932"/>
          <a:stretch/>
        </p:blipFill>
        <p:spPr>
          <a:xfrm>
            <a:off x="4852952" y="3177772"/>
            <a:ext cx="4033472" cy="333249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8608C63F-BB4A-41A2-9FD7-C48937A4DA84}"/>
              </a:ext>
            </a:extLst>
          </p:cNvPr>
          <p:cNvSpPr/>
          <p:nvPr/>
        </p:nvSpPr>
        <p:spPr>
          <a:xfrm>
            <a:off x="6164637" y="2373600"/>
            <a:ext cx="1599150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หลังปรับพื้นที่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785819" y="2361725"/>
            <a:ext cx="1637787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ก่อนปรับพื้นที่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85CF7775-7FDC-4AAA-B78A-D8FEECC7E4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88" t="17388" r="10909" b="11160"/>
          <a:stretch/>
        </p:blipFill>
        <p:spPr>
          <a:xfrm>
            <a:off x="350896" y="3222443"/>
            <a:ext cx="4568834" cy="3326464"/>
          </a:xfrm>
          <a:prstGeom prst="rect">
            <a:avLst/>
          </a:prstGeom>
        </p:spPr>
      </p:pic>
      <p:pic>
        <p:nvPicPr>
          <p:cNvPr id="11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3" name="ตัวเชื่อมต่อตรง 12"/>
          <p:cNvCxnSpPr/>
          <p:nvPr/>
        </p:nvCxnSpPr>
        <p:spPr>
          <a:xfrm rot="5400000">
            <a:off x="3084619" y="4978734"/>
            <a:ext cx="3722912" cy="3562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 flipV="1">
            <a:off x="344384" y="3146961"/>
            <a:ext cx="879961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54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รูปภาพ 18" descr="D:\ARM_SUTHASINI\Other\CQI2561\Slide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4339"/>
            <a:ext cx="4393870" cy="32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26220B6-63BD-4842-9C23-25C545E20E53}"/>
              </a:ext>
            </a:extLst>
          </p:cNvPr>
          <p:cNvSpPr/>
          <p:nvPr/>
        </p:nvSpPr>
        <p:spPr>
          <a:xfrm>
            <a:off x="4241428" y="1419177"/>
            <a:ext cx="1859781" cy="578882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จัดตั้งศูนย์แล็บ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13" name="รูปภาพ 12" descr="D:\ARM_SUTHASINI\Other\CQI2561\Slide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8255" y="3156997"/>
            <a:ext cx="4405745" cy="326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คำบรรยายภาพแบบสี่เหลี่ยมมุมมน 16"/>
          <p:cNvSpPr/>
          <p:nvPr/>
        </p:nvSpPr>
        <p:spPr>
          <a:xfrm>
            <a:off x="7422078" y="3123210"/>
            <a:ext cx="1721922" cy="605643"/>
          </a:xfrm>
          <a:prstGeom prst="wedgeRoundRectCallout">
            <a:avLst>
              <a:gd name="adj1" fmla="val -63353"/>
              <a:gd name="adj2" fmla="val 89951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7410202" y="3087586"/>
            <a:ext cx="17337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รับและจัดการสิ่งส่งตรวจจุดเดียว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0" y="3859481"/>
            <a:ext cx="4417621" cy="864892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20" name="รูปภาพ 4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341839" y="1377559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465186" y="2136094"/>
            <a:ext cx="1408642" cy="510778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ก่อนปรับพื้นที่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Rectangle: Rounded Corners 15">
            <a:extLst>
              <a:ext uri="{FF2B5EF4-FFF2-40B4-BE49-F238E27FC236}">
                <a16:creationId xmlns="" xmlns:a16="http://schemas.microsoft.com/office/drawing/2014/main" id="{8608C63F-BB4A-41A2-9FD7-C48937A4DA84}"/>
              </a:ext>
            </a:extLst>
          </p:cNvPr>
          <p:cNvSpPr/>
          <p:nvPr/>
        </p:nvSpPr>
        <p:spPr>
          <a:xfrm>
            <a:off x="6139544" y="2147967"/>
            <a:ext cx="1401288" cy="510778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หลังปรับพื้นที่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4" name="ตัวเชื่อมต่อตรง 23"/>
          <p:cNvCxnSpPr/>
          <p:nvPr/>
        </p:nvCxnSpPr>
        <p:spPr>
          <a:xfrm flipV="1">
            <a:off x="0" y="2956956"/>
            <a:ext cx="9144000" cy="118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/>
          <p:nvPr/>
        </p:nvCxnSpPr>
        <p:spPr>
          <a:xfrm rot="5400000">
            <a:off x="2657107" y="4907480"/>
            <a:ext cx="3901040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720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26220B6-63BD-4842-9C23-25C545E20E53}"/>
              </a:ext>
            </a:extLst>
          </p:cNvPr>
          <p:cNvSpPr/>
          <p:nvPr/>
        </p:nvSpPr>
        <p:spPr>
          <a:xfrm>
            <a:off x="4610567" y="1664878"/>
            <a:ext cx="1859781" cy="578882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จัดตั้งศูนย์แล็บ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11" name="Picture 10" descr="DSCF0383.JPG">
            <a:extLst>
              <a:ext uri="{FF2B5EF4-FFF2-40B4-BE49-F238E27FC236}">
                <a16:creationId xmlns="" xmlns:a16="http://schemas.microsoft.com/office/drawing/2014/main" id="{2EBD1A4F-DFCC-41A7-8A2E-2D2E79DF293A}"/>
              </a:ext>
            </a:extLst>
          </p:cNvPr>
          <p:cNvPicPr/>
          <p:nvPr/>
        </p:nvPicPr>
        <p:blipFill>
          <a:blip r:embed="rId4" cstate="print"/>
          <a:srcRect l="6287" t="31224"/>
          <a:stretch>
            <a:fillRect/>
          </a:stretch>
        </p:blipFill>
        <p:spPr bwMode="auto">
          <a:xfrm>
            <a:off x="896915" y="3767989"/>
            <a:ext cx="3069443" cy="19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C:\Documents and Settings\user\Desktop\1.jpg">
            <a:extLst>
              <a:ext uri="{FF2B5EF4-FFF2-40B4-BE49-F238E27FC236}">
                <a16:creationId xmlns="" xmlns:a16="http://schemas.microsoft.com/office/drawing/2014/main" id="{65B42A3A-D519-4BBD-84B5-3D8119FD42C7}"/>
              </a:ext>
            </a:extLst>
          </p:cNvPr>
          <p:cNvPicPr/>
          <p:nvPr/>
        </p:nvPicPr>
        <p:blipFill>
          <a:blip r:embed="rId5" cstate="print"/>
          <a:srcRect t="11227"/>
          <a:stretch>
            <a:fillRect/>
          </a:stretch>
        </p:blipFill>
        <p:spPr bwMode="auto">
          <a:xfrm>
            <a:off x="5640780" y="3188525"/>
            <a:ext cx="2660072" cy="17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C:\Documents and Settings\user\Desktop\5.jpg">
            <a:extLst>
              <a:ext uri="{FF2B5EF4-FFF2-40B4-BE49-F238E27FC236}">
                <a16:creationId xmlns="" xmlns:a16="http://schemas.microsoft.com/office/drawing/2014/main" id="{A0B23576-2553-4A85-927C-2312A4F5E72C}"/>
              </a:ext>
            </a:extLst>
          </p:cNvPr>
          <p:cNvPicPr/>
          <p:nvPr/>
        </p:nvPicPr>
        <p:blipFill>
          <a:blip r:embed="rId6" cstate="print"/>
          <a:srcRect t="13098"/>
          <a:stretch>
            <a:fillRect/>
          </a:stretch>
        </p:blipFill>
        <p:spPr bwMode="auto">
          <a:xfrm>
            <a:off x="5628906" y="4963887"/>
            <a:ext cx="2695698" cy="172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รูปภาพ 4"/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709974" y="1591315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643315" y="2361726"/>
            <a:ext cx="1479895" cy="510778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ก่อนปรับพื้นที่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: Rounded Corners 15">
            <a:extLst>
              <a:ext uri="{FF2B5EF4-FFF2-40B4-BE49-F238E27FC236}">
                <a16:creationId xmlns="" xmlns:a16="http://schemas.microsoft.com/office/drawing/2014/main" id="{8608C63F-BB4A-41A2-9FD7-C48937A4DA84}"/>
              </a:ext>
            </a:extLst>
          </p:cNvPr>
          <p:cNvSpPr/>
          <p:nvPr/>
        </p:nvSpPr>
        <p:spPr>
          <a:xfrm>
            <a:off x="6307141" y="2337973"/>
            <a:ext cx="1459321" cy="510778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หลังปรับพื้นที่</a:t>
            </a:r>
            <a:endParaRPr lang="en-US" sz="24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 rot="16200000" flipH="1">
            <a:off x="2674916" y="4913416"/>
            <a:ext cx="3853544" cy="3562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 flipV="1">
            <a:off x="332509" y="2994170"/>
            <a:ext cx="8811491" cy="10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7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26220B6-63BD-4842-9C23-25C545E20E53}"/>
              </a:ext>
            </a:extLst>
          </p:cNvPr>
          <p:cNvSpPr/>
          <p:nvPr/>
        </p:nvSpPr>
        <p:spPr>
          <a:xfrm>
            <a:off x="4398879" y="1662486"/>
            <a:ext cx="4729184" cy="510778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การจัดเก็บใบรายงานผลจากห้องปฏิบัติการส่งต่อ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4C2413A-8416-424D-9D9C-FDF51F3D8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260" y="3894967"/>
            <a:ext cx="2507089" cy="2501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49E5BFA-61A0-442B-9A3F-7160D0E63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782" y="4139379"/>
            <a:ext cx="2577529" cy="2025649"/>
          </a:xfrm>
          <a:prstGeom prst="rect">
            <a:avLst/>
          </a:prstGeom>
        </p:spPr>
      </p:pic>
      <p:pic>
        <p:nvPicPr>
          <p:cNvPr id="11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769351" y="1555689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868946" y="2575480"/>
            <a:ext cx="1637787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ก่อนปรับพื้นที่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: Rounded Corners 15">
            <a:extLst>
              <a:ext uri="{FF2B5EF4-FFF2-40B4-BE49-F238E27FC236}">
                <a16:creationId xmlns="" xmlns:a16="http://schemas.microsoft.com/office/drawing/2014/main" id="{8608C63F-BB4A-41A2-9FD7-C48937A4DA84}"/>
              </a:ext>
            </a:extLst>
          </p:cNvPr>
          <p:cNvSpPr/>
          <p:nvPr/>
        </p:nvSpPr>
        <p:spPr>
          <a:xfrm>
            <a:off x="5986507" y="2611106"/>
            <a:ext cx="1599150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หลังปรับพื้นที่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 rot="16200000" flipH="1">
            <a:off x="2900547" y="5139047"/>
            <a:ext cx="3426032" cy="1187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flipV="1">
            <a:off x="344384" y="3420086"/>
            <a:ext cx="879961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87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7F5193-495A-4B22-B27E-21FC39C37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55" t="18710" r="6628" b="10349"/>
          <a:stretch/>
        </p:blipFill>
        <p:spPr>
          <a:xfrm>
            <a:off x="358218" y="3585521"/>
            <a:ext cx="4431988" cy="3026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C43654-78AB-4AD4-AFA2-C337F57CB2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3" t="22072" r="19134" b="15729"/>
          <a:stretch/>
        </p:blipFill>
        <p:spPr>
          <a:xfrm>
            <a:off x="4462557" y="3502385"/>
            <a:ext cx="4681443" cy="3192648"/>
          </a:xfrm>
          <a:prstGeom prst="rect">
            <a:avLst/>
          </a:prstGeom>
        </p:spPr>
      </p:pic>
      <p:sp>
        <p:nvSpPr>
          <p:cNvPr id="17" name="สี่เหลี่ยมมุมมน 16"/>
          <p:cNvSpPr/>
          <p:nvPr/>
        </p:nvSpPr>
        <p:spPr>
          <a:xfrm>
            <a:off x="4979776" y="1626584"/>
            <a:ext cx="2176529" cy="5666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เครื่องปรับอากาศ</a:t>
            </a:r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994982" y="1531938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785819" y="2468603"/>
            <a:ext cx="1637787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ก่อนปรับพื้นที่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: Rounded Corners 15">
            <a:extLst>
              <a:ext uri="{FF2B5EF4-FFF2-40B4-BE49-F238E27FC236}">
                <a16:creationId xmlns="" xmlns:a16="http://schemas.microsoft.com/office/drawing/2014/main" id="{8608C63F-BB4A-41A2-9FD7-C48937A4DA84}"/>
              </a:ext>
            </a:extLst>
          </p:cNvPr>
          <p:cNvSpPr/>
          <p:nvPr/>
        </p:nvSpPr>
        <p:spPr>
          <a:xfrm>
            <a:off x="5986507" y="2468602"/>
            <a:ext cx="1599150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หลังปรับพื้นที่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 flipV="1">
            <a:off x="332509" y="3326680"/>
            <a:ext cx="8811491" cy="10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16200000" flipH="1">
            <a:off x="2805547" y="5091544"/>
            <a:ext cx="3521035" cy="1187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98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57A4CA-6F8A-4ADF-9169-83708D9CD3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4" t="18443" r="10034" b="9741"/>
          <a:stretch/>
        </p:blipFill>
        <p:spPr>
          <a:xfrm>
            <a:off x="399245" y="3791824"/>
            <a:ext cx="4500457" cy="2756710"/>
          </a:xfrm>
          <a:prstGeom prst="rect">
            <a:avLst/>
          </a:prstGeom>
        </p:spPr>
      </p:pic>
      <p:pic>
        <p:nvPicPr>
          <p:cNvPr id="13" name="รูปภาพ 12" descr="D:\ARM_SUTHASINI\Other\CQI2561\Slide6.jpg"/>
          <p:cNvPicPr/>
          <p:nvPr/>
        </p:nvPicPr>
        <p:blipFill>
          <a:blip r:embed="rId5" cstate="print"/>
          <a:srcRect l="5527" t="23698" r="19834" b="17707"/>
          <a:stretch>
            <a:fillRect/>
          </a:stretch>
        </p:blipFill>
        <p:spPr bwMode="auto">
          <a:xfrm>
            <a:off x="4945487" y="3696237"/>
            <a:ext cx="3786389" cy="279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สี่เหลี่ยมมุมมน 18"/>
          <p:cNvSpPr/>
          <p:nvPr/>
        </p:nvSpPr>
        <p:spPr>
          <a:xfrm>
            <a:off x="4956025" y="1668231"/>
            <a:ext cx="2176529" cy="5666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ตู้เย็นและตู้แช่แข็ง</a:t>
            </a:r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983106" y="1591314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762068" y="2504229"/>
            <a:ext cx="1637787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ก่อนปรับพื้นที่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: Rounded Corners 15">
            <a:extLst>
              <a:ext uri="{FF2B5EF4-FFF2-40B4-BE49-F238E27FC236}">
                <a16:creationId xmlns="" xmlns:a16="http://schemas.microsoft.com/office/drawing/2014/main" id="{8608C63F-BB4A-41A2-9FD7-C48937A4DA84}"/>
              </a:ext>
            </a:extLst>
          </p:cNvPr>
          <p:cNvSpPr/>
          <p:nvPr/>
        </p:nvSpPr>
        <p:spPr>
          <a:xfrm>
            <a:off x="6152762" y="2480476"/>
            <a:ext cx="1599150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หลังปรับพื้นที่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rot="16200000" flipH="1">
            <a:off x="3161807" y="5091549"/>
            <a:ext cx="3521032" cy="118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V="1">
            <a:off x="332509" y="3326680"/>
            <a:ext cx="8811491" cy="10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37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E84BFB-890F-4D73-A90F-B8809AEE9B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88" t="15148" r="9428" b="8809"/>
          <a:stretch/>
        </p:blipFill>
        <p:spPr>
          <a:xfrm>
            <a:off x="358219" y="3429000"/>
            <a:ext cx="4340004" cy="3363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996679-12F2-4D27-901F-353366FC5F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81" t="22424" r="19659" b="16904"/>
          <a:stretch/>
        </p:blipFill>
        <p:spPr>
          <a:xfrm>
            <a:off x="4572000" y="3361887"/>
            <a:ext cx="4425241" cy="3341509"/>
          </a:xfrm>
          <a:prstGeom prst="rect">
            <a:avLst/>
          </a:prstGeom>
        </p:spPr>
      </p:pic>
      <p:sp>
        <p:nvSpPr>
          <p:cNvPr id="15" name="สี่เหลี่ยมมุมมน 14"/>
          <p:cNvSpPr/>
          <p:nvPr/>
        </p:nvSpPr>
        <p:spPr>
          <a:xfrm>
            <a:off x="4837272" y="1593799"/>
            <a:ext cx="1918952" cy="5666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เครื่องปั่นเลือด</a:t>
            </a:r>
            <a:endParaRPr lang="th-TH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888104" y="1543813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785819" y="2480479"/>
            <a:ext cx="1637787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ก่อนปรับพื้นที่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ectangle: Rounded Corners 15">
            <a:extLst>
              <a:ext uri="{FF2B5EF4-FFF2-40B4-BE49-F238E27FC236}">
                <a16:creationId xmlns="" xmlns:a16="http://schemas.microsoft.com/office/drawing/2014/main" id="{8608C63F-BB4A-41A2-9FD7-C48937A4DA84}"/>
              </a:ext>
            </a:extLst>
          </p:cNvPr>
          <p:cNvSpPr/>
          <p:nvPr/>
        </p:nvSpPr>
        <p:spPr>
          <a:xfrm>
            <a:off x="6200262" y="2492352"/>
            <a:ext cx="1599150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หลังปรับพื้นที่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2" name="ตัวเชื่อมต่อตรง 21"/>
          <p:cNvCxnSpPr/>
          <p:nvPr/>
        </p:nvCxnSpPr>
        <p:spPr>
          <a:xfrm rot="16200000" flipH="1">
            <a:off x="2912425" y="5079673"/>
            <a:ext cx="3521032" cy="3562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flipV="1">
            <a:off x="332509" y="3336966"/>
            <a:ext cx="8811491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9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13" name="Picture 12" descr="C:\Documents and Settings\user\Desktop\1.jpg">
            <a:extLst>
              <a:ext uri="{FF2B5EF4-FFF2-40B4-BE49-F238E27FC236}">
                <a16:creationId xmlns="" xmlns:a16="http://schemas.microsoft.com/office/drawing/2014/main" id="{D4D5CE5C-9187-4AC9-A87B-ECF1C7D26AA3}"/>
              </a:ext>
            </a:extLst>
          </p:cNvPr>
          <p:cNvPicPr/>
          <p:nvPr/>
        </p:nvPicPr>
        <p:blipFill>
          <a:blip r:embed="rId4" cstate="print"/>
          <a:srcRect t="13700"/>
          <a:stretch>
            <a:fillRect/>
          </a:stretch>
        </p:blipFill>
        <p:spPr bwMode="auto">
          <a:xfrm>
            <a:off x="5177306" y="2498501"/>
            <a:ext cx="3000779" cy="406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:\Documents and Settings\user\Desktop\4.jpg">
            <a:extLst>
              <a:ext uri="{FF2B5EF4-FFF2-40B4-BE49-F238E27FC236}">
                <a16:creationId xmlns="" xmlns:a16="http://schemas.microsoft.com/office/drawing/2014/main" id="{50503373-7D86-4FB6-8F90-9C1FEEE8E348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102" y="2472743"/>
            <a:ext cx="3211926" cy="194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Documents and Settings\user\Desktop\3.jpg">
            <a:extLst>
              <a:ext uri="{FF2B5EF4-FFF2-40B4-BE49-F238E27FC236}">
                <a16:creationId xmlns="" xmlns:a16="http://schemas.microsoft.com/office/drawing/2014/main" id="{D9D7E8E5-7351-44EA-A6EC-D5A6150FB9E6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2132" y="4583980"/>
            <a:ext cx="3257897" cy="201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รูปภาพ 4"/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733724" y="1603190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3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658CBCFD-5827-4145-93A4-1A9527FEF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88" t="17388" r="8419" b="11160"/>
          <a:stretch/>
        </p:blipFill>
        <p:spPr>
          <a:xfrm>
            <a:off x="341047" y="3548791"/>
            <a:ext cx="4463655" cy="31435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7AC2D00-D86B-451F-A157-4F75F65D9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88" t="23307" r="20972" b="17932"/>
          <a:stretch/>
        </p:blipFill>
        <p:spPr>
          <a:xfrm>
            <a:off x="4785692" y="3229315"/>
            <a:ext cx="4127792" cy="3410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26220B6-63BD-4842-9C23-25C545E20E53}"/>
              </a:ext>
            </a:extLst>
          </p:cNvPr>
          <p:cNvSpPr/>
          <p:nvPr/>
        </p:nvSpPr>
        <p:spPr>
          <a:xfrm>
            <a:off x="4572000" y="1664878"/>
            <a:ext cx="1395137" cy="578882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บุคลากร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9BB051F-E5A3-48F2-925C-E60013A550C3}"/>
              </a:ext>
            </a:extLst>
          </p:cNvPr>
          <p:cNvGrpSpPr/>
          <p:nvPr/>
        </p:nvGrpSpPr>
        <p:grpSpPr>
          <a:xfrm>
            <a:off x="5077968" y="4639112"/>
            <a:ext cx="1431889" cy="1325962"/>
            <a:chOff x="2753055" y="1929408"/>
            <a:chExt cx="3577849" cy="3225034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6A51D99-3974-4106-84D3-1AA970DD56EA}"/>
                </a:ext>
              </a:extLst>
            </p:cNvPr>
            <p:cNvGrpSpPr/>
            <p:nvPr/>
          </p:nvGrpSpPr>
          <p:grpSpPr>
            <a:xfrm>
              <a:off x="2753056" y="1929408"/>
              <a:ext cx="692209" cy="718518"/>
              <a:chOff x="4651465" y="1405619"/>
              <a:chExt cx="914399" cy="914400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63CD453E-C63B-45AF-936E-89A679707FC5}"/>
                  </a:ext>
                </a:extLst>
              </p:cNvPr>
              <p:cNvSpPr/>
              <p:nvPr/>
            </p:nvSpPr>
            <p:spPr bwMode="auto">
              <a:xfrm>
                <a:off x="4651465" y="1405619"/>
                <a:ext cx="914399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Shape 3687">
                <a:extLst>
                  <a:ext uri="{FF2B5EF4-FFF2-40B4-BE49-F238E27FC236}">
                    <a16:creationId xmlns="" xmlns:a16="http://schemas.microsoft.com/office/drawing/2014/main" id="{702ACA02-56AC-4210-9949-27593809FAE4}"/>
                  </a:ext>
                </a:extLst>
              </p:cNvPr>
              <p:cNvSpPr/>
              <p:nvPr/>
            </p:nvSpPr>
            <p:spPr>
              <a:xfrm>
                <a:off x="4762376" y="1510173"/>
                <a:ext cx="692580" cy="69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8" y="17505"/>
                    </a:moveTo>
                    <a:cubicBezTo>
                      <a:pt x="17372" y="16945"/>
                      <a:pt x="16242" y="15946"/>
                      <a:pt x="15117" y="15414"/>
                    </a:cubicBezTo>
                    <a:cubicBezTo>
                      <a:pt x="14189" y="14976"/>
                      <a:pt x="13657" y="14532"/>
                      <a:pt x="13491" y="14057"/>
                    </a:cubicBezTo>
                    <a:cubicBezTo>
                      <a:pt x="13377" y="13728"/>
                      <a:pt x="13428" y="13351"/>
                      <a:pt x="13649" y="12905"/>
                    </a:cubicBezTo>
                    <a:cubicBezTo>
                      <a:pt x="13815" y="12567"/>
                      <a:pt x="13972" y="12287"/>
                      <a:pt x="14117" y="12028"/>
                    </a:cubicBezTo>
                    <a:cubicBezTo>
                      <a:pt x="14730" y="10935"/>
                      <a:pt x="15203" y="10145"/>
                      <a:pt x="15203" y="7348"/>
                    </a:cubicBezTo>
                    <a:cubicBezTo>
                      <a:pt x="15203" y="3163"/>
                      <a:pt x="12787" y="2951"/>
                      <a:pt x="12309" y="2951"/>
                    </a:cubicBezTo>
                    <a:cubicBezTo>
                      <a:pt x="11917" y="2951"/>
                      <a:pt x="11672" y="3038"/>
                      <a:pt x="11435" y="3122"/>
                    </a:cubicBezTo>
                    <a:cubicBezTo>
                      <a:pt x="11175" y="3214"/>
                      <a:pt x="10907" y="3309"/>
                      <a:pt x="10296" y="3319"/>
                    </a:cubicBezTo>
                    <a:cubicBezTo>
                      <a:pt x="9190" y="3338"/>
                      <a:pt x="6873" y="3376"/>
                      <a:pt x="6873" y="7226"/>
                    </a:cubicBezTo>
                    <a:cubicBezTo>
                      <a:pt x="6873" y="9920"/>
                      <a:pt x="7574" y="11157"/>
                      <a:pt x="8125" y="12150"/>
                    </a:cubicBezTo>
                    <a:cubicBezTo>
                      <a:pt x="8266" y="12405"/>
                      <a:pt x="8399" y="12646"/>
                      <a:pt x="8505" y="12885"/>
                    </a:cubicBezTo>
                    <a:cubicBezTo>
                      <a:pt x="8973" y="13949"/>
                      <a:pt x="8631" y="14693"/>
                      <a:pt x="7426" y="15224"/>
                    </a:cubicBezTo>
                    <a:cubicBezTo>
                      <a:pt x="5905" y="15897"/>
                      <a:pt x="5188" y="16247"/>
                      <a:pt x="3693" y="17562"/>
                    </a:cubicBezTo>
                    <a:cubicBezTo>
                      <a:pt x="2017" y="15801"/>
                      <a:pt x="982" y="134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3395"/>
                      <a:pt x="19603" y="15749"/>
                      <a:pt x="17958" y="17505"/>
                    </a:cubicBezTo>
                    <a:moveTo>
                      <a:pt x="10800" y="20618"/>
                    </a:moveTo>
                    <a:cubicBezTo>
                      <a:pt x="8356" y="20618"/>
                      <a:pt x="6125" y="19720"/>
                      <a:pt x="4407" y="18242"/>
                    </a:cubicBezTo>
                    <a:cubicBezTo>
                      <a:pt x="5730" y="17085"/>
                      <a:pt x="6362" y="16768"/>
                      <a:pt x="7823" y="16122"/>
                    </a:cubicBezTo>
                    <a:cubicBezTo>
                      <a:pt x="9515" y="15375"/>
                      <a:pt x="10091" y="14051"/>
                      <a:pt x="9403" y="12489"/>
                    </a:cubicBezTo>
                    <a:cubicBezTo>
                      <a:pt x="9279" y="12208"/>
                      <a:pt x="9136" y="11949"/>
                      <a:pt x="8984" y="11674"/>
                    </a:cubicBezTo>
                    <a:cubicBezTo>
                      <a:pt x="8461" y="10733"/>
                      <a:pt x="7855" y="9666"/>
                      <a:pt x="7855" y="7226"/>
                    </a:cubicBezTo>
                    <a:cubicBezTo>
                      <a:pt x="7855" y="4341"/>
                      <a:pt x="9224" y="4318"/>
                      <a:pt x="10312" y="4300"/>
                    </a:cubicBezTo>
                    <a:cubicBezTo>
                      <a:pt x="11084" y="4288"/>
                      <a:pt x="11461" y="4155"/>
                      <a:pt x="11763" y="4047"/>
                    </a:cubicBezTo>
                    <a:cubicBezTo>
                      <a:pt x="11964" y="3975"/>
                      <a:pt x="12086" y="3933"/>
                      <a:pt x="12309" y="3933"/>
                    </a:cubicBezTo>
                    <a:cubicBezTo>
                      <a:pt x="13218" y="3933"/>
                      <a:pt x="14221" y="4830"/>
                      <a:pt x="14221" y="7348"/>
                    </a:cubicBezTo>
                    <a:cubicBezTo>
                      <a:pt x="14221" y="9889"/>
                      <a:pt x="13840" y="10513"/>
                      <a:pt x="13261" y="11549"/>
                    </a:cubicBezTo>
                    <a:cubicBezTo>
                      <a:pt x="13108" y="11820"/>
                      <a:pt x="12943" y="12115"/>
                      <a:pt x="12768" y="12470"/>
                    </a:cubicBezTo>
                    <a:cubicBezTo>
                      <a:pt x="12430" y="13156"/>
                      <a:pt x="12362" y="13798"/>
                      <a:pt x="12565" y="14380"/>
                    </a:cubicBezTo>
                    <a:cubicBezTo>
                      <a:pt x="12825" y="15126"/>
                      <a:pt x="13502" y="15737"/>
                      <a:pt x="14696" y="16302"/>
                    </a:cubicBezTo>
                    <a:cubicBezTo>
                      <a:pt x="15675" y="16764"/>
                      <a:pt x="16700" y="17667"/>
                      <a:pt x="17251" y="18190"/>
                    </a:cubicBezTo>
                    <a:cubicBezTo>
                      <a:pt x="15525" y="19698"/>
                      <a:pt x="1327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14B528C-2E73-492C-8200-3A9C203FD2F2}"/>
                </a:ext>
              </a:extLst>
            </p:cNvPr>
            <p:cNvGrpSpPr/>
            <p:nvPr/>
          </p:nvGrpSpPr>
          <p:grpSpPr>
            <a:xfrm>
              <a:off x="5638694" y="1931922"/>
              <a:ext cx="692210" cy="718518"/>
              <a:chOff x="4651466" y="1405619"/>
              <a:chExt cx="914400" cy="914400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DDC64889-7C0A-4D4F-8B14-E00B73109949}"/>
                  </a:ext>
                </a:extLst>
              </p:cNvPr>
              <p:cNvSpPr/>
              <p:nvPr/>
            </p:nvSpPr>
            <p:spPr bwMode="auto">
              <a:xfrm>
                <a:off x="4651466" y="140561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Shape 3687">
                <a:extLst>
                  <a:ext uri="{FF2B5EF4-FFF2-40B4-BE49-F238E27FC236}">
                    <a16:creationId xmlns="" xmlns:a16="http://schemas.microsoft.com/office/drawing/2014/main" id="{F877933A-FA96-4D90-B74B-340DE634551A}"/>
                  </a:ext>
                </a:extLst>
              </p:cNvPr>
              <p:cNvSpPr/>
              <p:nvPr/>
            </p:nvSpPr>
            <p:spPr>
              <a:xfrm>
                <a:off x="4762376" y="1510173"/>
                <a:ext cx="692580" cy="69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8" y="17505"/>
                    </a:moveTo>
                    <a:cubicBezTo>
                      <a:pt x="17372" y="16945"/>
                      <a:pt x="16242" y="15946"/>
                      <a:pt x="15117" y="15414"/>
                    </a:cubicBezTo>
                    <a:cubicBezTo>
                      <a:pt x="14189" y="14976"/>
                      <a:pt x="13657" y="14532"/>
                      <a:pt x="13491" y="14057"/>
                    </a:cubicBezTo>
                    <a:cubicBezTo>
                      <a:pt x="13377" y="13728"/>
                      <a:pt x="13428" y="13351"/>
                      <a:pt x="13649" y="12905"/>
                    </a:cubicBezTo>
                    <a:cubicBezTo>
                      <a:pt x="13815" y="12567"/>
                      <a:pt x="13972" y="12287"/>
                      <a:pt x="14117" y="12028"/>
                    </a:cubicBezTo>
                    <a:cubicBezTo>
                      <a:pt x="14730" y="10935"/>
                      <a:pt x="15203" y="10145"/>
                      <a:pt x="15203" y="7348"/>
                    </a:cubicBezTo>
                    <a:cubicBezTo>
                      <a:pt x="15203" y="3163"/>
                      <a:pt x="12787" y="2951"/>
                      <a:pt x="12309" y="2951"/>
                    </a:cubicBezTo>
                    <a:cubicBezTo>
                      <a:pt x="11917" y="2951"/>
                      <a:pt x="11672" y="3038"/>
                      <a:pt x="11435" y="3122"/>
                    </a:cubicBezTo>
                    <a:cubicBezTo>
                      <a:pt x="11175" y="3214"/>
                      <a:pt x="10907" y="3309"/>
                      <a:pt x="10296" y="3319"/>
                    </a:cubicBezTo>
                    <a:cubicBezTo>
                      <a:pt x="9190" y="3338"/>
                      <a:pt x="6873" y="3376"/>
                      <a:pt x="6873" y="7226"/>
                    </a:cubicBezTo>
                    <a:cubicBezTo>
                      <a:pt x="6873" y="9920"/>
                      <a:pt x="7574" y="11157"/>
                      <a:pt x="8125" y="12150"/>
                    </a:cubicBezTo>
                    <a:cubicBezTo>
                      <a:pt x="8266" y="12405"/>
                      <a:pt x="8399" y="12646"/>
                      <a:pt x="8505" y="12885"/>
                    </a:cubicBezTo>
                    <a:cubicBezTo>
                      <a:pt x="8973" y="13949"/>
                      <a:pt x="8631" y="14693"/>
                      <a:pt x="7426" y="15224"/>
                    </a:cubicBezTo>
                    <a:cubicBezTo>
                      <a:pt x="5905" y="15897"/>
                      <a:pt x="5188" y="16247"/>
                      <a:pt x="3693" y="17562"/>
                    </a:cubicBezTo>
                    <a:cubicBezTo>
                      <a:pt x="2017" y="15801"/>
                      <a:pt x="982" y="134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3395"/>
                      <a:pt x="19603" y="15749"/>
                      <a:pt x="17958" y="17505"/>
                    </a:cubicBezTo>
                    <a:moveTo>
                      <a:pt x="10800" y="20618"/>
                    </a:moveTo>
                    <a:cubicBezTo>
                      <a:pt x="8356" y="20618"/>
                      <a:pt x="6125" y="19720"/>
                      <a:pt x="4407" y="18242"/>
                    </a:cubicBezTo>
                    <a:cubicBezTo>
                      <a:pt x="5730" y="17085"/>
                      <a:pt x="6362" y="16768"/>
                      <a:pt x="7823" y="16122"/>
                    </a:cubicBezTo>
                    <a:cubicBezTo>
                      <a:pt x="9515" y="15375"/>
                      <a:pt x="10091" y="14051"/>
                      <a:pt x="9403" y="12489"/>
                    </a:cubicBezTo>
                    <a:cubicBezTo>
                      <a:pt x="9279" y="12208"/>
                      <a:pt x="9136" y="11949"/>
                      <a:pt x="8984" y="11674"/>
                    </a:cubicBezTo>
                    <a:cubicBezTo>
                      <a:pt x="8461" y="10733"/>
                      <a:pt x="7855" y="9666"/>
                      <a:pt x="7855" y="7226"/>
                    </a:cubicBezTo>
                    <a:cubicBezTo>
                      <a:pt x="7855" y="4341"/>
                      <a:pt x="9224" y="4318"/>
                      <a:pt x="10312" y="4300"/>
                    </a:cubicBezTo>
                    <a:cubicBezTo>
                      <a:pt x="11084" y="4288"/>
                      <a:pt x="11461" y="4155"/>
                      <a:pt x="11763" y="4047"/>
                    </a:cubicBezTo>
                    <a:cubicBezTo>
                      <a:pt x="11964" y="3975"/>
                      <a:pt x="12086" y="3933"/>
                      <a:pt x="12309" y="3933"/>
                    </a:cubicBezTo>
                    <a:cubicBezTo>
                      <a:pt x="13218" y="3933"/>
                      <a:pt x="14221" y="4830"/>
                      <a:pt x="14221" y="7348"/>
                    </a:cubicBezTo>
                    <a:cubicBezTo>
                      <a:pt x="14221" y="9889"/>
                      <a:pt x="13840" y="10513"/>
                      <a:pt x="13261" y="11549"/>
                    </a:cubicBezTo>
                    <a:cubicBezTo>
                      <a:pt x="13108" y="11820"/>
                      <a:pt x="12943" y="12115"/>
                      <a:pt x="12768" y="12470"/>
                    </a:cubicBezTo>
                    <a:cubicBezTo>
                      <a:pt x="12430" y="13156"/>
                      <a:pt x="12362" y="13798"/>
                      <a:pt x="12565" y="14380"/>
                    </a:cubicBezTo>
                    <a:cubicBezTo>
                      <a:pt x="12825" y="15126"/>
                      <a:pt x="13502" y="15737"/>
                      <a:pt x="14696" y="16302"/>
                    </a:cubicBezTo>
                    <a:cubicBezTo>
                      <a:pt x="15675" y="16764"/>
                      <a:pt x="16700" y="17667"/>
                      <a:pt x="17251" y="18190"/>
                    </a:cubicBezTo>
                    <a:cubicBezTo>
                      <a:pt x="15525" y="19698"/>
                      <a:pt x="1327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90B2BA3-A933-45E3-BC81-37485743F2C1}"/>
                </a:ext>
              </a:extLst>
            </p:cNvPr>
            <p:cNvGrpSpPr/>
            <p:nvPr/>
          </p:nvGrpSpPr>
          <p:grpSpPr>
            <a:xfrm>
              <a:off x="5638694" y="4430930"/>
              <a:ext cx="692210" cy="718518"/>
              <a:chOff x="4651466" y="1405619"/>
              <a:chExt cx="914400" cy="914400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52E9E6DF-392B-41C4-9362-B33F6579BCDB}"/>
                  </a:ext>
                </a:extLst>
              </p:cNvPr>
              <p:cNvSpPr/>
              <p:nvPr/>
            </p:nvSpPr>
            <p:spPr bwMode="auto">
              <a:xfrm>
                <a:off x="4651466" y="140561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Shape 3687">
                <a:extLst>
                  <a:ext uri="{FF2B5EF4-FFF2-40B4-BE49-F238E27FC236}">
                    <a16:creationId xmlns="" xmlns:a16="http://schemas.microsoft.com/office/drawing/2014/main" id="{A062484A-6875-4399-9388-B4BE7863ECA1}"/>
                  </a:ext>
                </a:extLst>
              </p:cNvPr>
              <p:cNvSpPr/>
              <p:nvPr/>
            </p:nvSpPr>
            <p:spPr>
              <a:xfrm>
                <a:off x="4762376" y="1510173"/>
                <a:ext cx="692580" cy="69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8" y="17505"/>
                    </a:moveTo>
                    <a:cubicBezTo>
                      <a:pt x="17372" y="16945"/>
                      <a:pt x="16242" y="15946"/>
                      <a:pt x="15117" y="15414"/>
                    </a:cubicBezTo>
                    <a:cubicBezTo>
                      <a:pt x="14189" y="14976"/>
                      <a:pt x="13657" y="14532"/>
                      <a:pt x="13491" y="14057"/>
                    </a:cubicBezTo>
                    <a:cubicBezTo>
                      <a:pt x="13377" y="13728"/>
                      <a:pt x="13428" y="13351"/>
                      <a:pt x="13649" y="12905"/>
                    </a:cubicBezTo>
                    <a:cubicBezTo>
                      <a:pt x="13815" y="12567"/>
                      <a:pt x="13972" y="12287"/>
                      <a:pt x="14117" y="12028"/>
                    </a:cubicBezTo>
                    <a:cubicBezTo>
                      <a:pt x="14730" y="10935"/>
                      <a:pt x="15203" y="10145"/>
                      <a:pt x="15203" y="7348"/>
                    </a:cubicBezTo>
                    <a:cubicBezTo>
                      <a:pt x="15203" y="3163"/>
                      <a:pt x="12787" y="2951"/>
                      <a:pt x="12309" y="2951"/>
                    </a:cubicBezTo>
                    <a:cubicBezTo>
                      <a:pt x="11917" y="2951"/>
                      <a:pt x="11672" y="3038"/>
                      <a:pt x="11435" y="3122"/>
                    </a:cubicBezTo>
                    <a:cubicBezTo>
                      <a:pt x="11175" y="3214"/>
                      <a:pt x="10907" y="3309"/>
                      <a:pt x="10296" y="3319"/>
                    </a:cubicBezTo>
                    <a:cubicBezTo>
                      <a:pt x="9190" y="3338"/>
                      <a:pt x="6873" y="3376"/>
                      <a:pt x="6873" y="7226"/>
                    </a:cubicBezTo>
                    <a:cubicBezTo>
                      <a:pt x="6873" y="9920"/>
                      <a:pt x="7574" y="11157"/>
                      <a:pt x="8125" y="12150"/>
                    </a:cubicBezTo>
                    <a:cubicBezTo>
                      <a:pt x="8266" y="12405"/>
                      <a:pt x="8399" y="12646"/>
                      <a:pt x="8505" y="12885"/>
                    </a:cubicBezTo>
                    <a:cubicBezTo>
                      <a:pt x="8973" y="13949"/>
                      <a:pt x="8631" y="14693"/>
                      <a:pt x="7426" y="15224"/>
                    </a:cubicBezTo>
                    <a:cubicBezTo>
                      <a:pt x="5905" y="15897"/>
                      <a:pt x="5188" y="16247"/>
                      <a:pt x="3693" y="17562"/>
                    </a:cubicBezTo>
                    <a:cubicBezTo>
                      <a:pt x="2017" y="15801"/>
                      <a:pt x="982" y="134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3395"/>
                      <a:pt x="19603" y="15749"/>
                      <a:pt x="17958" y="17505"/>
                    </a:cubicBezTo>
                    <a:moveTo>
                      <a:pt x="10800" y="20618"/>
                    </a:moveTo>
                    <a:cubicBezTo>
                      <a:pt x="8356" y="20618"/>
                      <a:pt x="6125" y="19720"/>
                      <a:pt x="4407" y="18242"/>
                    </a:cubicBezTo>
                    <a:cubicBezTo>
                      <a:pt x="5730" y="17085"/>
                      <a:pt x="6362" y="16768"/>
                      <a:pt x="7823" y="16122"/>
                    </a:cubicBezTo>
                    <a:cubicBezTo>
                      <a:pt x="9515" y="15375"/>
                      <a:pt x="10091" y="14051"/>
                      <a:pt x="9403" y="12489"/>
                    </a:cubicBezTo>
                    <a:cubicBezTo>
                      <a:pt x="9279" y="12208"/>
                      <a:pt x="9136" y="11949"/>
                      <a:pt x="8984" y="11674"/>
                    </a:cubicBezTo>
                    <a:cubicBezTo>
                      <a:pt x="8461" y="10733"/>
                      <a:pt x="7855" y="9666"/>
                      <a:pt x="7855" y="7226"/>
                    </a:cubicBezTo>
                    <a:cubicBezTo>
                      <a:pt x="7855" y="4341"/>
                      <a:pt x="9224" y="4318"/>
                      <a:pt x="10312" y="4300"/>
                    </a:cubicBezTo>
                    <a:cubicBezTo>
                      <a:pt x="11084" y="4288"/>
                      <a:pt x="11461" y="4155"/>
                      <a:pt x="11763" y="4047"/>
                    </a:cubicBezTo>
                    <a:cubicBezTo>
                      <a:pt x="11964" y="3975"/>
                      <a:pt x="12086" y="3933"/>
                      <a:pt x="12309" y="3933"/>
                    </a:cubicBezTo>
                    <a:cubicBezTo>
                      <a:pt x="13218" y="3933"/>
                      <a:pt x="14221" y="4830"/>
                      <a:pt x="14221" y="7348"/>
                    </a:cubicBezTo>
                    <a:cubicBezTo>
                      <a:pt x="14221" y="9889"/>
                      <a:pt x="13840" y="10513"/>
                      <a:pt x="13261" y="11549"/>
                    </a:cubicBezTo>
                    <a:cubicBezTo>
                      <a:pt x="13108" y="11820"/>
                      <a:pt x="12943" y="12115"/>
                      <a:pt x="12768" y="12470"/>
                    </a:cubicBezTo>
                    <a:cubicBezTo>
                      <a:pt x="12430" y="13156"/>
                      <a:pt x="12362" y="13798"/>
                      <a:pt x="12565" y="14380"/>
                    </a:cubicBezTo>
                    <a:cubicBezTo>
                      <a:pt x="12825" y="15126"/>
                      <a:pt x="13502" y="15737"/>
                      <a:pt x="14696" y="16302"/>
                    </a:cubicBezTo>
                    <a:cubicBezTo>
                      <a:pt x="15675" y="16764"/>
                      <a:pt x="16700" y="17667"/>
                      <a:pt x="17251" y="18190"/>
                    </a:cubicBezTo>
                    <a:cubicBezTo>
                      <a:pt x="15525" y="19698"/>
                      <a:pt x="1327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926C4F32-9437-407B-8A5D-EF621A070E89}"/>
                </a:ext>
              </a:extLst>
            </p:cNvPr>
            <p:cNvGrpSpPr/>
            <p:nvPr/>
          </p:nvGrpSpPr>
          <p:grpSpPr>
            <a:xfrm>
              <a:off x="2753055" y="4435924"/>
              <a:ext cx="692210" cy="718518"/>
              <a:chOff x="4651466" y="1405619"/>
              <a:chExt cx="914400" cy="914400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CB341DBF-F2A6-4679-842E-55596D878CB7}"/>
                  </a:ext>
                </a:extLst>
              </p:cNvPr>
              <p:cNvSpPr/>
              <p:nvPr/>
            </p:nvSpPr>
            <p:spPr bwMode="auto">
              <a:xfrm>
                <a:off x="4651466" y="140561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Shape 3687">
                <a:extLst>
                  <a:ext uri="{FF2B5EF4-FFF2-40B4-BE49-F238E27FC236}">
                    <a16:creationId xmlns="" xmlns:a16="http://schemas.microsoft.com/office/drawing/2014/main" id="{328CE574-F123-45EE-A24A-17FF9B6CAF8C}"/>
                  </a:ext>
                </a:extLst>
              </p:cNvPr>
              <p:cNvSpPr/>
              <p:nvPr/>
            </p:nvSpPr>
            <p:spPr>
              <a:xfrm>
                <a:off x="4762376" y="1510173"/>
                <a:ext cx="692580" cy="69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8" y="17505"/>
                    </a:moveTo>
                    <a:cubicBezTo>
                      <a:pt x="17372" y="16945"/>
                      <a:pt x="16242" y="15946"/>
                      <a:pt x="15117" y="15414"/>
                    </a:cubicBezTo>
                    <a:cubicBezTo>
                      <a:pt x="14189" y="14976"/>
                      <a:pt x="13657" y="14532"/>
                      <a:pt x="13491" y="14057"/>
                    </a:cubicBezTo>
                    <a:cubicBezTo>
                      <a:pt x="13377" y="13728"/>
                      <a:pt x="13428" y="13351"/>
                      <a:pt x="13649" y="12905"/>
                    </a:cubicBezTo>
                    <a:cubicBezTo>
                      <a:pt x="13815" y="12567"/>
                      <a:pt x="13972" y="12287"/>
                      <a:pt x="14117" y="12028"/>
                    </a:cubicBezTo>
                    <a:cubicBezTo>
                      <a:pt x="14730" y="10935"/>
                      <a:pt x="15203" y="10145"/>
                      <a:pt x="15203" y="7348"/>
                    </a:cubicBezTo>
                    <a:cubicBezTo>
                      <a:pt x="15203" y="3163"/>
                      <a:pt x="12787" y="2951"/>
                      <a:pt x="12309" y="2951"/>
                    </a:cubicBezTo>
                    <a:cubicBezTo>
                      <a:pt x="11917" y="2951"/>
                      <a:pt x="11672" y="3038"/>
                      <a:pt x="11435" y="3122"/>
                    </a:cubicBezTo>
                    <a:cubicBezTo>
                      <a:pt x="11175" y="3214"/>
                      <a:pt x="10907" y="3309"/>
                      <a:pt x="10296" y="3319"/>
                    </a:cubicBezTo>
                    <a:cubicBezTo>
                      <a:pt x="9190" y="3338"/>
                      <a:pt x="6873" y="3376"/>
                      <a:pt x="6873" y="7226"/>
                    </a:cubicBezTo>
                    <a:cubicBezTo>
                      <a:pt x="6873" y="9920"/>
                      <a:pt x="7574" y="11157"/>
                      <a:pt x="8125" y="12150"/>
                    </a:cubicBezTo>
                    <a:cubicBezTo>
                      <a:pt x="8266" y="12405"/>
                      <a:pt x="8399" y="12646"/>
                      <a:pt x="8505" y="12885"/>
                    </a:cubicBezTo>
                    <a:cubicBezTo>
                      <a:pt x="8973" y="13949"/>
                      <a:pt x="8631" y="14693"/>
                      <a:pt x="7426" y="15224"/>
                    </a:cubicBezTo>
                    <a:cubicBezTo>
                      <a:pt x="5905" y="15897"/>
                      <a:pt x="5188" y="16247"/>
                      <a:pt x="3693" y="17562"/>
                    </a:cubicBezTo>
                    <a:cubicBezTo>
                      <a:pt x="2017" y="15801"/>
                      <a:pt x="982" y="13423"/>
                      <a:pt x="982" y="10800"/>
                    </a:cubicBezTo>
                    <a:cubicBezTo>
                      <a:pt x="982" y="5378"/>
                      <a:pt x="5377" y="982"/>
                      <a:pt x="10800" y="982"/>
                    </a:cubicBezTo>
                    <a:cubicBezTo>
                      <a:pt x="16223" y="982"/>
                      <a:pt x="20618" y="5378"/>
                      <a:pt x="20618" y="10800"/>
                    </a:cubicBezTo>
                    <a:cubicBezTo>
                      <a:pt x="20618" y="13395"/>
                      <a:pt x="19603" y="15749"/>
                      <a:pt x="17958" y="17505"/>
                    </a:cubicBezTo>
                    <a:moveTo>
                      <a:pt x="10800" y="20618"/>
                    </a:moveTo>
                    <a:cubicBezTo>
                      <a:pt x="8356" y="20618"/>
                      <a:pt x="6125" y="19720"/>
                      <a:pt x="4407" y="18242"/>
                    </a:cubicBezTo>
                    <a:cubicBezTo>
                      <a:pt x="5730" y="17085"/>
                      <a:pt x="6362" y="16768"/>
                      <a:pt x="7823" y="16122"/>
                    </a:cubicBezTo>
                    <a:cubicBezTo>
                      <a:pt x="9515" y="15375"/>
                      <a:pt x="10091" y="14051"/>
                      <a:pt x="9403" y="12489"/>
                    </a:cubicBezTo>
                    <a:cubicBezTo>
                      <a:pt x="9279" y="12208"/>
                      <a:pt x="9136" y="11949"/>
                      <a:pt x="8984" y="11674"/>
                    </a:cubicBezTo>
                    <a:cubicBezTo>
                      <a:pt x="8461" y="10733"/>
                      <a:pt x="7855" y="9666"/>
                      <a:pt x="7855" y="7226"/>
                    </a:cubicBezTo>
                    <a:cubicBezTo>
                      <a:pt x="7855" y="4341"/>
                      <a:pt x="9224" y="4318"/>
                      <a:pt x="10312" y="4300"/>
                    </a:cubicBezTo>
                    <a:cubicBezTo>
                      <a:pt x="11084" y="4288"/>
                      <a:pt x="11461" y="4155"/>
                      <a:pt x="11763" y="4047"/>
                    </a:cubicBezTo>
                    <a:cubicBezTo>
                      <a:pt x="11964" y="3975"/>
                      <a:pt x="12086" y="3933"/>
                      <a:pt x="12309" y="3933"/>
                    </a:cubicBezTo>
                    <a:cubicBezTo>
                      <a:pt x="13218" y="3933"/>
                      <a:pt x="14221" y="4830"/>
                      <a:pt x="14221" y="7348"/>
                    </a:cubicBezTo>
                    <a:cubicBezTo>
                      <a:pt x="14221" y="9889"/>
                      <a:pt x="13840" y="10513"/>
                      <a:pt x="13261" y="11549"/>
                    </a:cubicBezTo>
                    <a:cubicBezTo>
                      <a:pt x="13108" y="11820"/>
                      <a:pt x="12943" y="12115"/>
                      <a:pt x="12768" y="12470"/>
                    </a:cubicBezTo>
                    <a:cubicBezTo>
                      <a:pt x="12430" y="13156"/>
                      <a:pt x="12362" y="13798"/>
                      <a:pt x="12565" y="14380"/>
                    </a:cubicBezTo>
                    <a:cubicBezTo>
                      <a:pt x="12825" y="15126"/>
                      <a:pt x="13502" y="15737"/>
                      <a:pt x="14696" y="16302"/>
                    </a:cubicBezTo>
                    <a:cubicBezTo>
                      <a:pt x="15675" y="16764"/>
                      <a:pt x="16700" y="17667"/>
                      <a:pt x="17251" y="18190"/>
                    </a:cubicBezTo>
                    <a:cubicBezTo>
                      <a:pt x="15525" y="19698"/>
                      <a:pt x="1327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AA1946D-9735-49B6-817E-1F4C07A59966}"/>
                </a:ext>
              </a:extLst>
            </p:cNvPr>
            <p:cNvCxnSpPr>
              <a:cxnSpLocks/>
              <a:stCxn id="25" idx="6"/>
              <a:endCxn id="22" idx="2"/>
            </p:cNvCxnSpPr>
            <p:nvPr/>
          </p:nvCxnSpPr>
          <p:spPr>
            <a:xfrm flipV="1">
              <a:off x="3445265" y="4790189"/>
              <a:ext cx="2193429" cy="499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8769E60A-5AFF-4287-B95C-C31C5DF691F4}"/>
                </a:ext>
              </a:extLst>
            </p:cNvPr>
            <p:cNvCxnSpPr>
              <a:cxnSpLocks/>
              <a:stCxn id="15" idx="6"/>
              <a:endCxn id="19" idx="2"/>
            </p:cNvCxnSpPr>
            <p:nvPr/>
          </p:nvCxnSpPr>
          <p:spPr>
            <a:xfrm>
              <a:off x="3445265" y="2288667"/>
              <a:ext cx="2193429" cy="251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49C48303-2BB5-41EF-BD68-75A2560E0274}"/>
                </a:ext>
              </a:extLst>
            </p:cNvPr>
            <p:cNvCxnSpPr>
              <a:cxnSpLocks/>
              <a:stCxn id="25" idx="0"/>
              <a:endCxn id="15" idx="4"/>
            </p:cNvCxnSpPr>
            <p:nvPr/>
          </p:nvCxnSpPr>
          <p:spPr>
            <a:xfrm flipV="1">
              <a:off x="3099160" y="2647926"/>
              <a:ext cx="1" cy="178799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0BD52FA-462E-4117-A831-CAF1D5C4B569}"/>
                </a:ext>
              </a:extLst>
            </p:cNvPr>
            <p:cNvCxnSpPr>
              <a:cxnSpLocks/>
              <a:stCxn id="22" idx="0"/>
              <a:endCxn id="19" idx="4"/>
            </p:cNvCxnSpPr>
            <p:nvPr/>
          </p:nvCxnSpPr>
          <p:spPr>
            <a:xfrm flipV="1">
              <a:off x="5984799" y="2650440"/>
              <a:ext cx="0" cy="17804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179158DB-6CFA-4DFD-A44C-09BDE222A968}"/>
                </a:ext>
              </a:extLst>
            </p:cNvPr>
            <p:cNvCxnSpPr>
              <a:cxnSpLocks/>
              <a:stCxn id="15" idx="5"/>
              <a:endCxn id="22" idx="1"/>
            </p:cNvCxnSpPr>
            <p:nvPr/>
          </p:nvCxnSpPr>
          <p:spPr>
            <a:xfrm>
              <a:off x="3343893" y="2542701"/>
              <a:ext cx="2396173" cy="199345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3E4E618C-EAAB-4410-965F-3F21D6155198}"/>
                </a:ext>
              </a:extLst>
            </p:cNvPr>
            <p:cNvCxnSpPr>
              <a:cxnSpLocks/>
              <a:stCxn id="25" idx="7"/>
              <a:endCxn id="19" idx="3"/>
            </p:cNvCxnSpPr>
            <p:nvPr/>
          </p:nvCxnSpPr>
          <p:spPr>
            <a:xfrm flipV="1">
              <a:off x="3343893" y="2545215"/>
              <a:ext cx="2396173" cy="1995934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FF632D4-657D-4485-9CEA-46B508CA7C46}"/>
              </a:ext>
            </a:extLst>
          </p:cNvPr>
          <p:cNvGrpSpPr/>
          <p:nvPr/>
        </p:nvGrpSpPr>
        <p:grpSpPr>
          <a:xfrm>
            <a:off x="2933233" y="4867651"/>
            <a:ext cx="411556" cy="427198"/>
            <a:chOff x="4651466" y="1405619"/>
            <a:chExt cx="914400" cy="914400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A83A8B9D-56C7-45A4-B529-22C3ACCBBE65}"/>
                </a:ext>
              </a:extLst>
            </p:cNvPr>
            <p:cNvSpPr/>
            <p:nvPr/>
          </p:nvSpPr>
          <p:spPr bwMode="auto">
            <a:xfrm>
              <a:off x="4651466" y="1405619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49" name="Shape 3687">
              <a:extLst>
                <a:ext uri="{FF2B5EF4-FFF2-40B4-BE49-F238E27FC236}">
                  <a16:creationId xmlns="" xmlns:a16="http://schemas.microsoft.com/office/drawing/2014/main" id="{D064171F-FF31-4247-B431-F0F0F4D7DF09}"/>
                </a:ext>
              </a:extLst>
            </p:cNvPr>
            <p:cNvSpPr/>
            <p:nvPr/>
          </p:nvSpPr>
          <p:spPr>
            <a:xfrm>
              <a:off x="4762376" y="1510173"/>
              <a:ext cx="692580" cy="69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5"/>
                    <a:pt x="16242" y="15946"/>
                    <a:pt x="15117" y="15414"/>
                  </a:cubicBezTo>
                  <a:cubicBezTo>
                    <a:pt x="14189" y="14976"/>
                    <a:pt x="13657" y="14532"/>
                    <a:pt x="13491" y="14057"/>
                  </a:cubicBezTo>
                  <a:cubicBezTo>
                    <a:pt x="13377" y="13728"/>
                    <a:pt x="13428" y="13351"/>
                    <a:pt x="13649" y="12905"/>
                  </a:cubicBezTo>
                  <a:cubicBezTo>
                    <a:pt x="13815" y="12567"/>
                    <a:pt x="13972" y="12287"/>
                    <a:pt x="14117" y="12028"/>
                  </a:cubicBezTo>
                  <a:cubicBezTo>
                    <a:pt x="14730" y="10935"/>
                    <a:pt x="15203" y="10145"/>
                    <a:pt x="15203" y="7348"/>
                  </a:cubicBezTo>
                  <a:cubicBezTo>
                    <a:pt x="15203" y="3163"/>
                    <a:pt x="12787" y="2951"/>
                    <a:pt x="12309" y="2951"/>
                  </a:cubicBezTo>
                  <a:cubicBezTo>
                    <a:pt x="11917" y="2951"/>
                    <a:pt x="11672" y="3038"/>
                    <a:pt x="11435" y="3122"/>
                  </a:cubicBezTo>
                  <a:cubicBezTo>
                    <a:pt x="11175" y="3214"/>
                    <a:pt x="10907" y="3309"/>
                    <a:pt x="10296" y="3319"/>
                  </a:cubicBezTo>
                  <a:cubicBezTo>
                    <a:pt x="9190" y="3338"/>
                    <a:pt x="6873" y="3376"/>
                    <a:pt x="6873" y="7226"/>
                  </a:cubicBezTo>
                  <a:cubicBezTo>
                    <a:pt x="6873" y="9920"/>
                    <a:pt x="7574" y="11157"/>
                    <a:pt x="8125" y="12150"/>
                  </a:cubicBezTo>
                  <a:cubicBezTo>
                    <a:pt x="8266" y="12405"/>
                    <a:pt x="8399" y="12646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1"/>
                    <a:pt x="982" y="134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5"/>
                    <a:pt x="6362" y="16768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3"/>
                    <a:pt x="7855" y="9666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8"/>
                    <a:pt x="11461" y="4155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9"/>
                    <a:pt x="13840" y="10513"/>
                    <a:pt x="13261" y="11549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6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90"/>
                  </a:cubicBezTo>
                  <a:cubicBezTo>
                    <a:pt x="15525" y="19698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0BA7218C-8ADA-49B2-91E9-B167540C0C8B}"/>
              </a:ext>
            </a:extLst>
          </p:cNvPr>
          <p:cNvGrpSpPr/>
          <p:nvPr/>
        </p:nvGrpSpPr>
        <p:grpSpPr>
          <a:xfrm>
            <a:off x="3058000" y="3857024"/>
            <a:ext cx="411556" cy="427198"/>
            <a:chOff x="4651466" y="1405619"/>
            <a:chExt cx="914400" cy="914400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D8886DBC-EED9-4364-9088-8D8D728E18C2}"/>
                </a:ext>
              </a:extLst>
            </p:cNvPr>
            <p:cNvSpPr/>
            <p:nvPr/>
          </p:nvSpPr>
          <p:spPr bwMode="auto">
            <a:xfrm>
              <a:off x="4651466" y="1405619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52" name="Shape 3687">
              <a:extLst>
                <a:ext uri="{FF2B5EF4-FFF2-40B4-BE49-F238E27FC236}">
                  <a16:creationId xmlns="" xmlns:a16="http://schemas.microsoft.com/office/drawing/2014/main" id="{D6C77623-488E-422D-A2E1-B1986C3A3333}"/>
                </a:ext>
              </a:extLst>
            </p:cNvPr>
            <p:cNvSpPr/>
            <p:nvPr/>
          </p:nvSpPr>
          <p:spPr>
            <a:xfrm>
              <a:off x="4762376" y="1510173"/>
              <a:ext cx="692580" cy="69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5"/>
                    <a:pt x="16242" y="15946"/>
                    <a:pt x="15117" y="15414"/>
                  </a:cubicBezTo>
                  <a:cubicBezTo>
                    <a:pt x="14189" y="14976"/>
                    <a:pt x="13657" y="14532"/>
                    <a:pt x="13491" y="14057"/>
                  </a:cubicBezTo>
                  <a:cubicBezTo>
                    <a:pt x="13377" y="13728"/>
                    <a:pt x="13428" y="13351"/>
                    <a:pt x="13649" y="12905"/>
                  </a:cubicBezTo>
                  <a:cubicBezTo>
                    <a:pt x="13815" y="12567"/>
                    <a:pt x="13972" y="12287"/>
                    <a:pt x="14117" y="12028"/>
                  </a:cubicBezTo>
                  <a:cubicBezTo>
                    <a:pt x="14730" y="10935"/>
                    <a:pt x="15203" y="10145"/>
                    <a:pt x="15203" y="7348"/>
                  </a:cubicBezTo>
                  <a:cubicBezTo>
                    <a:pt x="15203" y="3163"/>
                    <a:pt x="12787" y="2951"/>
                    <a:pt x="12309" y="2951"/>
                  </a:cubicBezTo>
                  <a:cubicBezTo>
                    <a:pt x="11917" y="2951"/>
                    <a:pt x="11672" y="3038"/>
                    <a:pt x="11435" y="3122"/>
                  </a:cubicBezTo>
                  <a:cubicBezTo>
                    <a:pt x="11175" y="3214"/>
                    <a:pt x="10907" y="3309"/>
                    <a:pt x="10296" y="3319"/>
                  </a:cubicBezTo>
                  <a:cubicBezTo>
                    <a:pt x="9190" y="3338"/>
                    <a:pt x="6873" y="3376"/>
                    <a:pt x="6873" y="7226"/>
                  </a:cubicBezTo>
                  <a:cubicBezTo>
                    <a:pt x="6873" y="9920"/>
                    <a:pt x="7574" y="11157"/>
                    <a:pt x="8125" y="12150"/>
                  </a:cubicBezTo>
                  <a:cubicBezTo>
                    <a:pt x="8266" y="12405"/>
                    <a:pt x="8399" y="12646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1"/>
                    <a:pt x="982" y="134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5"/>
                    <a:pt x="6362" y="16768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3"/>
                    <a:pt x="7855" y="9666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8"/>
                    <a:pt x="11461" y="4155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9"/>
                    <a:pt x="13840" y="10513"/>
                    <a:pt x="13261" y="11549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6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90"/>
                  </a:cubicBezTo>
                  <a:cubicBezTo>
                    <a:pt x="15525" y="19698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5803938-B408-413A-BDDD-67CB0BCD11FD}"/>
              </a:ext>
            </a:extLst>
          </p:cNvPr>
          <p:cNvGrpSpPr/>
          <p:nvPr/>
        </p:nvGrpSpPr>
        <p:grpSpPr>
          <a:xfrm>
            <a:off x="1003009" y="5132442"/>
            <a:ext cx="411556" cy="427198"/>
            <a:chOff x="4651466" y="1405619"/>
            <a:chExt cx="914400" cy="914400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0C4CC877-B374-43A7-8B75-2FCF897B901D}"/>
                </a:ext>
              </a:extLst>
            </p:cNvPr>
            <p:cNvSpPr/>
            <p:nvPr/>
          </p:nvSpPr>
          <p:spPr bwMode="auto">
            <a:xfrm>
              <a:off x="4651466" y="1405619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58" name="Shape 3687">
              <a:extLst>
                <a:ext uri="{FF2B5EF4-FFF2-40B4-BE49-F238E27FC236}">
                  <a16:creationId xmlns="" xmlns:a16="http://schemas.microsoft.com/office/drawing/2014/main" id="{55C84084-6624-4FD1-B2E2-AB34A25CFA0E}"/>
                </a:ext>
              </a:extLst>
            </p:cNvPr>
            <p:cNvSpPr/>
            <p:nvPr/>
          </p:nvSpPr>
          <p:spPr>
            <a:xfrm>
              <a:off x="4762376" y="1510173"/>
              <a:ext cx="692580" cy="69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5"/>
                    <a:pt x="16242" y="15946"/>
                    <a:pt x="15117" y="15414"/>
                  </a:cubicBezTo>
                  <a:cubicBezTo>
                    <a:pt x="14189" y="14976"/>
                    <a:pt x="13657" y="14532"/>
                    <a:pt x="13491" y="14057"/>
                  </a:cubicBezTo>
                  <a:cubicBezTo>
                    <a:pt x="13377" y="13728"/>
                    <a:pt x="13428" y="13351"/>
                    <a:pt x="13649" y="12905"/>
                  </a:cubicBezTo>
                  <a:cubicBezTo>
                    <a:pt x="13815" y="12567"/>
                    <a:pt x="13972" y="12287"/>
                    <a:pt x="14117" y="12028"/>
                  </a:cubicBezTo>
                  <a:cubicBezTo>
                    <a:pt x="14730" y="10935"/>
                    <a:pt x="15203" y="10145"/>
                    <a:pt x="15203" y="7348"/>
                  </a:cubicBezTo>
                  <a:cubicBezTo>
                    <a:pt x="15203" y="3163"/>
                    <a:pt x="12787" y="2951"/>
                    <a:pt x="12309" y="2951"/>
                  </a:cubicBezTo>
                  <a:cubicBezTo>
                    <a:pt x="11917" y="2951"/>
                    <a:pt x="11672" y="3038"/>
                    <a:pt x="11435" y="3122"/>
                  </a:cubicBezTo>
                  <a:cubicBezTo>
                    <a:pt x="11175" y="3214"/>
                    <a:pt x="10907" y="3309"/>
                    <a:pt x="10296" y="3319"/>
                  </a:cubicBezTo>
                  <a:cubicBezTo>
                    <a:pt x="9190" y="3338"/>
                    <a:pt x="6873" y="3376"/>
                    <a:pt x="6873" y="7226"/>
                  </a:cubicBezTo>
                  <a:cubicBezTo>
                    <a:pt x="6873" y="9920"/>
                    <a:pt x="7574" y="11157"/>
                    <a:pt x="8125" y="12150"/>
                  </a:cubicBezTo>
                  <a:cubicBezTo>
                    <a:pt x="8266" y="12405"/>
                    <a:pt x="8399" y="12646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1"/>
                    <a:pt x="982" y="134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5"/>
                    <a:pt x="6362" y="16768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3"/>
                    <a:pt x="7855" y="9666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8"/>
                    <a:pt x="11461" y="4155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9"/>
                    <a:pt x="13840" y="10513"/>
                    <a:pt x="13261" y="11549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6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90"/>
                  </a:cubicBezTo>
                  <a:cubicBezTo>
                    <a:pt x="15525" y="19698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44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63" name="Group 55">
            <a:extLst>
              <a:ext uri="{FF2B5EF4-FFF2-40B4-BE49-F238E27FC236}">
                <a16:creationId xmlns="" xmlns:a16="http://schemas.microsoft.com/office/drawing/2014/main" id="{A5803938-B408-413A-BDDD-67CB0BCD11FD}"/>
              </a:ext>
            </a:extLst>
          </p:cNvPr>
          <p:cNvGrpSpPr/>
          <p:nvPr/>
        </p:nvGrpSpPr>
        <p:grpSpPr>
          <a:xfrm>
            <a:off x="3021815" y="5274946"/>
            <a:ext cx="411556" cy="427198"/>
            <a:chOff x="4651466" y="1405619"/>
            <a:chExt cx="914400" cy="914400"/>
          </a:xfrm>
        </p:grpSpPr>
        <p:sp>
          <p:nvSpPr>
            <p:cNvPr id="64" name="Oval 56">
              <a:extLst>
                <a:ext uri="{FF2B5EF4-FFF2-40B4-BE49-F238E27FC236}">
                  <a16:creationId xmlns="" xmlns:a16="http://schemas.microsoft.com/office/drawing/2014/main" id="{0C4CC877-B374-43A7-8B75-2FCF897B901D}"/>
                </a:ext>
              </a:extLst>
            </p:cNvPr>
            <p:cNvSpPr/>
            <p:nvPr/>
          </p:nvSpPr>
          <p:spPr bwMode="auto">
            <a:xfrm>
              <a:off x="4651466" y="1405619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5" name="Shape 3687">
              <a:extLst>
                <a:ext uri="{FF2B5EF4-FFF2-40B4-BE49-F238E27FC236}">
                  <a16:creationId xmlns="" xmlns:a16="http://schemas.microsoft.com/office/drawing/2014/main" id="{55C84084-6624-4FD1-B2E2-AB34A25CFA0E}"/>
                </a:ext>
              </a:extLst>
            </p:cNvPr>
            <p:cNvSpPr/>
            <p:nvPr/>
          </p:nvSpPr>
          <p:spPr>
            <a:xfrm>
              <a:off x="4762376" y="1510173"/>
              <a:ext cx="692580" cy="69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5"/>
                    <a:pt x="16242" y="15946"/>
                    <a:pt x="15117" y="15414"/>
                  </a:cubicBezTo>
                  <a:cubicBezTo>
                    <a:pt x="14189" y="14976"/>
                    <a:pt x="13657" y="14532"/>
                    <a:pt x="13491" y="14057"/>
                  </a:cubicBezTo>
                  <a:cubicBezTo>
                    <a:pt x="13377" y="13728"/>
                    <a:pt x="13428" y="13351"/>
                    <a:pt x="13649" y="12905"/>
                  </a:cubicBezTo>
                  <a:cubicBezTo>
                    <a:pt x="13815" y="12567"/>
                    <a:pt x="13972" y="12287"/>
                    <a:pt x="14117" y="12028"/>
                  </a:cubicBezTo>
                  <a:cubicBezTo>
                    <a:pt x="14730" y="10935"/>
                    <a:pt x="15203" y="10145"/>
                    <a:pt x="15203" y="7348"/>
                  </a:cubicBezTo>
                  <a:cubicBezTo>
                    <a:pt x="15203" y="3163"/>
                    <a:pt x="12787" y="2951"/>
                    <a:pt x="12309" y="2951"/>
                  </a:cubicBezTo>
                  <a:cubicBezTo>
                    <a:pt x="11917" y="2951"/>
                    <a:pt x="11672" y="3038"/>
                    <a:pt x="11435" y="3122"/>
                  </a:cubicBezTo>
                  <a:cubicBezTo>
                    <a:pt x="11175" y="3214"/>
                    <a:pt x="10907" y="3309"/>
                    <a:pt x="10296" y="3319"/>
                  </a:cubicBezTo>
                  <a:cubicBezTo>
                    <a:pt x="9190" y="3338"/>
                    <a:pt x="6873" y="3376"/>
                    <a:pt x="6873" y="7226"/>
                  </a:cubicBezTo>
                  <a:cubicBezTo>
                    <a:pt x="6873" y="9920"/>
                    <a:pt x="7574" y="11157"/>
                    <a:pt x="8125" y="12150"/>
                  </a:cubicBezTo>
                  <a:cubicBezTo>
                    <a:pt x="8266" y="12405"/>
                    <a:pt x="8399" y="12646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1"/>
                    <a:pt x="982" y="134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5"/>
                    <a:pt x="6362" y="16768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3"/>
                    <a:pt x="7855" y="9666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8"/>
                    <a:pt x="11461" y="4155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9"/>
                    <a:pt x="13840" y="10513"/>
                    <a:pt x="13261" y="11549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6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90"/>
                  </a:cubicBezTo>
                  <a:cubicBezTo>
                    <a:pt x="15525" y="19698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roup 55">
            <a:extLst>
              <a:ext uri="{FF2B5EF4-FFF2-40B4-BE49-F238E27FC236}">
                <a16:creationId xmlns="" xmlns:a16="http://schemas.microsoft.com/office/drawing/2014/main" id="{A5803938-B408-413A-BDDD-67CB0BCD11FD}"/>
              </a:ext>
            </a:extLst>
          </p:cNvPr>
          <p:cNvGrpSpPr/>
          <p:nvPr/>
        </p:nvGrpSpPr>
        <p:grpSpPr>
          <a:xfrm>
            <a:off x="2594302" y="5286821"/>
            <a:ext cx="411556" cy="427198"/>
            <a:chOff x="4651466" y="1405619"/>
            <a:chExt cx="914400" cy="914400"/>
          </a:xfrm>
        </p:grpSpPr>
        <p:sp>
          <p:nvSpPr>
            <p:cNvPr id="67" name="Oval 56">
              <a:extLst>
                <a:ext uri="{FF2B5EF4-FFF2-40B4-BE49-F238E27FC236}">
                  <a16:creationId xmlns="" xmlns:a16="http://schemas.microsoft.com/office/drawing/2014/main" id="{0C4CC877-B374-43A7-8B75-2FCF897B901D}"/>
                </a:ext>
              </a:extLst>
            </p:cNvPr>
            <p:cNvSpPr/>
            <p:nvPr/>
          </p:nvSpPr>
          <p:spPr bwMode="auto">
            <a:xfrm>
              <a:off x="4651466" y="1405619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8" name="Shape 3687">
              <a:extLst>
                <a:ext uri="{FF2B5EF4-FFF2-40B4-BE49-F238E27FC236}">
                  <a16:creationId xmlns="" xmlns:a16="http://schemas.microsoft.com/office/drawing/2014/main" id="{55C84084-6624-4FD1-B2E2-AB34A25CFA0E}"/>
                </a:ext>
              </a:extLst>
            </p:cNvPr>
            <p:cNvSpPr/>
            <p:nvPr/>
          </p:nvSpPr>
          <p:spPr>
            <a:xfrm>
              <a:off x="4762376" y="1510173"/>
              <a:ext cx="692580" cy="69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5"/>
                    <a:pt x="16242" y="15946"/>
                    <a:pt x="15117" y="15414"/>
                  </a:cubicBezTo>
                  <a:cubicBezTo>
                    <a:pt x="14189" y="14976"/>
                    <a:pt x="13657" y="14532"/>
                    <a:pt x="13491" y="14057"/>
                  </a:cubicBezTo>
                  <a:cubicBezTo>
                    <a:pt x="13377" y="13728"/>
                    <a:pt x="13428" y="13351"/>
                    <a:pt x="13649" y="12905"/>
                  </a:cubicBezTo>
                  <a:cubicBezTo>
                    <a:pt x="13815" y="12567"/>
                    <a:pt x="13972" y="12287"/>
                    <a:pt x="14117" y="12028"/>
                  </a:cubicBezTo>
                  <a:cubicBezTo>
                    <a:pt x="14730" y="10935"/>
                    <a:pt x="15203" y="10145"/>
                    <a:pt x="15203" y="7348"/>
                  </a:cubicBezTo>
                  <a:cubicBezTo>
                    <a:pt x="15203" y="3163"/>
                    <a:pt x="12787" y="2951"/>
                    <a:pt x="12309" y="2951"/>
                  </a:cubicBezTo>
                  <a:cubicBezTo>
                    <a:pt x="11917" y="2951"/>
                    <a:pt x="11672" y="3038"/>
                    <a:pt x="11435" y="3122"/>
                  </a:cubicBezTo>
                  <a:cubicBezTo>
                    <a:pt x="11175" y="3214"/>
                    <a:pt x="10907" y="3309"/>
                    <a:pt x="10296" y="3319"/>
                  </a:cubicBezTo>
                  <a:cubicBezTo>
                    <a:pt x="9190" y="3338"/>
                    <a:pt x="6873" y="3376"/>
                    <a:pt x="6873" y="7226"/>
                  </a:cubicBezTo>
                  <a:cubicBezTo>
                    <a:pt x="6873" y="9920"/>
                    <a:pt x="7574" y="11157"/>
                    <a:pt x="8125" y="12150"/>
                  </a:cubicBezTo>
                  <a:cubicBezTo>
                    <a:pt x="8266" y="12405"/>
                    <a:pt x="8399" y="12646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1"/>
                    <a:pt x="982" y="134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5"/>
                    <a:pt x="6362" y="16768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3"/>
                    <a:pt x="7855" y="9666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8"/>
                    <a:pt x="11461" y="4155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9"/>
                    <a:pt x="13840" y="10513"/>
                    <a:pt x="13261" y="11549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6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90"/>
                  </a:cubicBezTo>
                  <a:cubicBezTo>
                    <a:pt x="15525" y="19698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793101" y="1626941"/>
            <a:ext cx="3817236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2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ปรับระบบปฏิบัติงาน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762069" y="2456728"/>
            <a:ext cx="1637787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ก่อนปรับพื้นที่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Rectangle: Rounded Corners 15">
            <a:extLst>
              <a:ext uri="{FF2B5EF4-FFF2-40B4-BE49-F238E27FC236}">
                <a16:creationId xmlns="" xmlns:a16="http://schemas.microsoft.com/office/drawing/2014/main" id="{8608C63F-BB4A-41A2-9FD7-C48937A4DA84}"/>
              </a:ext>
            </a:extLst>
          </p:cNvPr>
          <p:cNvSpPr/>
          <p:nvPr/>
        </p:nvSpPr>
        <p:spPr>
          <a:xfrm>
            <a:off x="6164637" y="2456727"/>
            <a:ext cx="1599150" cy="578882"/>
          </a:xfrm>
          <a:prstGeom prst="roundRect">
            <a:avLst/>
          </a:prstGeom>
          <a:solidFill>
            <a:srgbClr val="009999"/>
          </a:solidFill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หลังปรับพื้นที่</a:t>
            </a:r>
            <a:endParaRPr lang="en-US" sz="28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2" name="ตัวเชื่อมต่อตรง 71"/>
          <p:cNvCxnSpPr/>
          <p:nvPr/>
        </p:nvCxnSpPr>
        <p:spPr>
          <a:xfrm flipV="1">
            <a:off x="332509" y="3326680"/>
            <a:ext cx="8811491" cy="102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ตรง 72"/>
          <p:cNvCxnSpPr/>
          <p:nvPr/>
        </p:nvCxnSpPr>
        <p:spPr>
          <a:xfrm rot="16200000" flipH="1">
            <a:off x="2983677" y="5079673"/>
            <a:ext cx="3521032" cy="3562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1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688" y="322345"/>
            <a:ext cx="1594059" cy="1136278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สมาชิก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40924" y="1584100"/>
            <a:ext cx="52159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 วิจิตร     	</a:t>
            </a:r>
            <a:r>
              <a:rPr kumimoji="0" lang="th-TH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เรืองเลิศบุญ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สุธาสินี	 จงใจรัก	นักเทคนิคการแพทย์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ทิพย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รัตน์ 	 พิพัฒ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นบวร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กุล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พัชรา	 บุญประดิษฐ์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ธัชภร 	 อัศวคงคารัตน์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บัณฑิ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ตา	 สีสังข์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ปิ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ยะพร	 พรมภักดี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เปรมยุดา	 จีนน้อย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วิมล 	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ภิ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มุข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ณิ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ชาภัทร	 อรชร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นางสาว เกศนภา	 สุ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จันทรา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นักเทคนิคการแพทย์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ศุภ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รัตน์	 ประ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วันเณย์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นักวิทยาศาสตร์การแพทย์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 ปราณี	 บุตรพลับ	พนักงานวิทยาศาสตร์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11325" algn="l"/>
                <a:tab pos="30607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นาง </a:t>
            </a:r>
            <a:r>
              <a:rPr kumimoji="0" lang="th-TH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อรรจ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ยา 	 โพธิ์ไพโรจน์	พนักงานวิทยาศาสตร์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1000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5898822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การวัดผลและผลของการเปลี่ยนแปลง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3D4DEA1-9467-438F-A401-E3963652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5168523"/>
              </p:ext>
            </p:extLst>
          </p:nvPr>
        </p:nvGraphicFramePr>
        <p:xfrm>
          <a:off x="761469" y="1387319"/>
          <a:ext cx="7906013" cy="30935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97677">
                  <a:extLst>
                    <a:ext uri="{9D8B030D-6E8A-4147-A177-3AD203B41FA5}">
                      <a16:colId xmlns="" xmlns:a16="http://schemas.microsoft.com/office/drawing/2014/main" val="1970555622"/>
                    </a:ext>
                  </a:extLst>
                </a:gridCol>
                <a:gridCol w="2414364">
                  <a:extLst>
                    <a:ext uri="{9D8B030D-6E8A-4147-A177-3AD203B41FA5}">
                      <a16:colId xmlns="" xmlns:a16="http://schemas.microsoft.com/office/drawing/2014/main" val="546744016"/>
                    </a:ext>
                  </a:extLst>
                </a:gridCol>
                <a:gridCol w="1407798">
                  <a:extLst>
                    <a:ext uri="{9D8B030D-6E8A-4147-A177-3AD203B41FA5}">
                      <a16:colId xmlns="" xmlns:a16="http://schemas.microsoft.com/office/drawing/2014/main" val="1735830740"/>
                    </a:ext>
                  </a:extLst>
                </a:gridCol>
                <a:gridCol w="1755057">
                  <a:extLst>
                    <a:ext uri="{9D8B030D-6E8A-4147-A177-3AD203B41FA5}">
                      <a16:colId xmlns="" xmlns:a16="http://schemas.microsoft.com/office/drawing/2014/main" val="4193890303"/>
                    </a:ext>
                  </a:extLst>
                </a:gridCol>
                <a:gridCol w="1731117">
                  <a:extLst>
                    <a:ext uri="{9D8B030D-6E8A-4147-A177-3AD203B41FA5}">
                      <a16:colId xmlns="" xmlns:a16="http://schemas.microsoft.com/office/drawing/2014/main" val="1185434582"/>
                    </a:ext>
                  </a:extLst>
                </a:gridCol>
              </a:tblGrid>
              <a:tr h="4419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ก่อนปรับพื้นที่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หลังปรับพื้นที่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="" xmlns:a16="http://schemas.microsoft.com/office/drawing/2014/main" val="1363160666"/>
                  </a:ext>
                </a:extLst>
              </a:tr>
              <a:tr h="2651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ปรับ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พื้นที่ห้องปฏิบัติการ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1.1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จุดรับส่งสิ่งส่งตรวจ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22860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 ระยะทางในการเดินส่งสิ่งส่งตรวจของผู้ใช้บริการ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(นับจากบันไดชั้น 3 ตึกดำรงนิราดูร)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27.3 เมตร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11.7 เมตร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</a:t>
                      </a:r>
                      <a:r>
                        <a:rPr lang="en-US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จุด</a:t>
                      </a: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 15.6 เมตร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="" xmlns:a16="http://schemas.microsoft.com/office/drawing/2014/main" val="1458981717"/>
                  </a:ext>
                </a:extLst>
              </a:tr>
            </a:tbl>
          </a:graphicData>
        </a:graphic>
      </p:graphicFrame>
      <p:pic>
        <p:nvPicPr>
          <p:cNvPr id="9218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2447" y="4655128"/>
            <a:ext cx="3348347" cy="1874836"/>
          </a:xfrm>
          <a:prstGeom prst="rect">
            <a:avLst/>
          </a:prstGeom>
          <a:noFill/>
        </p:spPr>
      </p:pic>
      <p:pic>
        <p:nvPicPr>
          <p:cNvPr id="7" name="รูปภาพ 4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3240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5898822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การวัดผลและผลของการเปลี่ยนแปลง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3D4DEA1-9467-438F-A401-E3963652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5168523"/>
              </p:ext>
            </p:extLst>
          </p:nvPr>
        </p:nvGraphicFramePr>
        <p:xfrm>
          <a:off x="825863" y="1482788"/>
          <a:ext cx="7806801" cy="30850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90177">
                  <a:extLst>
                    <a:ext uri="{9D8B030D-6E8A-4147-A177-3AD203B41FA5}">
                      <a16:colId xmlns="" xmlns:a16="http://schemas.microsoft.com/office/drawing/2014/main" val="1970555622"/>
                    </a:ext>
                  </a:extLst>
                </a:gridCol>
                <a:gridCol w="2041165">
                  <a:extLst>
                    <a:ext uri="{9D8B030D-6E8A-4147-A177-3AD203B41FA5}">
                      <a16:colId xmlns="" xmlns:a16="http://schemas.microsoft.com/office/drawing/2014/main" val="546744016"/>
                    </a:ext>
                  </a:extLst>
                </a:gridCol>
                <a:gridCol w="1733033">
                  <a:extLst>
                    <a:ext uri="{9D8B030D-6E8A-4147-A177-3AD203B41FA5}">
                      <a16:colId xmlns="" xmlns:a16="http://schemas.microsoft.com/office/drawing/2014/main" val="1735830740"/>
                    </a:ext>
                  </a:extLst>
                </a:gridCol>
                <a:gridCol w="1733033">
                  <a:extLst>
                    <a:ext uri="{9D8B030D-6E8A-4147-A177-3AD203B41FA5}">
                      <a16:colId xmlns="" xmlns:a16="http://schemas.microsoft.com/office/drawing/2014/main" val="4193890303"/>
                    </a:ext>
                  </a:extLst>
                </a:gridCol>
                <a:gridCol w="1709393">
                  <a:extLst>
                    <a:ext uri="{9D8B030D-6E8A-4147-A177-3AD203B41FA5}">
                      <a16:colId xmlns="" xmlns:a16="http://schemas.microsoft.com/office/drawing/2014/main" val="1185434582"/>
                    </a:ext>
                  </a:extLst>
                </a:gridCol>
              </a:tblGrid>
              <a:tr h="257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ก่อนปรับพื้นที่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หลังปรับพื้นที่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="" xmlns:a16="http://schemas.microsoft.com/office/drawing/2014/main" val="1363160666"/>
                  </a:ext>
                </a:extLst>
              </a:tr>
              <a:tr h="2780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ปรับระบบการปฏิบัติงาน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2.1 จัดตั้งศูนย์</a:t>
                      </a:r>
                      <a:r>
                        <a:rPr lang="th-TH" sz="1800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แล็บ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2.2 การจัดเก็บใบรายงานผลจากห้องปฏิบัติการส่งต่อ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งานแต่ละงานเป็นจุดรับและจัดการสิ่งส่งตรวจเอง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เก็บสำเนาใบรายงานผลเข้าแฟ้ม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ศูนย์</a:t>
                      </a:r>
                      <a:r>
                        <a:rPr lang="th-TH" sz="1800" kern="1200" dirty="0" err="1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แล็บ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เป็นจุดรับและจัดการสิ่งส่งตรวจ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สแกนใบรายงานผลเก็บไว้ในคอมพิวเตอร์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ผู้รับบริการได้รับความสะดวก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ไม่เกิดความสับสนในการส่งสิ่งส่งตรวจ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ใบรายงานผลไม่สูญหายและสะดวกต่อการค้นหา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="" xmlns:a16="http://schemas.microsoft.com/office/drawing/2014/main" val="3842609774"/>
                  </a:ext>
                </a:extLst>
              </a:tr>
            </a:tbl>
          </a:graphicData>
        </a:graphic>
      </p:graphicFrame>
      <p:sp>
        <p:nvSpPr>
          <p:cNvPr id="8194" name="AutoShape 2" descr="ผลการค้นหารูปภาพสำหรับ lean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198" name="Picture 6" descr="ผลการค้นหารูปภาพสำหรับ lean thin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7462" y="4746666"/>
            <a:ext cx="2409825" cy="1895475"/>
          </a:xfrm>
          <a:prstGeom prst="rect">
            <a:avLst/>
          </a:prstGeom>
          <a:noFill/>
        </p:spPr>
      </p:pic>
      <p:pic>
        <p:nvPicPr>
          <p:cNvPr id="8" name="รูปภาพ 4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3240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5898822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การวัดผลและผลของการเปลี่ยนแปลง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3D4DEA1-9467-438F-A401-E3963652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5168523"/>
              </p:ext>
            </p:extLst>
          </p:nvPr>
        </p:nvGraphicFramePr>
        <p:xfrm>
          <a:off x="697074" y="1418393"/>
          <a:ext cx="7806801" cy="38709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90177">
                  <a:extLst>
                    <a:ext uri="{9D8B030D-6E8A-4147-A177-3AD203B41FA5}">
                      <a16:colId xmlns="" xmlns:a16="http://schemas.microsoft.com/office/drawing/2014/main" val="1970555622"/>
                    </a:ext>
                  </a:extLst>
                </a:gridCol>
                <a:gridCol w="2041165">
                  <a:extLst>
                    <a:ext uri="{9D8B030D-6E8A-4147-A177-3AD203B41FA5}">
                      <a16:colId xmlns="" xmlns:a16="http://schemas.microsoft.com/office/drawing/2014/main" val="546744016"/>
                    </a:ext>
                  </a:extLst>
                </a:gridCol>
                <a:gridCol w="1733033">
                  <a:extLst>
                    <a:ext uri="{9D8B030D-6E8A-4147-A177-3AD203B41FA5}">
                      <a16:colId xmlns="" xmlns:a16="http://schemas.microsoft.com/office/drawing/2014/main" val="1735830740"/>
                    </a:ext>
                  </a:extLst>
                </a:gridCol>
                <a:gridCol w="1733033">
                  <a:extLst>
                    <a:ext uri="{9D8B030D-6E8A-4147-A177-3AD203B41FA5}">
                      <a16:colId xmlns="" xmlns:a16="http://schemas.microsoft.com/office/drawing/2014/main" val="4193890303"/>
                    </a:ext>
                  </a:extLst>
                </a:gridCol>
                <a:gridCol w="1709393">
                  <a:extLst>
                    <a:ext uri="{9D8B030D-6E8A-4147-A177-3AD203B41FA5}">
                      <a16:colId xmlns="" xmlns:a16="http://schemas.microsoft.com/office/drawing/2014/main" val="1185434582"/>
                    </a:ext>
                  </a:extLst>
                </a:gridCol>
              </a:tblGrid>
              <a:tr h="2574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ก่อนปรับพื้นที่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หลังปรับพื้นที่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="" xmlns:a16="http://schemas.microsoft.com/office/drawing/2014/main" val="1363160666"/>
                  </a:ext>
                </a:extLst>
              </a:tr>
              <a:tr h="2780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2.3 เครื่องมือ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2.3.1 เครื่องปรับอากาศ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2.3.2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ตู้เย็น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2.3.3 ตู้แช่แข็ง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2.3.4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เครื่องปั่นเลือด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18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342,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11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(169,600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22,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600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(65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160 บาท/ปี)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12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228,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10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154,2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12,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34,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920 บาท/ปี)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 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ลดการใช้งาน 6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(ลดลง 114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ลดการใช้งาน 1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(ลดลง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15,4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ลดการใช้งาน 3 เครื่อง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(ลดลง 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ลดการใช้งาน 3 เครื่อง(ลดลง 30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240 บาท/ปี)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="" xmlns:a16="http://schemas.microsoft.com/office/drawing/2014/main" val="3842609774"/>
                  </a:ext>
                </a:extLst>
              </a:tr>
            </a:tbl>
          </a:graphicData>
        </a:graphic>
      </p:graphicFrame>
      <p:pic>
        <p:nvPicPr>
          <p:cNvPr id="6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3240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5898822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การวัดผลและผลของการเปลี่ยนแปลง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3D4DEA1-9467-438F-A401-E3963652C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5168523"/>
              </p:ext>
            </p:extLst>
          </p:nvPr>
        </p:nvGraphicFramePr>
        <p:xfrm>
          <a:off x="735710" y="1534306"/>
          <a:ext cx="7806801" cy="39417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90177">
                  <a:extLst>
                    <a:ext uri="{9D8B030D-6E8A-4147-A177-3AD203B41FA5}">
                      <a16:colId xmlns="" xmlns:a16="http://schemas.microsoft.com/office/drawing/2014/main" val="1970555622"/>
                    </a:ext>
                  </a:extLst>
                </a:gridCol>
                <a:gridCol w="2041165">
                  <a:extLst>
                    <a:ext uri="{9D8B030D-6E8A-4147-A177-3AD203B41FA5}">
                      <a16:colId xmlns="" xmlns:a16="http://schemas.microsoft.com/office/drawing/2014/main" val="546744016"/>
                    </a:ext>
                  </a:extLst>
                </a:gridCol>
                <a:gridCol w="1758739">
                  <a:extLst>
                    <a:ext uri="{9D8B030D-6E8A-4147-A177-3AD203B41FA5}">
                      <a16:colId xmlns="" xmlns:a16="http://schemas.microsoft.com/office/drawing/2014/main" val="1735830740"/>
                    </a:ext>
                  </a:extLst>
                </a:gridCol>
                <a:gridCol w="1707327">
                  <a:extLst>
                    <a:ext uri="{9D8B030D-6E8A-4147-A177-3AD203B41FA5}">
                      <a16:colId xmlns="" xmlns:a16="http://schemas.microsoft.com/office/drawing/2014/main" val="4193890303"/>
                    </a:ext>
                  </a:extLst>
                </a:gridCol>
                <a:gridCol w="1709393">
                  <a:extLst>
                    <a:ext uri="{9D8B030D-6E8A-4147-A177-3AD203B41FA5}">
                      <a16:colId xmlns="" xmlns:a16="http://schemas.microsoft.com/office/drawing/2014/main" val="1185434582"/>
                    </a:ext>
                  </a:extLst>
                </a:gridCol>
              </a:tblGrid>
              <a:tr h="271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ลำดับ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ก่อนปรับพื้นที่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หลังปรับพื้นที่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20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สรุป</a:t>
                      </a:r>
                      <a:endParaRPr lang="en-US" sz="20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="" xmlns:a16="http://schemas.microsoft.com/office/drawing/2014/main" val="1363160666"/>
                  </a:ext>
                </a:extLst>
              </a:tr>
              <a:tr h="1708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2.4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บุคลากร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2.4.1 ในเวลาราชการ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(เจ้าหน้าที่จัดการสิ่งส่งตรวจ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เงินเดือนคนละ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7,750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บาท/เดือน 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2.4.2 นอกเวลาราชการ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(เจ้าหน้าที่จัดการสิ่งส่งตรวจ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 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ค่าเวรคนละ 250 บาท/วัน)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คน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465,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 คน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(198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คน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372,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 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คน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(132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 1 คน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93,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endParaRPr lang="th-TH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ลดลง 1 คน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(ลดลง 66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000 บาท/ปี)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en-US" sz="1800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extLst>
                  <a:ext uri="{0D108BD9-81ED-4DB2-BD59-A6C34878D82A}">
                    <a16:rowId xmlns="" xmlns:a16="http://schemas.microsoft.com/office/drawing/2014/main" val="3842609774"/>
                  </a:ext>
                </a:extLst>
              </a:tr>
              <a:tr h="619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endParaRPr lang="en-US" sz="1800" dirty="0">
                        <a:effectLst/>
                        <a:latin typeface="TH SarabunPSK" pitchFamily="34" charset="-34"/>
                        <a:ea typeface="Calibri" panose="020F0502020204030204" pitchFamily="34" charset="0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สรุปค่าใช้จ่าย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45" algn="l"/>
                          <a:tab pos="1710690" algn="l"/>
                          <a:tab pos="3060700" algn="l"/>
                        </a:tabLst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262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,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360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บาท/ปี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TH SarabunPSK" pitchFamily="34" charset="-34"/>
                        <a:ea typeface="+mn-ea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934,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2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 บาท/ปี</a:t>
                      </a:r>
                      <a:endParaRPr lang="en-US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ลดลง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328,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4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0 บาท/ปี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  <a:tab pos="1710690" algn="l"/>
                          <a:tab pos="3060700" algn="l"/>
                        </a:tabLst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(คิดเป็น 26.01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%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)</a:t>
                      </a:r>
                      <a:endParaRPr lang="en-US" sz="1800" b="1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326" marR="45326" marT="0" marB="0"/>
                </a:tc>
              </a:tr>
            </a:tbl>
          </a:graphicData>
        </a:graphic>
      </p:graphicFrame>
      <p:pic>
        <p:nvPicPr>
          <p:cNvPr id="6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3240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บทเรียนที่ได้รับ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187778" y="1440050"/>
            <a:ext cx="7066768" cy="2826306"/>
          </a:xfrm>
          <a:prstGeom prst="roundRect">
            <a:avLst/>
          </a:prstGeom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การปรับพื้นที่และระบบการทำงานของห้องปฏิบัติการเทคนิคการแพทย์ทำให้ผู้รับบริการได้รับความสะดวกในการติดต่อประสานงาน ลดความผิดพลาดในการส่งสิ่งส่งตรวจ บุคลากรปฏิบัติหน้าที่ได้มีประสิทธิภาพมากขึ้น ทรัพยากรที่มีอยู่ได้ใช้อย่างคุ้มค่าและเกิดประโยชน์สูงสุด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710FFE-C2CE-40E8-9BE9-A4A904E66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09" y="4589187"/>
            <a:ext cx="1119256" cy="1714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4D0E57-48AA-4C25-BAF6-761F9DCE6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51" y="4582540"/>
            <a:ext cx="1119256" cy="1714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75C54C-1E67-408C-A51F-EC0270DF9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444" y="4582540"/>
            <a:ext cx="1125919" cy="1714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48914E6-790E-4524-904C-632FA9715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315" y="4582540"/>
            <a:ext cx="1305799" cy="1721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รูปภาพ 4"/>
          <p:cNvPicPr/>
          <p:nvPr/>
        </p:nvPicPr>
        <p:blipFill>
          <a:blip r:embed="rId8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1000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C74F11-6F6F-49A2-9CD3-13A77DBEA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18" r="27881" b="5816"/>
          <a:stretch/>
        </p:blipFill>
        <p:spPr>
          <a:xfrm>
            <a:off x="0" y="-75414"/>
            <a:ext cx="9144000" cy="7154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4B038F-A8F9-4C79-9754-0EC341A95E2B}"/>
              </a:ext>
            </a:extLst>
          </p:cNvPr>
          <p:cNvSpPr txBox="1"/>
          <p:nvPr/>
        </p:nvSpPr>
        <p:spPr>
          <a:xfrm>
            <a:off x="2012572" y="2189712"/>
            <a:ext cx="4652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44656"/>
                </a:solidFill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C97928-4168-4E13-9804-1B3D14958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7840236" y="5660305"/>
            <a:ext cx="1212361" cy="659876"/>
          </a:xfrm>
          <a:prstGeom prst="rect">
            <a:avLst/>
          </a:prstGeom>
        </p:spPr>
      </p:pic>
      <p:pic>
        <p:nvPicPr>
          <p:cNvPr id="7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40041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5B53C7E3-0581-4296-9F67-E2D0AFD40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54" t="26118" r="14795" b="21992"/>
          <a:stretch>
            <a:fillRect/>
          </a:stretch>
        </p:blipFill>
        <p:spPr bwMode="auto">
          <a:xfrm>
            <a:off x="-19050" y="0"/>
            <a:ext cx="930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684D3-470E-43ED-861D-3209D7CDB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75"/>
            <a:ext cx="9317596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Documents and Settings\user\Desktop\1.jpg">
            <a:extLst>
              <a:ext uri="{FF2B5EF4-FFF2-40B4-BE49-F238E27FC236}">
                <a16:creationId xmlns="" xmlns:a16="http://schemas.microsoft.com/office/drawing/2014/main" id="{0FD4F99C-77B3-4525-9C79-B0E509401378}"/>
              </a:ext>
            </a:extLst>
          </p:cNvPr>
          <p:cNvPicPr/>
          <p:nvPr/>
        </p:nvPicPr>
        <p:blipFill>
          <a:blip r:embed="rId4"/>
          <a:srcRect t="11227"/>
          <a:stretch>
            <a:fillRect/>
          </a:stretch>
        </p:blipFill>
        <p:spPr bwMode="auto">
          <a:xfrm>
            <a:off x="0" y="540653"/>
            <a:ext cx="5148214" cy="46724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DBB6C9-6CEA-430B-9447-9D3FBE1B72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214" t="18294" r="11856" b="15003"/>
          <a:stretch/>
        </p:blipFill>
        <p:spPr>
          <a:xfrm>
            <a:off x="4332886" y="3497534"/>
            <a:ext cx="4917989" cy="336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F088F4F-DFD8-47D2-9DE1-2FACC21D3154}"/>
              </a:ext>
            </a:extLst>
          </p:cNvPr>
          <p:cNvSpPr txBox="1"/>
          <p:nvPr/>
        </p:nvSpPr>
        <p:spPr>
          <a:xfrm>
            <a:off x="5146631" y="4291092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ปัญหาและสาเหตุ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67057F3-B9E5-409B-94F5-D71C51CC3B5A}"/>
              </a:ext>
            </a:extLst>
          </p:cNvPr>
          <p:cNvSpPr txBox="1"/>
          <p:nvPr/>
        </p:nvSpPr>
        <p:spPr>
          <a:xfrm>
            <a:off x="5156627" y="4956737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กิจกรรมการพัฒนา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8B409EF-2F23-42F8-9CC1-36FC32CCF678}"/>
              </a:ext>
            </a:extLst>
          </p:cNvPr>
          <p:cNvSpPr txBox="1"/>
          <p:nvPr/>
        </p:nvSpPr>
        <p:spPr>
          <a:xfrm>
            <a:off x="5143823" y="5613372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การวัดผลและผลของการเปลี่ยนแปลง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B7FB14F-E2EA-4772-998E-E5A66AEAE2E3}"/>
              </a:ext>
            </a:extLst>
          </p:cNvPr>
          <p:cNvSpPr txBox="1"/>
          <p:nvPr/>
        </p:nvSpPr>
        <p:spPr>
          <a:xfrm>
            <a:off x="5143823" y="627361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บทเรียนที่ได้รับ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F088F4F-DFD8-47D2-9DE1-2FACC21D3154}"/>
              </a:ext>
            </a:extLst>
          </p:cNvPr>
          <p:cNvSpPr txBox="1"/>
          <p:nvPr/>
        </p:nvSpPr>
        <p:spPr>
          <a:xfrm>
            <a:off x="5183121" y="366390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4681494" y="3792517"/>
            <a:ext cx="308422" cy="2864925"/>
            <a:chOff x="4645867" y="3555017"/>
            <a:chExt cx="308422" cy="2864925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E2E4CD5-86EB-43E2-ABE1-5C7BA5D3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9722" y="5506955"/>
              <a:ext cx="286650" cy="286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0389384-C16E-46CD-A0D4-466D9CD2B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9720" y="6133942"/>
              <a:ext cx="286650" cy="286000"/>
            </a:xfrm>
            <a:prstGeom prst="rect">
              <a:avLst/>
            </a:prstGeom>
          </p:spPr>
        </p:pic>
        <p:pic>
          <p:nvPicPr>
            <p:cNvPr id="22" name="Picture 12">
              <a:extLst>
                <a:ext uri="{FF2B5EF4-FFF2-40B4-BE49-F238E27FC236}">
                  <a16:creationId xmlns="" xmlns:a16="http://schemas.microsoft.com/office/drawing/2014/main" id="{E0389384-C16E-46CD-A0D4-466D9CD2B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45867" y="3555017"/>
              <a:ext cx="286650" cy="286000"/>
            </a:xfrm>
            <a:prstGeom prst="rect">
              <a:avLst/>
            </a:prstGeom>
          </p:spPr>
        </p:pic>
        <p:pic>
          <p:nvPicPr>
            <p:cNvPr id="24" name="Picture 11">
              <a:extLst>
                <a:ext uri="{FF2B5EF4-FFF2-40B4-BE49-F238E27FC236}">
                  <a16:creationId xmlns="" xmlns:a16="http://schemas.microsoft.com/office/drawing/2014/main" id="{8E2E4CD5-86EB-43E2-ABE1-5C7BA5D3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7639" y="4172959"/>
              <a:ext cx="286650" cy="286000"/>
            </a:xfrm>
            <a:prstGeom prst="rect">
              <a:avLst/>
            </a:prstGeom>
          </p:spPr>
        </p:pic>
        <p:pic>
          <p:nvPicPr>
            <p:cNvPr id="25" name="Picture 12">
              <a:extLst>
                <a:ext uri="{FF2B5EF4-FFF2-40B4-BE49-F238E27FC236}">
                  <a16:creationId xmlns="" xmlns:a16="http://schemas.microsoft.com/office/drawing/2014/main" id="{E0389384-C16E-46CD-A0D4-466D9CD2B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7639" y="4799947"/>
              <a:ext cx="286650" cy="286000"/>
            </a:xfrm>
            <a:prstGeom prst="rect">
              <a:avLst/>
            </a:prstGeom>
          </p:spPr>
        </p:pic>
      </p:grpSp>
      <p:pic>
        <p:nvPicPr>
          <p:cNvPr id="18" name="รูปภาพ 4"/>
          <p:cNvPicPr/>
          <p:nvPr/>
        </p:nvPicPr>
        <p:blipFill>
          <a:blip r:embed="rId8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13960" y="-11875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8953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="" xmlns:a16="http://schemas.microsoft.com/office/drawing/2014/main" id="{01844DEA-3F9E-4696-8874-9CC58E4D6BD4}"/>
              </a:ext>
            </a:extLst>
          </p:cNvPr>
          <p:cNvSpPr/>
          <p:nvPr/>
        </p:nvSpPr>
        <p:spPr>
          <a:xfrm>
            <a:off x="1983425" y="1701310"/>
            <a:ext cx="5604907" cy="2009061"/>
          </a:xfrm>
          <a:prstGeom prst="roundRect">
            <a:avLst/>
          </a:prstGeom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1325" algn="l"/>
                <a:tab pos="3060700" algn="l"/>
              </a:tabLst>
            </a:pPr>
            <a:r>
              <a:rPr lang="th-TH" sz="28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ลดการทำงานที่ซับซ้อน ผู้รับบริการได้รับความสะดวก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1325" algn="l"/>
                <a:tab pos="3060700" algn="l"/>
              </a:tabLst>
            </a:pPr>
            <a:r>
              <a:rPr lang="th-TH" sz="28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ลดความสูญเปล่าและใช้ทรัพยากรที่มีอยู่ให้คุ้มค่า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1325" algn="l"/>
                <a:tab pos="3060700" algn="l"/>
              </a:tabLst>
            </a:pPr>
            <a:r>
              <a:rPr lang="th-TH" sz="2800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มีประโยชน์สูงสุด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 descr="ผลการค้นหารูปภาพสำหรับ เป้าหมาย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695" y="4087391"/>
            <a:ext cx="3918362" cy="2204079"/>
          </a:xfrm>
          <a:prstGeom prst="rect">
            <a:avLst/>
          </a:prstGeom>
          <a:noFill/>
        </p:spPr>
      </p:pic>
      <p:pic>
        <p:nvPicPr>
          <p:cNvPr id="7" name="รูปภาพ 4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950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ปัญหาและสาเหตุ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675172" y="1665284"/>
            <a:ext cx="4519127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ห้องปฏิบัติการเทคนิคการแพทย์เดิม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8C0150-B7D8-41DB-AE8D-59A220DAA2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5" t="18193" r="8463" b="11115"/>
          <a:stretch/>
        </p:blipFill>
        <p:spPr>
          <a:xfrm>
            <a:off x="1800101" y="2762507"/>
            <a:ext cx="5850660" cy="40954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D7470BF-B2EB-4A2C-9DA5-38133ABDD863}"/>
              </a:ext>
            </a:extLst>
          </p:cNvPr>
          <p:cNvCxnSpPr>
            <a:cxnSpLocks/>
          </p:cNvCxnSpPr>
          <p:nvPr/>
        </p:nvCxnSpPr>
        <p:spPr>
          <a:xfrm>
            <a:off x="4725431" y="2787674"/>
            <a:ext cx="0" cy="6664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9D3ECB5C-CF6E-4E36-AA9E-1EE93899A97B}"/>
              </a:ext>
            </a:extLst>
          </p:cNvPr>
          <p:cNvCxnSpPr/>
          <p:nvPr/>
        </p:nvCxnSpPr>
        <p:spPr>
          <a:xfrm>
            <a:off x="4725431" y="3429000"/>
            <a:ext cx="83647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8210E0D-AB82-4DF2-A82A-508B9E07F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106" y="2531810"/>
            <a:ext cx="286650" cy="286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FB5B19B-0C20-4826-B271-8E3446491532}"/>
              </a:ext>
            </a:extLst>
          </p:cNvPr>
          <p:cNvSpPr txBox="1"/>
          <p:nvPr/>
        </p:nvSpPr>
        <p:spPr>
          <a:xfrm>
            <a:off x="3823091" y="2951322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10.5 m</a:t>
            </a:r>
          </a:p>
        </p:txBody>
      </p:sp>
      <p:pic>
        <p:nvPicPr>
          <p:cNvPr id="11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950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ปัญหาและสาเหตุ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675172" y="1665284"/>
            <a:ext cx="4519127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ห้องปฏิบัติการเทคนิคการแพทย์เดิม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8C0150-B7D8-41DB-AE8D-59A220DAA2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5" t="18193" r="8463" b="11115"/>
          <a:stretch/>
        </p:blipFill>
        <p:spPr>
          <a:xfrm>
            <a:off x="1800101" y="2762507"/>
            <a:ext cx="5850660" cy="40954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D7470BF-B2EB-4A2C-9DA5-38133ABDD863}"/>
              </a:ext>
            </a:extLst>
          </p:cNvPr>
          <p:cNvCxnSpPr>
            <a:cxnSpLocks/>
          </p:cNvCxnSpPr>
          <p:nvPr/>
        </p:nvCxnSpPr>
        <p:spPr>
          <a:xfrm>
            <a:off x="4725431" y="2804452"/>
            <a:ext cx="0" cy="1941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9D3ECB5C-CF6E-4E36-AA9E-1EE93899A97B}"/>
              </a:ext>
            </a:extLst>
          </p:cNvPr>
          <p:cNvCxnSpPr/>
          <p:nvPr/>
        </p:nvCxnSpPr>
        <p:spPr>
          <a:xfrm>
            <a:off x="4725431" y="4729294"/>
            <a:ext cx="83647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8210E0D-AB82-4DF2-A82A-508B9E07F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106" y="2531810"/>
            <a:ext cx="286650" cy="286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FB5B19B-0C20-4826-B271-8E3446491532}"/>
              </a:ext>
            </a:extLst>
          </p:cNvPr>
          <p:cNvSpPr txBox="1"/>
          <p:nvPr/>
        </p:nvSpPr>
        <p:spPr>
          <a:xfrm>
            <a:off x="3886534" y="340422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15.6 m</a:t>
            </a:r>
          </a:p>
        </p:txBody>
      </p:sp>
      <p:pic>
        <p:nvPicPr>
          <p:cNvPr id="11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4383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ปัญหาและสาเหตุ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675172" y="1665284"/>
            <a:ext cx="4519127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ห้องปฏิบัติการเทคนิคการแพทย์เดิม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8C0150-B7D8-41DB-AE8D-59A220DAA2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5" t="18193" r="8463" b="11115"/>
          <a:stretch/>
        </p:blipFill>
        <p:spPr>
          <a:xfrm>
            <a:off x="1800101" y="2762507"/>
            <a:ext cx="5850660" cy="40954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D7470BF-B2EB-4A2C-9DA5-38133ABDD863}"/>
              </a:ext>
            </a:extLst>
          </p:cNvPr>
          <p:cNvCxnSpPr>
            <a:cxnSpLocks/>
          </p:cNvCxnSpPr>
          <p:nvPr/>
        </p:nvCxnSpPr>
        <p:spPr>
          <a:xfrm>
            <a:off x="4725431" y="2812841"/>
            <a:ext cx="0" cy="1941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9D3ECB5C-CF6E-4E36-AA9E-1EE93899A97B}"/>
              </a:ext>
            </a:extLst>
          </p:cNvPr>
          <p:cNvCxnSpPr>
            <a:cxnSpLocks/>
          </p:cNvCxnSpPr>
          <p:nvPr/>
        </p:nvCxnSpPr>
        <p:spPr>
          <a:xfrm>
            <a:off x="4073422" y="4746072"/>
            <a:ext cx="0" cy="2653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8210E0D-AB82-4DF2-A82A-508B9E07F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106" y="2531810"/>
            <a:ext cx="286650" cy="286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FB5B19B-0C20-4826-B271-8E3446491532}"/>
              </a:ext>
            </a:extLst>
          </p:cNvPr>
          <p:cNvSpPr txBox="1"/>
          <p:nvPr/>
        </p:nvSpPr>
        <p:spPr>
          <a:xfrm>
            <a:off x="3886534" y="340422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20.7 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AEEB04F-1690-4445-87A2-BE245C8E8923}"/>
              </a:ext>
            </a:extLst>
          </p:cNvPr>
          <p:cNvCxnSpPr>
            <a:cxnSpLocks/>
          </p:cNvCxnSpPr>
          <p:nvPr/>
        </p:nvCxnSpPr>
        <p:spPr>
          <a:xfrm>
            <a:off x="4061785" y="4746072"/>
            <a:ext cx="6720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4632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ปัญหาและสาเหตุ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88113A-29AA-4BC4-934C-5088F4531060}"/>
              </a:ext>
            </a:extLst>
          </p:cNvPr>
          <p:cNvSpPr txBox="1"/>
          <p:nvPr/>
        </p:nvSpPr>
        <p:spPr>
          <a:xfrm>
            <a:off x="675172" y="1665284"/>
            <a:ext cx="4519127" cy="646986"/>
          </a:xfrm>
          <a:prstGeom prst="roundRect">
            <a:avLst/>
          </a:prstGeom>
          <a:solidFill>
            <a:srgbClr val="044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ห้องปฏิบัติการเทคนิคการแพทย์เดิม</a:t>
            </a:r>
            <a:endParaRPr lang="en-US" sz="320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8C0150-B7D8-41DB-AE8D-59A220DAA2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5" t="18193" r="8463" b="11115"/>
          <a:stretch/>
        </p:blipFill>
        <p:spPr>
          <a:xfrm>
            <a:off x="1800101" y="2762507"/>
            <a:ext cx="5850660" cy="40954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D7470BF-B2EB-4A2C-9DA5-38133ABDD863}"/>
              </a:ext>
            </a:extLst>
          </p:cNvPr>
          <p:cNvCxnSpPr>
            <a:cxnSpLocks/>
          </p:cNvCxnSpPr>
          <p:nvPr/>
        </p:nvCxnSpPr>
        <p:spPr>
          <a:xfrm>
            <a:off x="4725431" y="2812841"/>
            <a:ext cx="0" cy="1941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9D3ECB5C-CF6E-4E36-AA9E-1EE93899A97B}"/>
              </a:ext>
            </a:extLst>
          </p:cNvPr>
          <p:cNvCxnSpPr>
            <a:cxnSpLocks/>
          </p:cNvCxnSpPr>
          <p:nvPr/>
        </p:nvCxnSpPr>
        <p:spPr>
          <a:xfrm>
            <a:off x="2974464" y="4746072"/>
            <a:ext cx="0" cy="2653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8210E0D-AB82-4DF2-A82A-508B9E07F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106" y="2531810"/>
            <a:ext cx="286650" cy="286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FB5B19B-0C20-4826-B271-8E3446491532}"/>
              </a:ext>
            </a:extLst>
          </p:cNvPr>
          <p:cNvSpPr txBox="1"/>
          <p:nvPr/>
        </p:nvSpPr>
        <p:spPr>
          <a:xfrm>
            <a:off x="3886534" y="340422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27.3 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AEEB04F-1690-4445-87A2-BE245C8E8923}"/>
              </a:ext>
            </a:extLst>
          </p:cNvPr>
          <p:cNvCxnSpPr>
            <a:cxnSpLocks/>
          </p:cNvCxnSpPr>
          <p:nvPr/>
        </p:nvCxnSpPr>
        <p:spPr>
          <a:xfrm flipV="1">
            <a:off x="2974464" y="4746072"/>
            <a:ext cx="1759356" cy="83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รูปภาพ 4"/>
          <p:cNvPicPr/>
          <p:nvPr/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14237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22CFB-C06F-452A-AB18-D196D3EB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778" y="309466"/>
            <a:ext cx="3035431" cy="1136278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00A3AE"/>
                </a:solidFill>
                <a:latin typeface="TH SarabunPSK" pitchFamily="34" charset="-34"/>
                <a:cs typeface="TH SarabunPSK" pitchFamily="34" charset="-34"/>
              </a:rPr>
              <a:t>ปัญหาและสาเหตุ</a:t>
            </a:r>
            <a:endParaRPr lang="en-US" sz="4800" b="1" dirty="0">
              <a:solidFill>
                <a:srgbClr val="00A3A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92CCCC-E45E-4941-81EF-B7E6B1D6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358219" cy="685800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26220B6-63BD-4842-9C23-25C545E20E53}"/>
              </a:ext>
            </a:extLst>
          </p:cNvPr>
          <p:cNvSpPr/>
          <p:nvPr/>
        </p:nvSpPr>
        <p:spPr>
          <a:xfrm>
            <a:off x="2220915" y="2168420"/>
            <a:ext cx="4440025" cy="578882"/>
          </a:xfrm>
          <a:prstGeom prst="roundRect">
            <a:avLst/>
          </a:prstGeom>
          <a:ln w="28575">
            <a:solidFill>
              <a:srgbClr val="04465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ไม่สะดวก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C8DD19A-2A35-4151-9BFB-F358CBCF7019}"/>
              </a:ext>
            </a:extLst>
          </p:cNvPr>
          <p:cNvSpPr/>
          <p:nvPr/>
        </p:nvSpPr>
        <p:spPr>
          <a:xfrm>
            <a:off x="2220915" y="3531817"/>
            <a:ext cx="4440025" cy="578882"/>
          </a:xfrm>
          <a:prstGeom prst="roundRect">
            <a:avLst/>
          </a:prstGeom>
          <a:ln w="28575">
            <a:solidFill>
              <a:srgbClr val="00A3A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ผู้ใช้บริการเกิดความสับสน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E9C7160D-8267-4AB9-BD27-6FCBF8D6BB87}"/>
              </a:ext>
            </a:extLst>
          </p:cNvPr>
          <p:cNvSpPr/>
          <p:nvPr/>
        </p:nvSpPr>
        <p:spPr>
          <a:xfrm>
            <a:off x="2220914" y="4895214"/>
            <a:ext cx="4440025" cy="578882"/>
          </a:xfrm>
          <a:prstGeom prst="roundRect">
            <a:avLst/>
          </a:prstGeom>
          <a:ln w="28575">
            <a:solidFill>
              <a:srgbClr val="FEC64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ใช้ทรัพยากรไม่คุ้มค่า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A9FC68-BA92-4876-8546-596537B9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73" y="529006"/>
            <a:ext cx="648605" cy="655879"/>
          </a:xfrm>
          <a:prstGeom prst="rect">
            <a:avLst/>
          </a:prstGeom>
        </p:spPr>
      </p:pic>
      <p:pic>
        <p:nvPicPr>
          <p:cNvPr id="8" name="รูปภาพ 4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95210" y="-1"/>
            <a:ext cx="1448790" cy="140128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0415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1704</TotalTime>
  <Words>483</Words>
  <Application>Microsoft Office PowerPoint</Application>
  <PresentationFormat>นำเสนอทางหน้าจอ (4:3)</PresentationFormat>
  <Paragraphs>270</Paragraphs>
  <Slides>25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  <vt:variant>
        <vt:lpstr>การนำเสนอแบบกำหนดเอง</vt:lpstr>
      </vt:variant>
      <vt:variant>
        <vt:i4>1</vt:i4>
      </vt:variant>
    </vt:vector>
  </HeadingPairs>
  <TitlesOfParts>
    <vt:vector size="27" baseType="lpstr">
      <vt:lpstr>Office Theme</vt:lpstr>
      <vt:lpstr>ภาพนิ่ง 1</vt:lpstr>
      <vt:lpstr>สมาชิก</vt:lpstr>
      <vt:lpstr>ภาพนิ่ง 3</vt:lpstr>
      <vt:lpstr>เป้าหมาย</vt:lpstr>
      <vt:lpstr>ปัญหาและสาเหตุ</vt:lpstr>
      <vt:lpstr>ปัญหาและสาเหตุ</vt:lpstr>
      <vt:lpstr>ปัญหาและสาเหตุ</vt:lpstr>
      <vt:lpstr>ปัญหาและสาเหตุ</vt:lpstr>
      <vt:lpstr>ปัญหาและสาเหตุ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กิจกรรมการพัฒนา</vt:lpstr>
      <vt:lpstr>การวัดผลและผลของการเปลี่ยนแปลง</vt:lpstr>
      <vt:lpstr>การวัดผลและผลของการเปลี่ยนแปลง</vt:lpstr>
      <vt:lpstr>การวัดผลและผลของการเปลี่ยนแปลง</vt:lpstr>
      <vt:lpstr>การวัดผลและผลของการเปลี่ยนแปลง</vt:lpstr>
      <vt:lpstr>บทเรียนที่ได้รับ</vt:lpstr>
      <vt:lpstr>ภาพนิ่ง 25</vt:lpstr>
      <vt:lpstr>การนำเสนอแบบกำหนดเอง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beety49</cp:lastModifiedBy>
  <cp:revision>124</cp:revision>
  <dcterms:created xsi:type="dcterms:W3CDTF">2017-09-12T07:34:24Z</dcterms:created>
  <dcterms:modified xsi:type="dcterms:W3CDTF">2018-02-09T09:12:48Z</dcterms:modified>
</cp:coreProperties>
</file>