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CC99FF"/>
    <a:srgbClr val="9966FF"/>
    <a:srgbClr val="0000FF"/>
    <a:srgbClr val="FF99FF"/>
    <a:srgbClr val="FF6699"/>
    <a:srgbClr val="FF7C8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-53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2/7/2018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2/7/2018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2/7/2018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8278" y="549976"/>
            <a:ext cx="7766936" cy="1646302"/>
          </a:xfrm>
          <a:noFill/>
        </p:spPr>
        <p:txBody>
          <a:bodyPr/>
          <a:lstStyle/>
          <a:p>
            <a:pPr algn="l"/>
            <a:r>
              <a:rPr lang="en-US" sz="7200" b="1" dirty="0" smtClean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  <a:cs typeface="+mn-cs"/>
              </a:rPr>
              <a:t>CQI.</a:t>
            </a:r>
            <a:endParaRPr lang="th-TH" sz="7200" b="1" dirty="0">
              <a:solidFill>
                <a:schemeClr val="accent2">
                  <a:lumMod val="75000"/>
                </a:schemeClr>
              </a:solidFill>
              <a:latin typeface="Arial Rounded MT Bold" panose="020F0704030504030204" pitchFamily="34" charset="0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796" y="2847757"/>
            <a:ext cx="7766936" cy="1096899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th-TH" sz="11500" b="1" dirty="0">
                <a:solidFill>
                  <a:srgbClr val="FFC000"/>
                </a:solidFill>
              </a:rPr>
              <a:t>แล้ว…รออะไร </a:t>
            </a:r>
            <a:r>
              <a:rPr lang="th-TH" sz="11500" b="1" dirty="0" smtClean="0">
                <a:solidFill>
                  <a:srgbClr val="FFC000"/>
                </a:solidFill>
              </a:rPr>
              <a:t>2</a:t>
            </a:r>
          </a:p>
          <a:p>
            <a:endParaRPr lang="th-TH" sz="8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61746" y="5934670"/>
            <a:ext cx="654698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5400" dirty="0">
                <a:solidFill>
                  <a:schemeClr val="accent2">
                    <a:lumMod val="75000"/>
                  </a:schemeClr>
                </a:solidFill>
              </a:rPr>
              <a:t>คลินิกทางเดินอาหารและ</a:t>
            </a:r>
            <a:r>
              <a:rPr lang="th-TH" sz="5400" dirty="0" smtClean="0">
                <a:solidFill>
                  <a:schemeClr val="accent2">
                    <a:lumMod val="75000"/>
                  </a:schemeClr>
                </a:solidFill>
              </a:rPr>
              <a:t>ตับ </a:t>
            </a: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  <a:t>B13</a:t>
            </a:r>
            <a:endParaRPr lang="th-TH" sz="4800" dirty="0">
              <a:solidFill>
                <a:schemeClr val="accent2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760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71351474"/>
              </p:ext>
            </p:extLst>
          </p:nvPr>
        </p:nvGraphicFramePr>
        <p:xfrm>
          <a:off x="1674253" y="1788613"/>
          <a:ext cx="7262253" cy="4663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6225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96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รอผลเลือด</a:t>
                      </a:r>
                      <a:endParaRPr lang="th-TH" sz="9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9600" b="1" dirty="0" smtClean="0"/>
                        <a:t>รอพบแพทย์</a:t>
                      </a:r>
                      <a:endParaRPr lang="th-TH" sz="9600" b="1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9600" b="1" dirty="0" smtClean="0"/>
                        <a:t>รอกลับบ้าน</a:t>
                      </a:r>
                      <a:endParaRPr lang="th-TH" sz="9600" b="1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89397" y="360609"/>
            <a:ext cx="38636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400" b="1" dirty="0" smtClean="0">
                <a:solidFill>
                  <a:srgbClr val="FF0000"/>
                </a:solidFill>
              </a:rPr>
              <a:t>พัฒนา ครั้งที่ </a:t>
            </a:r>
            <a:r>
              <a:rPr lang="en-US" sz="4800" b="1" dirty="0" smtClean="0">
                <a:solidFill>
                  <a:srgbClr val="FF0000"/>
                </a:solidFill>
              </a:rPr>
              <a:t>1</a:t>
            </a:r>
            <a:endParaRPr lang="th-TH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426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9397" y="360609"/>
            <a:ext cx="38636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400" b="1" dirty="0" smtClean="0">
                <a:solidFill>
                  <a:srgbClr val="FF0000"/>
                </a:solidFill>
              </a:rPr>
              <a:t>พัฒนา ครั้งที่ </a:t>
            </a:r>
            <a:r>
              <a:rPr lang="en-US" sz="4800" b="1" dirty="0" smtClean="0">
                <a:solidFill>
                  <a:srgbClr val="FF0000"/>
                </a:solidFill>
              </a:rPr>
              <a:t>2</a:t>
            </a:r>
            <a:endParaRPr lang="th-TH" sz="48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65160" y="1623514"/>
            <a:ext cx="7443989" cy="494180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9576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52007" y="1452503"/>
            <a:ext cx="7827599" cy="50996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9397" y="360609"/>
            <a:ext cx="38636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400" b="1" dirty="0" smtClean="0">
                <a:solidFill>
                  <a:srgbClr val="FF0000"/>
                </a:solidFill>
              </a:rPr>
              <a:t>พัฒนา ครั้งที่ </a:t>
            </a:r>
            <a:r>
              <a:rPr lang="en-US" sz="5400" b="1" dirty="0" smtClean="0">
                <a:solidFill>
                  <a:srgbClr val="FF0000"/>
                </a:solidFill>
              </a:rPr>
              <a:t>2</a:t>
            </a:r>
            <a:endParaRPr lang="th-TH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1816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425" y="313386"/>
            <a:ext cx="5865133" cy="1320800"/>
          </a:xfrm>
        </p:spPr>
        <p:txBody>
          <a:bodyPr>
            <a:noAutofit/>
          </a:bodyPr>
          <a:lstStyle/>
          <a:p>
            <a:r>
              <a:rPr lang="th-TH" sz="6000" b="1" dirty="0" smtClean="0">
                <a:solidFill>
                  <a:srgbClr val="92D050"/>
                </a:solidFill>
              </a:rPr>
              <a:t>ตัวอย่างการใช้อุปกรณ์</a:t>
            </a:r>
            <a:endParaRPr lang="th-TH" sz="6000" b="1" dirty="0">
              <a:solidFill>
                <a:srgbClr val="92D05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425" y="1479638"/>
            <a:ext cx="6433247" cy="52059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7703" y="545499"/>
            <a:ext cx="4609193" cy="61400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Rectangle 2"/>
          <p:cNvSpPr/>
          <p:nvPr/>
        </p:nvSpPr>
        <p:spPr>
          <a:xfrm>
            <a:off x="1893194" y="3219720"/>
            <a:ext cx="1004552" cy="14166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Rectangle 5"/>
          <p:cNvSpPr/>
          <p:nvPr/>
        </p:nvSpPr>
        <p:spPr>
          <a:xfrm>
            <a:off x="8703972" y="2547872"/>
            <a:ext cx="862885" cy="12878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421454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5400" b="1" dirty="0">
                <a:solidFill>
                  <a:srgbClr val="0000FF"/>
                </a:solidFill>
              </a:rPr>
              <a:t>การวัดผลและการเปลี่ยนแปลง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91464877"/>
              </p:ext>
            </p:extLst>
          </p:nvPr>
        </p:nvGraphicFramePr>
        <p:xfrm>
          <a:off x="1349420" y="1781363"/>
          <a:ext cx="8128000" cy="460248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solidFill>
                            <a:schemeClr val="tx1"/>
                          </a:solidFill>
                        </a:rPr>
                        <a:t>เดือน</a:t>
                      </a:r>
                      <a:endParaRPr lang="th-TH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solidFill>
                            <a:schemeClr val="tx1"/>
                          </a:solidFill>
                        </a:rPr>
                        <a:t>จำนวนข้อซักถาม</a:t>
                      </a:r>
                      <a:endParaRPr lang="th-TH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3600" u="sng" dirty="0" smtClean="0"/>
                        <a:t>ก่อนทำ</a:t>
                      </a:r>
                    </a:p>
                    <a:p>
                      <a:r>
                        <a:rPr lang="th-TH" sz="3600" dirty="0" smtClean="0"/>
                        <a:t>เดือนตุลาคม            2560</a:t>
                      </a:r>
                    </a:p>
                    <a:p>
                      <a:r>
                        <a:rPr lang="th-TH" sz="3600" dirty="0" smtClean="0"/>
                        <a:t>เดือนพฤศจิกายน      2560</a:t>
                      </a:r>
                    </a:p>
                    <a:p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 smtClean="0"/>
                    </a:p>
                    <a:p>
                      <a:pPr algn="ctr"/>
                      <a:endParaRPr lang="th-TH" dirty="0" smtClean="0"/>
                    </a:p>
                    <a:p>
                      <a:pPr algn="ctr"/>
                      <a:r>
                        <a:rPr lang="th-TH" dirty="0" smtClean="0"/>
                        <a:t>       </a:t>
                      </a:r>
                    </a:p>
                    <a:p>
                      <a:pPr algn="ctr"/>
                      <a:r>
                        <a:rPr lang="th-TH" sz="3600" dirty="0" smtClean="0"/>
                        <a:t>    มากกว่า 10 ครั้ง</a:t>
                      </a:r>
                      <a:endParaRPr lang="th-TH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3600" u="sng" dirty="0" smtClean="0"/>
                        <a:t>หลังทำ</a:t>
                      </a:r>
                    </a:p>
                    <a:p>
                      <a:r>
                        <a:rPr lang="th-TH" sz="3600" dirty="0" smtClean="0"/>
                        <a:t>เดือนธันวาคม          2560</a:t>
                      </a:r>
                    </a:p>
                    <a:p>
                      <a:r>
                        <a:rPr lang="th-TH" sz="3600" dirty="0" smtClean="0"/>
                        <a:t>เดือนมกราคม          2561</a:t>
                      </a:r>
                    </a:p>
                    <a:p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 smtClean="0"/>
                    </a:p>
                    <a:p>
                      <a:endParaRPr lang="th-TH" dirty="0" smtClean="0"/>
                    </a:p>
                    <a:p>
                      <a:endParaRPr lang="th-TH" dirty="0" smtClean="0"/>
                    </a:p>
                    <a:p>
                      <a:pPr algn="l"/>
                      <a:r>
                        <a:rPr lang="th-TH" sz="3200" dirty="0" smtClean="0"/>
                        <a:t>                      </a:t>
                      </a:r>
                      <a:r>
                        <a:rPr lang="en-US" sz="3200" dirty="0" smtClean="0"/>
                        <a:t>0</a:t>
                      </a:r>
                      <a:endParaRPr lang="th-TH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Right Brace 5"/>
          <p:cNvSpPr/>
          <p:nvPr/>
        </p:nvSpPr>
        <p:spPr>
          <a:xfrm>
            <a:off x="5950039" y="2884868"/>
            <a:ext cx="180305" cy="1197735"/>
          </a:xfrm>
          <a:prstGeom prst="righ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Right Brace 6"/>
          <p:cNvSpPr/>
          <p:nvPr/>
        </p:nvSpPr>
        <p:spPr>
          <a:xfrm>
            <a:off x="5950039" y="4934040"/>
            <a:ext cx="180305" cy="1197735"/>
          </a:xfrm>
          <a:prstGeom prst="righ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9874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76362937"/>
              </p:ext>
            </p:extLst>
          </p:nvPr>
        </p:nvGraphicFramePr>
        <p:xfrm>
          <a:off x="1104722" y="957115"/>
          <a:ext cx="8128000" cy="518160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solidFill>
                            <a:schemeClr val="tx1"/>
                          </a:solidFill>
                        </a:rPr>
                        <a:t>เดือน</a:t>
                      </a:r>
                      <a:endParaRPr lang="th-TH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solidFill>
                            <a:schemeClr val="tx1"/>
                          </a:solidFill>
                        </a:rPr>
                        <a:t>จำนวนกลุ่มผู้ป่วยที่เกิดภาวะเปลี่ยนแปลงขณะรอ</a:t>
                      </a:r>
                      <a:endParaRPr lang="th-TH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3600" u="sng" dirty="0" smtClean="0"/>
                        <a:t>ก่อนทำ</a:t>
                      </a:r>
                    </a:p>
                    <a:p>
                      <a:r>
                        <a:rPr lang="th-TH" sz="3600" dirty="0" smtClean="0"/>
                        <a:t>เดือนตุลาคม            2560</a:t>
                      </a:r>
                    </a:p>
                    <a:p>
                      <a:r>
                        <a:rPr lang="th-TH" sz="3600" dirty="0" smtClean="0"/>
                        <a:t>เดือนพฤศจิกายน      2560</a:t>
                      </a:r>
                    </a:p>
                    <a:p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 smtClean="0"/>
                    </a:p>
                    <a:p>
                      <a:pPr algn="ctr"/>
                      <a:endParaRPr lang="th-TH" dirty="0" smtClean="0"/>
                    </a:p>
                    <a:p>
                      <a:pPr algn="ctr"/>
                      <a:r>
                        <a:rPr lang="th-TH" dirty="0" smtClean="0"/>
                        <a:t>      </a:t>
                      </a:r>
                      <a:r>
                        <a:rPr lang="th-TH" sz="6000" dirty="0" smtClean="0"/>
                        <a:t> </a:t>
                      </a:r>
                      <a:r>
                        <a:rPr lang="th-TH" sz="3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เดือนละ</a:t>
                      </a:r>
                      <a:r>
                        <a:rPr lang="en-US" sz="3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3 </a:t>
                      </a:r>
                      <a:r>
                        <a:rPr lang="th-TH" sz="3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ราย</a:t>
                      </a:r>
                      <a:endParaRPr lang="en-US" sz="3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th-TH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3600" u="sng" dirty="0" smtClean="0"/>
                        <a:t>หลังทำ</a:t>
                      </a:r>
                    </a:p>
                    <a:p>
                      <a:r>
                        <a:rPr lang="th-TH" sz="3600" dirty="0" smtClean="0"/>
                        <a:t>เดือนธันวาคม          2560</a:t>
                      </a:r>
                    </a:p>
                    <a:p>
                      <a:r>
                        <a:rPr lang="th-TH" sz="3600" dirty="0" smtClean="0"/>
                        <a:t>เดือนมกราคม          2561</a:t>
                      </a:r>
                    </a:p>
                    <a:p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 smtClean="0"/>
                    </a:p>
                    <a:p>
                      <a:endParaRPr lang="th-TH" dirty="0" smtClean="0"/>
                    </a:p>
                    <a:p>
                      <a:r>
                        <a:rPr lang="th-TH" sz="1800" baseline="0" dirty="0" smtClean="0"/>
                        <a:t>                </a:t>
                      </a:r>
                      <a:r>
                        <a:rPr lang="en-US" sz="1800" baseline="0" dirty="0" smtClean="0"/>
                        <a:t>         </a:t>
                      </a:r>
                      <a:r>
                        <a:rPr lang="en-US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3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th-TH" sz="3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ราย</a:t>
                      </a:r>
                      <a:endParaRPr lang="en-US" sz="3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3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h-TH" sz="3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ราย</a:t>
                      </a:r>
                      <a:endParaRPr lang="th-TH" sz="5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</a:tr>
            </a:tbl>
          </a:graphicData>
        </a:graphic>
      </p:graphicFrame>
      <p:sp>
        <p:nvSpPr>
          <p:cNvPr id="5" name="Right Brace 4"/>
          <p:cNvSpPr/>
          <p:nvPr/>
        </p:nvSpPr>
        <p:spPr>
          <a:xfrm>
            <a:off x="5859887" y="2537139"/>
            <a:ext cx="180305" cy="1197735"/>
          </a:xfrm>
          <a:prstGeom prst="righ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9914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4800" b="1" dirty="0">
                <a:solidFill>
                  <a:srgbClr val="FF33CC"/>
                </a:solidFill>
              </a:rPr>
              <a:t>บทเรียนที่ได้รับ</a:t>
            </a:r>
            <a:r>
              <a:rPr lang="th-TH" sz="4800" b="1" dirty="0"/>
              <a:t>	</a:t>
            </a:r>
            <a:endParaRPr lang="th-TH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3396" y="1648496"/>
            <a:ext cx="9432581" cy="480381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th-TH" dirty="0"/>
          </a:p>
          <a:p>
            <a:r>
              <a:rPr lang="th-TH" sz="5700" dirty="0" smtClean="0"/>
              <a:t>   ผู้ป่วย</a:t>
            </a:r>
            <a:r>
              <a:rPr lang="th-TH" sz="5700" dirty="0"/>
              <a:t>ที่มารับการบริการ ได้รับการตรวจรักษาตามลำดับความเร่งด่วนอย่าง ถูกต้อง ปลอดภัย</a:t>
            </a:r>
          </a:p>
          <a:p>
            <a:r>
              <a:rPr lang="th-TH" sz="5700" dirty="0"/>
              <a:t>	</a:t>
            </a:r>
            <a:r>
              <a:rPr lang="th-TH" sz="5700" dirty="0" smtClean="0"/>
              <a:t>  แพทย์</a:t>
            </a:r>
            <a:r>
              <a:rPr lang="th-TH" sz="5700" dirty="0"/>
              <a:t>สามารถตรวจรักษาผู้ป่วยได้ตามลำดับความฉุกเฉินได้อย่างรวดเร็วและเหมาะสม</a:t>
            </a:r>
          </a:p>
          <a:p>
            <a:r>
              <a:rPr lang="th-TH" sz="5700" dirty="0"/>
              <a:t>	</a:t>
            </a:r>
            <a:r>
              <a:rPr lang="th-TH" sz="5700" dirty="0" smtClean="0"/>
              <a:t> สามารถ</a:t>
            </a:r>
            <a:r>
              <a:rPr lang="th-TH" sz="5700" dirty="0"/>
              <a:t>เฝ้าระวังอาการที่เปลี่ยนแปลงผู้ป่วยได้อย่างรวดเร็ว</a:t>
            </a:r>
          </a:p>
          <a:p>
            <a:r>
              <a:rPr lang="th-TH" sz="5700" dirty="0"/>
              <a:t>	</a:t>
            </a:r>
            <a:r>
              <a:rPr lang="th-TH" sz="5700" dirty="0" smtClean="0"/>
              <a:t> สร้าง</a:t>
            </a:r>
            <a:r>
              <a:rPr lang="th-TH" sz="5700" dirty="0"/>
              <a:t>ความเข้าใจที่ตรงกันและลดข้อขัดแย้งระหว่างผู้รับบริการและทีมสุขภาพด้วยกัน</a:t>
            </a:r>
          </a:p>
          <a:p>
            <a:r>
              <a:rPr lang="th-TH" sz="5700" dirty="0"/>
              <a:t>	</a:t>
            </a:r>
            <a:r>
              <a:rPr lang="th-TH" sz="5700" dirty="0" smtClean="0"/>
              <a:t> สามารถ</a:t>
            </a:r>
            <a:r>
              <a:rPr lang="th-TH" sz="5700" dirty="0"/>
              <a:t>ช่วยระบุตัวผู้ป่วยได้ถูกต้องมากขึ้น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="" xmlns:p14="http://schemas.microsoft.com/office/powerpoint/2010/main" val="207676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7341" y="1614152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th-TH" sz="15300" b="1" dirty="0" smtClean="0">
                <a:solidFill>
                  <a:srgbClr val="7030A0"/>
                </a:solidFill>
              </a:rPr>
              <a:t>ขอบคุณค่ะ</a:t>
            </a:r>
            <a:r>
              <a:rPr lang="th-TH" sz="5300" b="1" dirty="0" smtClean="0">
                <a:solidFill>
                  <a:srgbClr val="7030A0"/>
                </a:solidFill>
              </a:rPr>
              <a:t/>
            </a:r>
            <a:br>
              <a:rPr lang="th-TH" sz="5300" b="1" dirty="0" smtClean="0">
                <a:solidFill>
                  <a:srgbClr val="7030A0"/>
                </a:solidFill>
              </a:rPr>
            </a:br>
            <a:r>
              <a:rPr lang="th-TH" sz="5300" b="1" dirty="0" smtClean="0">
                <a:solidFill>
                  <a:srgbClr val="FFC000"/>
                </a:solidFill>
              </a:rPr>
              <a:t/>
            </a:r>
            <a:br>
              <a:rPr lang="th-TH" sz="5300" b="1" dirty="0" smtClean="0">
                <a:solidFill>
                  <a:srgbClr val="FFC000"/>
                </a:solidFill>
              </a:rPr>
            </a:br>
            <a:r>
              <a:rPr lang="th-TH" sz="5300" b="1" dirty="0">
                <a:solidFill>
                  <a:srgbClr val="7030A0"/>
                </a:solidFill>
              </a:rPr>
              <a:t/>
            </a:r>
            <a:br>
              <a:rPr lang="th-TH" sz="5300" b="1" dirty="0">
                <a:solidFill>
                  <a:srgbClr val="7030A0"/>
                </a:solidFill>
              </a:rPr>
            </a:br>
            <a:r>
              <a:rPr lang="th-TH" sz="5300" b="1" dirty="0">
                <a:solidFill>
                  <a:srgbClr val="7030A0"/>
                </a:solidFill>
              </a:rPr>
              <a:t>คลินิกทางเดินอาหารและตับ ติดต่อ 1220,1222</a:t>
            </a:r>
            <a:r>
              <a:rPr lang="th-TH" b="1" dirty="0"/>
              <a:t/>
            </a:r>
            <a:br>
              <a:rPr lang="th-TH" b="1" dirty="0"/>
            </a:br>
            <a:endParaRPr lang="th-TH" b="1" dirty="0"/>
          </a:p>
        </p:txBody>
      </p:sp>
      <p:sp>
        <p:nvSpPr>
          <p:cNvPr id="3" name="Heart 2"/>
          <p:cNvSpPr/>
          <p:nvPr/>
        </p:nvSpPr>
        <p:spPr>
          <a:xfrm>
            <a:off x="1197735" y="1614152"/>
            <a:ext cx="1378039" cy="1532586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3158" y="1614152"/>
            <a:ext cx="1414395" cy="15302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4007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5977" y="635358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th-TH" sz="6000" b="1" dirty="0">
                <a:solidFill>
                  <a:schemeClr val="accent3">
                    <a:lumMod val="75000"/>
                  </a:schemeClr>
                </a:solidFill>
              </a:rPr>
              <a:t>สรุปผลงานโดยย่อ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0138" y="1828801"/>
            <a:ext cx="9664401" cy="4096652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r>
              <a:rPr lang="th-TH" sz="3400" dirty="0" smtClean="0"/>
              <a:t>        เป็น</a:t>
            </a:r>
            <a:r>
              <a:rPr lang="th-TH" sz="3400" dirty="0"/>
              <a:t>การพัฒนาปรับปรุง เพื่อประเมินและคัดกรองอาการที่เปลี่ยนแปลงของผู้ป่วยขณะรอ</a:t>
            </a:r>
            <a:r>
              <a:rPr lang="th-TH" sz="3400" dirty="0" smtClean="0"/>
              <a:t>ตรวจ   </a:t>
            </a:r>
            <a:r>
              <a:rPr lang="th-TH" sz="3400" dirty="0"/>
              <a:t>และการสื่อสารระหว่างผู้ปฏิบัติงานและลดข้อร้องเรียนขณะรอตรวจ  โดยมีการประเมินปัญหา สาเหตุและหาแนวปฏิบัติ เพื่อให้ผู้ป่วยและญาติเข้าใจขั้นตอนขณะที่รอพบแพทย์ เพื่อลดความวิตกกังวล และป้องกันภาวะผู้ป่วยที่อาจมีภาวะทรุดลงได้ และเพื่อสื่อสารระหว่างผู้ปฏิบัติงานที่ชัดเจน   โดยจัดทำป้ายแจ้งสถานะติดที่รถนั่ง รถนอน ว่าขั้นตอนต่อไปให้ผู้ป่วย ญาติ และเจ้าหน้าที่ที่รับผิดชอบได้ทราบสถานะ ผู้ป่วยและญาติรวมทั้งเจ้าหน้าที่  มีความพึงพอใจ และข้อซักถามเกี่ยวกับการรอตรวจลดลงอย่างเห็นได้ชัดเจน</a:t>
            </a:r>
          </a:p>
        </p:txBody>
      </p:sp>
    </p:spTree>
    <p:extLst>
      <p:ext uri="{BB962C8B-B14F-4D97-AF65-F5344CB8AC3E}">
        <p14:creationId xmlns="" xmlns:p14="http://schemas.microsoft.com/office/powerpoint/2010/main" val="97993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7864" y="440544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th-TH" sz="6600" b="1" dirty="0">
                <a:solidFill>
                  <a:schemeClr val="accent2"/>
                </a:solidFill>
              </a:rPr>
              <a:t>เป้าหมาย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3852" y="1915890"/>
            <a:ext cx="9097731" cy="4703850"/>
          </a:xfrm>
        </p:spPr>
        <p:txBody>
          <a:bodyPr>
            <a:normAutofit fontScale="92500" lnSpcReduction="20000"/>
          </a:bodyPr>
          <a:lstStyle/>
          <a:p>
            <a:r>
              <a:rPr lang="th-TH" sz="5200" b="1" dirty="0"/>
              <a:t>	</a:t>
            </a:r>
            <a:r>
              <a:rPr lang="th-TH" sz="5200" b="1" dirty="0" smtClean="0"/>
              <a:t>   </a:t>
            </a:r>
            <a:r>
              <a:rPr lang="th-TH" sz="5200" dirty="0" smtClean="0"/>
              <a:t>เพื่อ</a:t>
            </a:r>
            <a:r>
              <a:rPr lang="th-TH" sz="5200" dirty="0"/>
              <a:t>ลดความวิตกกังวลในขั้นตอนขณะรอตรวจ</a:t>
            </a:r>
          </a:p>
          <a:p>
            <a:r>
              <a:rPr lang="th-TH" sz="5200" dirty="0"/>
              <a:t>	</a:t>
            </a:r>
            <a:r>
              <a:rPr lang="th-TH" sz="5200" dirty="0" smtClean="0"/>
              <a:t>   เป็น</a:t>
            </a:r>
            <a:r>
              <a:rPr lang="th-TH" sz="5200" dirty="0"/>
              <a:t>การสื่อสารระหว่าง</a:t>
            </a:r>
            <a:r>
              <a:rPr lang="th-TH" sz="5200" dirty="0" smtClean="0"/>
              <a:t>ผู้ปฏิบัติงาน ทราบ</a:t>
            </a:r>
            <a:r>
              <a:rPr lang="th-TH" sz="5200" dirty="0"/>
              <a:t>ถึงผู้รับบริการและญาติอยู่ในขั้นตอนไหน</a:t>
            </a:r>
          </a:p>
          <a:p>
            <a:r>
              <a:rPr lang="th-TH" sz="5200" dirty="0"/>
              <a:t>	</a:t>
            </a:r>
            <a:r>
              <a:rPr lang="th-TH" sz="5200" dirty="0" smtClean="0"/>
              <a:t>  เพื่อ</a:t>
            </a:r>
            <a:r>
              <a:rPr lang="th-TH" sz="5200" dirty="0"/>
              <a:t>เป็นการประเมินและคัดกรอง</a:t>
            </a:r>
            <a:r>
              <a:rPr lang="th-TH" sz="5200" dirty="0" smtClean="0"/>
              <a:t>อาการที่</a:t>
            </a:r>
            <a:r>
              <a:rPr lang="th-TH" sz="5200" dirty="0"/>
              <a:t>เปลี่ยนแปลงของผู้ป่วยขณะรอตรวจ</a:t>
            </a:r>
          </a:p>
          <a:p>
            <a:r>
              <a:rPr lang="th-TH" sz="5200" dirty="0"/>
              <a:t>	</a:t>
            </a:r>
            <a:r>
              <a:rPr lang="th-TH" sz="5200" dirty="0" smtClean="0"/>
              <a:t>  เพื่อให้</a:t>
            </a:r>
            <a:r>
              <a:rPr lang="th-TH" sz="5200" dirty="0"/>
              <a:t>ผู้ป่วยได้รับการตรวจรักษาตามลำดับความเร่งด่วนอย่าง ถูกต้อง ปลอดภัย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="" xmlns:p14="http://schemas.microsoft.com/office/powerpoint/2010/main" val="304606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16417"/>
            <a:ext cx="8596668" cy="1320800"/>
          </a:xfrm>
        </p:spPr>
        <p:txBody>
          <a:bodyPr>
            <a:normAutofit/>
          </a:bodyPr>
          <a:lstStyle/>
          <a:p>
            <a:r>
              <a:rPr lang="th-TH" sz="6600" b="1" dirty="0">
                <a:solidFill>
                  <a:srgbClr val="FFC000"/>
                </a:solidFill>
              </a:rPr>
              <a:t>ปัญหาและสาเหตุ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606797"/>
            <a:ext cx="10604559" cy="3880773"/>
          </a:xfrm>
        </p:spPr>
        <p:txBody>
          <a:bodyPr>
            <a:noAutofit/>
          </a:bodyPr>
          <a:lstStyle/>
          <a:p>
            <a:r>
              <a:rPr lang="th-TH" sz="3600" dirty="0" smtClean="0"/>
              <a:t>   คลินิก</a:t>
            </a:r>
            <a:r>
              <a:rPr lang="th-TH" sz="3600" dirty="0"/>
              <a:t>ทางเดินอาหารและตับมีผู้มารับบริการเฉลี่ย 70 ราย/วัน ผู้ป่วยรถนั่ง-รถนอน เฉลี่ย  </a:t>
            </a:r>
            <a:r>
              <a:rPr lang="th-TH" sz="3600" dirty="0" smtClean="0"/>
              <a:t>8 </a:t>
            </a:r>
            <a:r>
              <a:rPr lang="th-TH" sz="3600" dirty="0"/>
              <a:t>ราย/วัน จากสถิติและหลักฐานเชิงประจักษ์ที่ผ่านมาพบว่า หลังจากที่ได้ทำป้ายแสดงขั้นตอนรอตรวจ เมื่อปี 2559 ดังกล่าวนั้น </a:t>
            </a:r>
            <a:endParaRPr lang="th-TH" sz="3600" dirty="0" smtClean="0"/>
          </a:p>
          <a:p>
            <a:r>
              <a:rPr lang="th-TH" sz="3600" dirty="0"/>
              <a:t> </a:t>
            </a:r>
            <a:r>
              <a:rPr lang="th-TH" sz="3600" dirty="0" smtClean="0"/>
              <a:t>   ยัง</a:t>
            </a:r>
            <a:r>
              <a:rPr lang="th-TH" sz="3600" dirty="0"/>
              <a:t>ได้พบปัญหาการป้ายแสดงสื่อสารที่ยังไม่ชัดเจนสำหรับเจ้าหน้าที่ในทีม ไม่ทราบว่าเป็นกลุ่มผู้ป่วยใหม่ หรือกลุ่มไหน และรอหัตถการต่างๆไม่ระบุชัดเจน และญาติผู้ป่วย ยังมีการมาสอบถาม และพบอาการเปลี่ยนแปลงของผู้ป่วยขณะรอตรวจที่ทรุดลง ที่ไม่ได้ประเมินซ้ำ หลังจากรับจากจุดคัดกรองแรกรับ เฉลี่ยเดือนละ 3 ราย</a:t>
            </a:r>
          </a:p>
        </p:txBody>
      </p:sp>
    </p:spTree>
    <p:extLst>
      <p:ext uri="{BB962C8B-B14F-4D97-AF65-F5344CB8AC3E}">
        <p14:creationId xmlns="" xmlns:p14="http://schemas.microsoft.com/office/powerpoint/2010/main" val="146021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303" y="834065"/>
            <a:ext cx="10037889" cy="5193248"/>
          </a:xfrm>
        </p:spPr>
        <p:txBody>
          <a:bodyPr>
            <a:noAutofit/>
          </a:bodyPr>
          <a:lstStyle/>
          <a:p>
            <a:r>
              <a:rPr lang="th-TH" sz="4000" dirty="0" smtClean="0"/>
              <a:t>       ดังนั้น</a:t>
            </a:r>
            <a:r>
              <a:rPr lang="th-TH" sz="4000" dirty="0"/>
              <a:t>เพื่อเป็นการพัฒนาต่อ ในระบบบริการของ</a:t>
            </a:r>
            <a:r>
              <a:rPr lang="th-TH" sz="4000" dirty="0" smtClean="0"/>
              <a:t>หน่วยงาน</a:t>
            </a:r>
            <a:r>
              <a:rPr lang="en-US" sz="4000" dirty="0" smtClean="0"/>
              <a:t>..</a:t>
            </a:r>
            <a:r>
              <a:rPr lang="th-TH" sz="4000" i="1" dirty="0" smtClean="0">
                <a:solidFill>
                  <a:srgbClr val="C00000"/>
                </a:solidFill>
              </a:rPr>
              <a:t>โดย</a:t>
            </a:r>
            <a:r>
              <a:rPr lang="th-TH" sz="4000" i="1" dirty="0">
                <a:solidFill>
                  <a:srgbClr val="C00000"/>
                </a:solidFill>
              </a:rPr>
              <a:t>แสดงป้ายแสดงหนีบที่รถนั่ง-รถนอน  ที่สามารถมองเห็นได้</a:t>
            </a:r>
            <a:r>
              <a:rPr lang="th-TH" sz="4000" i="1" dirty="0" smtClean="0">
                <a:solidFill>
                  <a:srgbClr val="C00000"/>
                </a:solidFill>
              </a:rPr>
              <a:t>ชัดเจน  เพิ่ม</a:t>
            </a:r>
            <a:r>
              <a:rPr lang="th-TH" sz="4000" i="1" dirty="0">
                <a:solidFill>
                  <a:srgbClr val="C00000"/>
                </a:solidFill>
              </a:rPr>
              <a:t>รายละเอียดในป้ายบอกสถานะผู้ป่วย และมีเกณฑ์การคัด</a:t>
            </a:r>
            <a:r>
              <a:rPr lang="th-TH" sz="4000" i="1" dirty="0" smtClean="0">
                <a:solidFill>
                  <a:srgbClr val="C00000"/>
                </a:solidFill>
              </a:rPr>
              <a:t>กรอง </a:t>
            </a:r>
            <a:r>
              <a:rPr lang="th-TH" sz="4000" dirty="0" smtClean="0"/>
              <a:t>สำหรับ</a:t>
            </a:r>
            <a:r>
              <a:rPr lang="th-TH" sz="4000" dirty="0"/>
              <a:t>การสื่อสารของเจ้าหน้าที่  เพื่อประเมินผู้ป่วยตามความเร่งด่วน โดยการสื่อสารด้วยป้ายแสดงสีที่มองเห็นชัดเจน สามารถคัดกรองอาการเปลี่ยนแปลงของผู้ป่วยได้ จากการรอตรวจ รายงานแพทย์ได้ทันท่วงที และสามารถลดความวิตกกังวลของผู้รับบริการและญาติได้เป็นอย่างมาก</a:t>
            </a:r>
          </a:p>
        </p:txBody>
      </p:sp>
    </p:spTree>
    <p:extLst>
      <p:ext uri="{BB962C8B-B14F-4D97-AF65-F5344CB8AC3E}">
        <p14:creationId xmlns="" xmlns:p14="http://schemas.microsoft.com/office/powerpoint/2010/main" val="123291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728" y="493690"/>
            <a:ext cx="8596668" cy="1320800"/>
          </a:xfrm>
        </p:spPr>
        <p:txBody>
          <a:bodyPr>
            <a:normAutofit/>
          </a:bodyPr>
          <a:lstStyle/>
          <a:p>
            <a:r>
              <a:rPr lang="th-TH" sz="6600" b="1" dirty="0"/>
              <a:t>กิจกรรมการพัฒนา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757" y="2392410"/>
            <a:ext cx="10514406" cy="2527320"/>
          </a:xfrm>
        </p:spPr>
        <p:txBody>
          <a:bodyPr>
            <a:noAutofit/>
          </a:bodyPr>
          <a:lstStyle/>
          <a:p>
            <a:r>
              <a:rPr lang="th-TH" sz="4000" dirty="0" smtClean="0"/>
              <a:t>   ได้</a:t>
            </a:r>
            <a:r>
              <a:rPr lang="th-TH" sz="4000" dirty="0"/>
              <a:t>มีการจัดทำป้ายมีขนาด </a:t>
            </a:r>
            <a:r>
              <a:rPr lang="en-US" sz="4000" dirty="0"/>
              <a:t>A5 </a:t>
            </a:r>
            <a:r>
              <a:rPr lang="th-TH" sz="4000" dirty="0"/>
              <a:t>โดยการเพิ่มเกณฑ์และวิธีการคัดแยกตาม</a:t>
            </a:r>
            <a:r>
              <a:rPr lang="th-TH" sz="4000" dirty="0" smtClean="0"/>
              <a:t>หลัก</a:t>
            </a:r>
            <a:r>
              <a:rPr lang="en-US" sz="4000" dirty="0" smtClean="0"/>
              <a:t>Emergency </a:t>
            </a:r>
            <a:r>
              <a:rPr lang="en-US" sz="4000" dirty="0"/>
              <a:t>Severity Index (ESI) Version 4 </a:t>
            </a:r>
            <a:r>
              <a:rPr lang="th-TH" sz="4000" dirty="0"/>
              <a:t>โดย ใช้สัญลักษณ์สี แต่ในกลุ่มผู้ป่วยคลินิกทางเดินอาหารและตับ ส่วนมากจัดอยู่</a:t>
            </a:r>
            <a:r>
              <a:rPr lang="th-TH" sz="4000" dirty="0" smtClean="0"/>
              <a:t>ใน กลุ่ม </a:t>
            </a:r>
            <a:r>
              <a:rPr lang="en-US" sz="4000" dirty="0"/>
              <a:t>Non-Urgency </a:t>
            </a:r>
            <a:r>
              <a:rPr lang="th-TH" sz="4000" dirty="0"/>
              <a:t>และ </a:t>
            </a:r>
            <a:r>
              <a:rPr lang="en-US" sz="4000" dirty="0"/>
              <a:t>Urgency </a:t>
            </a:r>
            <a:endParaRPr lang="th-TH" sz="4000" dirty="0"/>
          </a:p>
        </p:txBody>
      </p:sp>
    </p:spTree>
    <p:extLst>
      <p:ext uri="{BB962C8B-B14F-4D97-AF65-F5344CB8AC3E}">
        <p14:creationId xmlns="" xmlns:p14="http://schemas.microsoft.com/office/powerpoint/2010/main" val="191900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755" y="927279"/>
            <a:ext cx="10630318" cy="5447763"/>
          </a:xfrm>
        </p:spPr>
        <p:txBody>
          <a:bodyPr>
            <a:normAutofit lnSpcReduction="10000"/>
          </a:bodyPr>
          <a:lstStyle/>
          <a:p>
            <a:r>
              <a:rPr lang="th-TH" sz="4400" b="1" dirty="0">
                <a:solidFill>
                  <a:srgbClr val="92D050"/>
                </a:solidFill>
              </a:rPr>
              <a:t>สัญลักษณ์สี</a:t>
            </a:r>
            <a:r>
              <a:rPr lang="th-TH" sz="4400" b="1" dirty="0" smtClean="0">
                <a:solidFill>
                  <a:srgbClr val="92D050"/>
                </a:solidFill>
              </a:rPr>
              <a:t>เขียว</a:t>
            </a:r>
            <a:r>
              <a:rPr lang="en-US" sz="4400" b="1" dirty="0" smtClean="0">
                <a:solidFill>
                  <a:srgbClr val="92D050"/>
                </a:solidFill>
              </a:rPr>
              <a:t> </a:t>
            </a:r>
            <a:r>
              <a:rPr lang="en-US" sz="4300" dirty="0" smtClean="0">
                <a:solidFill>
                  <a:schemeClr val="tx1"/>
                </a:solidFill>
              </a:rPr>
              <a:t>Non-Urgency </a:t>
            </a:r>
            <a:r>
              <a:rPr lang="th-TH" sz="4300" dirty="0">
                <a:solidFill>
                  <a:schemeClr val="tx1"/>
                </a:solidFill>
              </a:rPr>
              <a:t>สำหรับผู้ป่วยฉุกเฉินไม่รุนแรง คือ ผู้ป่วยทั่วไป บุคคลที่เจ็บป่วยแต่ไม่ใช่ผู้ป่วยฉุกเฉิน ซึ่งอาจรอรับบริการ หรือเลือกสรรในเวลาทำการปกติได้ โดยไม่มีอาการรุนแรงเกิดขึ้นหรือภาวะแทรกซ้อน</a:t>
            </a:r>
            <a:r>
              <a:rPr lang="th-TH" sz="4300" dirty="0" smtClean="0">
                <a:solidFill>
                  <a:schemeClr val="tx1"/>
                </a:solidFill>
              </a:rPr>
              <a:t>ตามมา</a:t>
            </a:r>
            <a:endParaRPr lang="th-TH" sz="4300" dirty="0">
              <a:solidFill>
                <a:srgbClr val="FFC000"/>
              </a:solidFill>
            </a:endParaRPr>
          </a:p>
          <a:p>
            <a:r>
              <a:rPr lang="th-TH" sz="4400" b="1" dirty="0" smtClean="0">
                <a:solidFill>
                  <a:srgbClr val="FFC000"/>
                </a:solidFill>
              </a:rPr>
              <a:t>สัญลักษณ์</a:t>
            </a:r>
            <a:r>
              <a:rPr lang="th-TH" sz="4400" b="1" dirty="0">
                <a:solidFill>
                  <a:srgbClr val="FFC000"/>
                </a:solidFill>
              </a:rPr>
              <a:t>สี</a:t>
            </a:r>
            <a:r>
              <a:rPr lang="th-TH" sz="4400" b="1" dirty="0" smtClean="0">
                <a:solidFill>
                  <a:srgbClr val="FFC000"/>
                </a:solidFill>
              </a:rPr>
              <a:t>เหลือง</a:t>
            </a:r>
            <a:r>
              <a:rPr lang="en-US" sz="4400" b="1" dirty="0" smtClean="0">
                <a:solidFill>
                  <a:srgbClr val="FFC000"/>
                </a:solidFill>
              </a:rPr>
              <a:t> </a:t>
            </a:r>
            <a:r>
              <a:rPr lang="en-US" sz="4300" dirty="0" smtClean="0"/>
              <a:t>Urgency</a:t>
            </a:r>
            <a:r>
              <a:rPr lang="th-TH" sz="4300" dirty="0" smtClean="0"/>
              <a:t>	สำหรับ</a:t>
            </a:r>
            <a:r>
              <a:rPr lang="th-TH" sz="4300" dirty="0"/>
              <a:t>กลุ่มผู้ป่วยฉุกเฉิน</a:t>
            </a:r>
            <a:r>
              <a:rPr lang="th-TH" sz="4300" dirty="0" smtClean="0"/>
              <a:t>เร่งด่วน คือ </a:t>
            </a:r>
            <a:r>
              <a:rPr lang="th-TH" sz="4300" dirty="0"/>
              <a:t>ผู้ป่วยฉุกเฉินแต่ไม่รุนแรง บุคคลที่ได้รับบาดเจ็บหรือมีอาการป่วย ซึ่งมีภาวะเฉียบพลันแต่ไม่รุนแรง อาจรอได้สักระยะหนึ่ง แต่ถ้าปล่อยไว้เวลาเกินสมควร อาจรุนแรงหรือมีภาวะแทรกซ้อนได้มากขึ้น  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="" xmlns:p14="http://schemas.microsoft.com/office/powerpoint/2010/main" val="366508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426" y="862885"/>
            <a:ext cx="9690158" cy="5306095"/>
          </a:xfrm>
        </p:spPr>
        <p:txBody>
          <a:bodyPr>
            <a:noAutofit/>
          </a:bodyPr>
          <a:lstStyle/>
          <a:p>
            <a:r>
              <a:rPr lang="th-TH" sz="3600" dirty="0" smtClean="0"/>
              <a:t>   ขั้นตอน</a:t>
            </a:r>
            <a:r>
              <a:rPr lang="th-TH" sz="3600" dirty="0"/>
              <a:t>ต่อไปขณะที่รอ</a:t>
            </a:r>
            <a:r>
              <a:rPr lang="th-TH" sz="3600" dirty="0" smtClean="0"/>
              <a:t>ตรวจ พยาบาล</a:t>
            </a:r>
            <a:r>
              <a:rPr lang="th-TH" sz="3600" dirty="0"/>
              <a:t>ที่รับผิดชอบเป็นผู้ประเมิน</a:t>
            </a:r>
            <a:r>
              <a:rPr lang="th-TH" sz="3600" dirty="0" smtClean="0"/>
              <a:t>และ</a:t>
            </a:r>
          </a:p>
          <a:p>
            <a:pPr marL="0" indent="0">
              <a:buNone/>
            </a:pPr>
            <a:r>
              <a:rPr lang="th-TH" sz="3600" dirty="0" smtClean="0"/>
              <a:t>คัด</a:t>
            </a:r>
            <a:r>
              <a:rPr lang="th-TH" sz="3600" dirty="0"/>
              <a:t>กรองตาม</a:t>
            </a:r>
            <a:r>
              <a:rPr lang="th-TH" sz="3600" dirty="0" smtClean="0"/>
              <a:t>เกณฑ์</a:t>
            </a:r>
            <a:r>
              <a:rPr lang="en-US" sz="3600" dirty="0" smtClean="0"/>
              <a:t> ESI</a:t>
            </a:r>
            <a:r>
              <a:rPr lang="th-TH" sz="3600" dirty="0"/>
              <a:t>ซ้ำ มีการแยกกลุ่มผู้ป่วย รายเก่า ใหม่ มาตามนัด ระบบส่งตัวและเขียน ชื่อแพทย์ การรอผลปฎิบัติการและหัตถการ จนกระทั่งผู้ป่วยตรวจพบแพทย์เรียบร้อยจะเก็บแผ่นป้ายทุกครั้งเมื่อผู้ป่วยกลับบ้าน</a:t>
            </a:r>
          </a:p>
          <a:p>
            <a:r>
              <a:rPr lang="th-TH" sz="3600" dirty="0"/>
              <a:t>	</a:t>
            </a:r>
            <a:r>
              <a:rPr lang="th-TH" sz="3600" dirty="0" smtClean="0"/>
              <a:t>  หลังจาก</a:t>
            </a:r>
            <a:r>
              <a:rPr lang="th-TH" sz="3600" dirty="0"/>
              <a:t>ใช้แผ่นป้ายบอกขั้นตอนขณะรอตรวจ 1 เดือนพบว่าเจ้าหน้าที่ในทีมมีมาสอบถามข้อสงสัย</a:t>
            </a:r>
            <a:r>
              <a:rPr lang="th-TH" sz="3600" dirty="0" smtClean="0"/>
              <a:t>ว่า รถ</a:t>
            </a:r>
            <a:r>
              <a:rPr lang="th-TH" sz="3600" dirty="0"/>
              <a:t>นั่ง-รถนอน ที่อยู่หน้าแผนก </a:t>
            </a:r>
            <a:r>
              <a:rPr lang="th-TH" sz="3600" i="1" dirty="0">
                <a:solidFill>
                  <a:srgbClr val="C00000"/>
                </a:solidFill>
              </a:rPr>
              <a:t>“ขณะนี้รอทำอะไร?”</a:t>
            </a:r>
            <a:r>
              <a:rPr lang="th-TH" sz="3600" dirty="0"/>
              <a:t>ลดน้อยลง และกลุ่มผู้ป่วยที่มีอาการเปลี่ยนแปลงขณะรอ เนื่องจาก การรอตรวจ ลดน้อยลง </a:t>
            </a:r>
          </a:p>
          <a:p>
            <a:endParaRPr lang="th-TH" sz="3600" dirty="0"/>
          </a:p>
        </p:txBody>
      </p:sp>
    </p:spTree>
    <p:extLst>
      <p:ext uri="{BB962C8B-B14F-4D97-AF65-F5344CB8AC3E}">
        <p14:creationId xmlns="" xmlns:p14="http://schemas.microsoft.com/office/powerpoint/2010/main" val="153070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443934850"/>
              </p:ext>
            </p:extLst>
          </p:nvPr>
        </p:nvGraphicFramePr>
        <p:xfrm>
          <a:off x="510437" y="576486"/>
          <a:ext cx="10951760" cy="56692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475880"/>
                <a:gridCol w="54758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5400" dirty="0" smtClean="0"/>
                        <a:t>พัฒนา</a:t>
                      </a:r>
                      <a:r>
                        <a:rPr lang="en-US" sz="5400" dirty="0" smtClean="0"/>
                        <a:t> </a:t>
                      </a:r>
                      <a:r>
                        <a:rPr lang="th-TH" sz="5400" dirty="0" smtClean="0"/>
                        <a:t>ครั้งที่ 1</a:t>
                      </a:r>
                      <a:endParaRPr lang="th-TH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5400" dirty="0" smtClean="0"/>
                        <a:t>พัฒนา</a:t>
                      </a:r>
                      <a:r>
                        <a:rPr lang="en-US" sz="5400" dirty="0" smtClean="0"/>
                        <a:t> </a:t>
                      </a:r>
                      <a:r>
                        <a:rPr lang="th-TH" sz="5400" dirty="0" smtClean="0"/>
                        <a:t>ครั้งที่ 2</a:t>
                      </a:r>
                      <a:endParaRPr lang="th-TH" sz="5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th-TH" dirty="0" smtClean="0"/>
                        <a:t>    </a:t>
                      </a:r>
                      <a:r>
                        <a:rPr lang="en-US" dirty="0" smtClean="0"/>
                        <a:t>    </a:t>
                      </a:r>
                      <a:r>
                        <a:rPr lang="th-TH" dirty="0" smtClean="0"/>
                        <a:t> </a:t>
                      </a:r>
                      <a:r>
                        <a:rPr lang="th-TH" sz="3600" dirty="0" smtClean="0"/>
                        <a:t>ป้ายมีขนาด 25 </a:t>
                      </a:r>
                      <a:r>
                        <a:rPr lang="en-US" sz="3600" dirty="0" smtClean="0"/>
                        <a:t>x</a:t>
                      </a:r>
                      <a:r>
                        <a:rPr lang="en-US" sz="2400" baseline="0" dirty="0" smtClean="0"/>
                        <a:t> 8.5</a:t>
                      </a:r>
                      <a:r>
                        <a:rPr lang="en-US" sz="2400" dirty="0" smtClean="0"/>
                        <a:t>   </a:t>
                      </a:r>
                      <a:r>
                        <a:rPr lang="th-TH" sz="3600" dirty="0" smtClean="0"/>
                        <a:t>ซม. โดยบอกขั้นตอน3 ขั้น คือ  รอผลเลือด  รอพบแพทย์ รอกลับบ้าน และเขียนชื่อของแพทย์ผู้ตรวจ  ในแผ่นป้ายและรายละเอียดได้สั้นๆ</a:t>
                      </a:r>
                      <a:endParaRPr lang="en-US" sz="3600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 smtClean="0"/>
                    </a:p>
                    <a:p>
                      <a:r>
                        <a:rPr lang="th-TH" sz="3600" dirty="0" smtClean="0"/>
                        <a:t>   ต่อมาได้มีการจัดทำป้ายมีขนาด </a:t>
                      </a:r>
                      <a:r>
                        <a:rPr lang="en-US" sz="2800" dirty="0" smtClean="0"/>
                        <a:t>A5 </a:t>
                      </a:r>
                      <a:r>
                        <a:rPr lang="th-TH" sz="3600" dirty="0" smtClean="0"/>
                        <a:t>โดยการเพิ่มเกณฑ์และวิธีการคัดแยกตามหลัก</a:t>
                      </a:r>
                      <a:r>
                        <a:rPr lang="en-US" sz="2800" dirty="0" smtClean="0"/>
                        <a:t>Emergency Severity Index (ESI) Version 4</a:t>
                      </a:r>
                      <a:r>
                        <a:rPr lang="en-US" sz="3200" dirty="0" smtClean="0"/>
                        <a:t> </a:t>
                      </a:r>
                      <a:r>
                        <a:rPr lang="th-TH" sz="3600" dirty="0" smtClean="0"/>
                        <a:t>โดย ใช้สัญลักษณ์สี </a:t>
                      </a:r>
                      <a:r>
                        <a:rPr lang="en-US" sz="2800" dirty="0" smtClean="0"/>
                        <a:t>Non-Urgency </a:t>
                      </a:r>
                      <a:r>
                        <a:rPr lang="th-TH" sz="3600" dirty="0" smtClean="0"/>
                        <a:t>และ </a:t>
                      </a:r>
                      <a:r>
                        <a:rPr lang="en-US" sz="2800" dirty="0" smtClean="0"/>
                        <a:t>Urgency</a:t>
                      </a:r>
                      <a:r>
                        <a:rPr lang="en-US" sz="3600" dirty="0" smtClean="0"/>
                        <a:t> </a:t>
                      </a:r>
                      <a:r>
                        <a:rPr lang="th-TH" sz="3600" dirty="0" smtClean="0"/>
                        <a:t>เพื่อแยกกลุ่มผู้ป่วยเร่งด่วน และมีรายละเอียดประเภทกลุ่มผู้ป่วยที่มารับบริการ และการรอทำหัตถการ ต่างๆ มีเนื้อที่เขียนมากขึ้น</a:t>
                      </a:r>
                      <a:endParaRPr lang="th-TH" sz="3600" dirty="0"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92632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87</TotalTime>
  <Words>729</Words>
  <Application>Microsoft Office PowerPoint</Application>
  <PresentationFormat>กำหนดเอง</PresentationFormat>
  <Paragraphs>80</Paragraphs>
  <Slides>17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17</vt:i4>
      </vt:variant>
    </vt:vector>
  </HeadingPairs>
  <TitlesOfParts>
    <vt:vector size="18" baseType="lpstr">
      <vt:lpstr>Facet</vt:lpstr>
      <vt:lpstr>CQI.</vt:lpstr>
      <vt:lpstr>สรุปผลงานโดยย่อ</vt:lpstr>
      <vt:lpstr>เป้าหมาย</vt:lpstr>
      <vt:lpstr>ปัญหาและสาเหตุ</vt:lpstr>
      <vt:lpstr>ภาพนิ่ง 5</vt:lpstr>
      <vt:lpstr>กิจกรรมการพัฒนา </vt:lpstr>
      <vt:lpstr>ภาพนิ่ง 7</vt:lpstr>
      <vt:lpstr>ภาพนิ่ง 8</vt:lpstr>
      <vt:lpstr>ภาพนิ่ง 9</vt:lpstr>
      <vt:lpstr>ภาพนิ่ง 10</vt:lpstr>
      <vt:lpstr>ภาพนิ่ง 11</vt:lpstr>
      <vt:lpstr>ภาพนิ่ง 12</vt:lpstr>
      <vt:lpstr>ตัวอย่างการใช้อุปกรณ์</vt:lpstr>
      <vt:lpstr>การวัดผลและการเปลี่ยนแปลง</vt:lpstr>
      <vt:lpstr>ภาพนิ่ง 15</vt:lpstr>
      <vt:lpstr>บทเรียนที่ได้รับ </vt:lpstr>
      <vt:lpstr>ขอบคุณค่ะ   คลินิกทางเดินอาหารและตับ ติดต่อ 1220,1222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CQI.</dc:title>
  <dc:creator>hong</dc:creator>
  <cp:lastModifiedBy>waraporn_p</cp:lastModifiedBy>
  <cp:revision>17</cp:revision>
  <dcterms:created xsi:type="dcterms:W3CDTF">2018-02-04T16:36:00Z</dcterms:created>
  <dcterms:modified xsi:type="dcterms:W3CDTF">2018-02-07T03:57:38Z</dcterms:modified>
</cp:coreProperties>
</file>