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9" r:id="rId11"/>
    <p:sldId id="280" r:id="rId12"/>
    <p:sldId id="266" r:id="rId13"/>
    <p:sldId id="277" r:id="rId14"/>
    <p:sldId id="276" r:id="rId15"/>
    <p:sldId id="278" r:id="rId16"/>
    <p:sldId id="271" r:id="rId17"/>
    <p:sldId id="281" r:id="rId1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algun Gothic" pitchFamily="34" charset="-127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algun Gothic" pitchFamily="34" charset="-127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algun Gothic" pitchFamily="34" charset="-127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algun Gothic" pitchFamily="34" charset="-127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algun Gothic" pitchFamily="34" charset="-127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algun Gothic" pitchFamily="34" charset="-127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algun Gothic" pitchFamily="34" charset="-127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algun Gothic" pitchFamily="34" charset="-127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algun Gothic" pitchFamily="34" charset="-127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794" autoAdjust="0"/>
    <p:restoredTop sz="94660"/>
  </p:normalViewPr>
  <p:slideViewPr>
    <p:cSldViewPr snapToGrid="0">
      <p:cViewPr>
        <p:scale>
          <a:sx n="77" d="100"/>
          <a:sy n="77" d="100"/>
        </p:scale>
        <p:origin x="-840" y="-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B084F12-33DB-448C-B02D-CD9F0EB4CD09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DEE06943-FC80-4551-A3AA-38BF4BCCEA74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en-US" smtClean="0"/>
          </a:p>
        </p:txBody>
      </p:sp>
      <p:sp>
        <p:nvSpPr>
          <p:cNvPr id="20484" name="ตัวแทนท้ายกระดาษ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solidFill>
                  <a:srgbClr val="000000"/>
                </a:solidFill>
              </a:rPr>
              <a:t>1,2,3</a:t>
            </a:r>
          </a:p>
        </p:txBody>
      </p:sp>
      <p:sp>
        <p:nvSpPr>
          <p:cNvPr id="20485" name="ตัวแทนหมายเลขภาพนิ่ง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latinLnBrk="1"/>
            <a:fld id="{34A989DC-E7A5-4B74-94FC-2006A722B2D8}" type="slidenum">
              <a:rPr lang="th-TH" altLang="en-US">
                <a:solidFill>
                  <a:srgbClr val="000000"/>
                </a:solidFill>
              </a:rPr>
              <a:pPr latinLnBrk="1"/>
              <a:t>1</a:t>
            </a:fld>
            <a:endParaRPr lang="th-TH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en-US" smtClean="0"/>
          </a:p>
        </p:txBody>
      </p:sp>
      <p:sp>
        <p:nvSpPr>
          <p:cNvPr id="21508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latinLnBrk="1"/>
            <a:fld id="{838175D5-4132-48CC-B463-B2C5F617DC6F}" type="slidenum">
              <a:rPr lang="th-TH" altLang="en-US">
                <a:solidFill>
                  <a:srgbClr val="000000"/>
                </a:solidFill>
              </a:rPr>
              <a:pPr latinLnBrk="1"/>
              <a:t>13</a:t>
            </a:fld>
            <a:endParaRPr lang="th-TH" altLang="en-US">
              <a:solidFill>
                <a:srgbClr val="000000"/>
              </a:solidFill>
            </a:endParaRPr>
          </a:p>
        </p:txBody>
      </p:sp>
      <p:sp>
        <p:nvSpPr>
          <p:cNvPr id="21509" name="ตัวแทนท้ายกระดาษ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solidFill>
                  <a:srgbClr val="000000"/>
                </a:solidFill>
              </a:rPr>
              <a:t>1,2,3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en-US" smtClean="0"/>
          </a:p>
        </p:txBody>
      </p:sp>
      <p:sp>
        <p:nvSpPr>
          <p:cNvPr id="22532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latinLnBrk="1"/>
            <a:fld id="{84FA47F6-177C-475E-8E0C-AE42B5C06C5F}" type="slidenum">
              <a:rPr lang="th-TH" altLang="en-US">
                <a:solidFill>
                  <a:srgbClr val="000000"/>
                </a:solidFill>
              </a:rPr>
              <a:pPr latinLnBrk="1"/>
              <a:t>14</a:t>
            </a:fld>
            <a:endParaRPr lang="th-TH" altLang="en-US">
              <a:solidFill>
                <a:srgbClr val="000000"/>
              </a:solidFill>
            </a:endParaRPr>
          </a:p>
        </p:txBody>
      </p:sp>
      <p:sp>
        <p:nvSpPr>
          <p:cNvPr id="22533" name="ตัวแทนท้ายกระดาษ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solidFill>
                  <a:srgbClr val="000000"/>
                </a:solidFill>
              </a:rPr>
              <a:t>1,2,3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en-US" smtClean="0"/>
          </a:p>
        </p:txBody>
      </p:sp>
      <p:sp>
        <p:nvSpPr>
          <p:cNvPr id="23556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latinLnBrk="1"/>
            <a:fld id="{B0805D71-1925-4597-934E-B22D01B0A1DC}" type="slidenum">
              <a:rPr lang="th-TH" altLang="en-US">
                <a:solidFill>
                  <a:srgbClr val="000000"/>
                </a:solidFill>
              </a:rPr>
              <a:pPr latinLnBrk="1"/>
              <a:t>15</a:t>
            </a:fld>
            <a:endParaRPr lang="th-TH" altLang="en-US">
              <a:solidFill>
                <a:srgbClr val="000000"/>
              </a:solidFill>
            </a:endParaRPr>
          </a:p>
        </p:txBody>
      </p:sp>
      <p:sp>
        <p:nvSpPr>
          <p:cNvPr id="23557" name="ตัวแทนท้ายกระดาษ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solidFill>
                  <a:srgbClr val="000000"/>
                </a:solidFill>
              </a:rPr>
              <a:t>1,2,3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 userDrawn="1"/>
        </p:nvGrpSpPr>
        <p:grpSpPr bwMode="auto">
          <a:xfrm>
            <a:off x="2870200" y="260350"/>
            <a:ext cx="6451600" cy="6316663"/>
            <a:chOff x="1619672" y="548680"/>
            <a:chExt cx="5904656" cy="5778928"/>
          </a:xfrm>
        </p:grpSpPr>
        <p:sp>
          <p:nvSpPr>
            <p:cNvPr id="3" name="Oval 2"/>
            <p:cNvSpPr/>
            <p:nvPr userDrawn="1"/>
          </p:nvSpPr>
          <p:spPr>
            <a:xfrm>
              <a:off x="2411512" y="1269049"/>
              <a:ext cx="4320976" cy="4320762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Malgun Gothic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itchFamily="34" charset="-127"/>
                </a:defRPr>
              </a:lvl9pPr>
            </a:lstStyle>
            <a:p>
              <a:pPr algn="ctr" eaLnBrk="1" hangingPunct="1">
                <a:defRPr/>
              </a:pPr>
              <a:endParaRPr lang="ko-KR" altLang="en-US" sz="2400" smtClean="0">
                <a:solidFill>
                  <a:srgbClr val="FFFFFF"/>
                </a:solidFill>
              </a:endParaRPr>
            </a:p>
          </p:txBody>
        </p:sp>
        <p:sp>
          <p:nvSpPr>
            <p:cNvPr id="4" name="Oval 3"/>
            <p:cNvSpPr/>
            <p:nvPr userDrawn="1"/>
          </p:nvSpPr>
          <p:spPr>
            <a:xfrm>
              <a:off x="2484158" y="1340215"/>
              <a:ext cx="4175684" cy="417697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Malgun Gothic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itchFamily="34" charset="-127"/>
                </a:defRPr>
              </a:lvl9pPr>
            </a:lstStyle>
            <a:p>
              <a:pPr algn="ctr" eaLnBrk="1" hangingPunct="1">
                <a:defRPr/>
              </a:pPr>
              <a:endParaRPr lang="ko-KR" altLang="en-US" sz="2400" smtClean="0">
                <a:solidFill>
                  <a:srgbClr val="FFFFFF"/>
                </a:solidFill>
              </a:endParaRP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4572000" y="548680"/>
              <a:ext cx="0" cy="72036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 userDrawn="1"/>
          </p:nvCxnSpPr>
          <p:spPr>
            <a:xfrm>
              <a:off x="4572000" y="5607239"/>
              <a:ext cx="0" cy="72036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 userDrawn="1"/>
          </p:nvCxnSpPr>
          <p:spPr>
            <a:xfrm>
              <a:off x="6732489" y="3428704"/>
              <a:ext cx="791839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1619672" y="3428704"/>
              <a:ext cx="79184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flipV="1">
              <a:off x="6155680" y="2378650"/>
              <a:ext cx="793293" cy="32968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V="1">
              <a:off x="5432127" y="1125266"/>
              <a:ext cx="431517" cy="791534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3094384" y="1131076"/>
              <a:ext cx="613131" cy="78572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2195027" y="2091083"/>
              <a:ext cx="899356" cy="49234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3181559" y="4940607"/>
              <a:ext cx="525956" cy="576586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2456552" y="4329165"/>
              <a:ext cx="637831" cy="39649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5979877" y="4143263"/>
              <a:ext cx="969095" cy="50977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5432127" y="4875251"/>
              <a:ext cx="489634" cy="73198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7381" y="1508787"/>
            <a:ext cx="11329259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41173" y="2411015"/>
            <a:ext cx="11329259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563" y="0"/>
            <a:ext cx="10032437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6" y="1316766"/>
            <a:ext cx="921702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8" y="2218994"/>
            <a:ext cx="921702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ctr" defTabSz="1217613" rtl="0" eaLnBrk="0" fontAlgn="base" latinLnBrk="1" hangingPunct="0">
        <a:spcBef>
          <a:spcPct val="0"/>
        </a:spcBef>
        <a:spcAft>
          <a:spcPct val="0"/>
        </a:spcAft>
        <a:defRPr sz="4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defTabSz="1217613" rtl="0" eaLnBrk="0" fontAlgn="base" latinLnBrk="1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1217613" rtl="0" eaLnBrk="0" fontAlgn="base" latinLnBrk="1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1217613" rtl="0" eaLnBrk="0" fontAlgn="base" latinLnBrk="1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1217613" rtl="0" eaLnBrk="0" fontAlgn="base" latinLnBrk="1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defTabSz="1217613" rtl="0" fontAlgn="base" latinLnBrk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defTabSz="1217613" rtl="0" fontAlgn="base" latinLnBrk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defTabSz="1217613" rtl="0" fontAlgn="base" latinLnBrk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defTabSz="1217613" rtl="0" fontAlgn="base" latinLnBrk="1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455613" indent="-455613" algn="l" defTabSz="1217613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200" kern="1200">
          <a:solidFill>
            <a:schemeClr val="tx1"/>
          </a:solidFill>
          <a:latin typeface="Malgun Gothic" pitchFamily="34" charset="-127"/>
          <a:ea typeface="+mn-ea"/>
          <a:cs typeface="+mn-cs"/>
        </a:defRPr>
      </a:lvl1pPr>
      <a:lvl2pPr marL="989013" indent="-379413" algn="l" defTabSz="1217613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700" kern="1200">
          <a:solidFill>
            <a:schemeClr val="tx1"/>
          </a:solidFill>
          <a:latin typeface="Malgun Gothic" pitchFamily="34" charset="-127"/>
          <a:ea typeface="+mn-ea"/>
          <a:cs typeface="+mn-cs"/>
        </a:defRPr>
      </a:lvl2pPr>
      <a:lvl3pPr marL="1522413" indent="-303213" algn="l" defTabSz="1217613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Malgun Gothic" pitchFamily="34" charset="-127"/>
          <a:ea typeface="+mn-ea"/>
          <a:cs typeface="+mn-cs"/>
        </a:defRPr>
      </a:lvl3pPr>
      <a:lvl4pPr marL="2132013" indent="-303213" algn="l" defTabSz="1217613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600" kern="1200">
          <a:solidFill>
            <a:schemeClr val="tx1"/>
          </a:solidFill>
          <a:latin typeface="Malgun Gothic" pitchFamily="34" charset="-127"/>
          <a:ea typeface="+mn-ea"/>
          <a:cs typeface="+mn-cs"/>
        </a:defRPr>
      </a:lvl4pPr>
      <a:lvl5pPr marL="2741613" indent="-303213" algn="l" defTabSz="1217613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00" kern="1200">
          <a:solidFill>
            <a:schemeClr val="tx1"/>
          </a:solidFill>
          <a:latin typeface="Malgun Gothic" pitchFamily="34" charset="-127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Microsoft_Office_Excel1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________Microsoft_Office_Excel2.xls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________Microsoft_Office_Excel3.xls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________Microsoft_Office_Excel4.xls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3143250" y="1333500"/>
            <a:ext cx="6381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217613" eaLnBrk="1" latinLnBrk="1" hangingPunct="1"/>
            <a:r>
              <a:rPr lang="th-TH" altLang="en-US" sz="7200" b="1">
                <a:solidFill>
                  <a:srgbClr val="000000"/>
                </a:solidFill>
                <a:cs typeface="Angsana New" pitchFamily="18" charset="-34"/>
              </a:rPr>
              <a:t>คู่มืออาหารพิชิต</a:t>
            </a:r>
            <a:r>
              <a:rPr lang="th-TH" altLang="en-US" sz="7200" b="1" dirty="0" err="1">
                <a:solidFill>
                  <a:srgbClr val="000000"/>
                </a:solidFill>
                <a:cs typeface="Angsana New" pitchFamily="18" charset="-34"/>
              </a:rPr>
              <a:t>ฤทธิ์คี</a:t>
            </a:r>
            <a:r>
              <a:rPr lang="th-TH" altLang="en-US" sz="7200" b="1" dirty="0">
                <a:solidFill>
                  <a:srgbClr val="000000"/>
                </a:solidFill>
                <a:cs typeface="Angsana New" pitchFamily="18" charset="-34"/>
              </a:rPr>
              <a:t>โม</a:t>
            </a:r>
            <a:endParaRPr lang="en-US" altLang="ko-KR" sz="7200" b="1" dirty="0">
              <a:solidFill>
                <a:srgbClr val="000000"/>
              </a:solidFill>
              <a:latin typeface="Baskerville Old Face" pitchFamily="18" charset="0"/>
            </a:endParaRPr>
          </a:p>
        </p:txBody>
      </p:sp>
      <p:sp>
        <p:nvSpPr>
          <p:cNvPr id="2051" name="TextBox 7"/>
          <p:cNvSpPr txBox="1">
            <a:spLocks noChangeArrowheads="1"/>
          </p:cNvSpPr>
          <p:nvPr/>
        </p:nvSpPr>
        <p:spPr bwMode="auto">
          <a:xfrm>
            <a:off x="3313113" y="2571750"/>
            <a:ext cx="60277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217613" eaLnBrk="1" latinLnBrk="1" hangingPunct="1"/>
            <a:r>
              <a:rPr lang="en-US" altLang="en-US" sz="7200" b="1">
                <a:solidFill>
                  <a:srgbClr val="000000"/>
                </a:solidFill>
                <a:latin typeface="Angsana New" pitchFamily="18" charset="-34"/>
                <a:cs typeface="Angsana New" pitchFamily="18" charset="-34"/>
              </a:rPr>
              <a:t>food for fighting chemo</a:t>
            </a:r>
            <a:endParaRPr lang="th-TH" altLang="en-US" sz="7200" b="1">
              <a:solidFill>
                <a:srgbClr val="0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9" name="รูปภาพ 8" descr="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00504"/>
            <a:ext cx="12192000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3" name="TextBox 9"/>
          <p:cNvSpPr txBox="1">
            <a:spLocks noChangeArrowheads="1"/>
          </p:cNvSpPr>
          <p:nvPr/>
        </p:nvSpPr>
        <p:spPr bwMode="auto">
          <a:xfrm>
            <a:off x="6959600" y="5886450"/>
            <a:ext cx="5037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217613" eaLnBrk="1" latinLnBrk="1" hangingPunct="1"/>
            <a:r>
              <a:rPr lang="th-TH" altLang="en-US" sz="3200" b="1">
                <a:solidFill>
                  <a:srgbClr val="000000"/>
                </a:solidFill>
                <a:cs typeface="Angsana New" pitchFamily="18" charset="-34"/>
              </a:rPr>
              <a:t>กลุ่มงานโภชนศาสตร์ สถาบันมะเร็งแห่งชาติ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871788" y="5321300"/>
            <a:ext cx="10033000" cy="1179513"/>
          </a:xfrm>
        </p:spPr>
        <p:txBody>
          <a:bodyPr/>
          <a:lstStyle/>
          <a:p>
            <a:pPr defTabSz="1219170" eaLnBrk="1" fontAlgn="auto" hangingPunct="1">
              <a:spcAft>
                <a:spcPts val="0"/>
              </a:spcAft>
              <a:defRPr/>
            </a:pPr>
            <a:r>
              <a:rPr lang="th-TH" sz="3200" dirty="0" smtClean="0">
                <a:solidFill>
                  <a:schemeClr val="tx1"/>
                </a:solidFill>
                <a:cs typeface="+mj-cs"/>
              </a:rPr>
              <a:t>แผนภูมิที่ </a:t>
            </a:r>
            <a:r>
              <a:rPr lang="en-US" sz="3200" dirty="0" smtClean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 </a:t>
            </a:r>
            <a:r>
              <a:rPr lang="th-TH" sz="3200" dirty="0" smtClean="0">
                <a:solidFill>
                  <a:schemeClr val="tx1"/>
                </a:solidFill>
                <a:cs typeface="+mj-cs"/>
              </a:rPr>
              <a:t>จำนวนผู้ป่วยที่เข้ารับ</a:t>
            </a:r>
            <a:r>
              <a:rPr lang="th-TH" sz="3200" dirty="0">
                <a:solidFill>
                  <a:schemeClr val="tx1"/>
                </a:solidFill>
                <a:cs typeface="+mj-cs"/>
              </a:rPr>
              <a:t>คำปรึกษาด้าน</a:t>
            </a:r>
            <a:r>
              <a:rPr lang="th-TH" sz="3200" dirty="0" smtClean="0">
                <a:solidFill>
                  <a:schemeClr val="tx1"/>
                </a:solidFill>
                <a:cs typeface="+mj-cs"/>
              </a:rPr>
              <a:t>โภชนาการ (ต.ค. 60 –ม.ค. 61)</a:t>
            </a:r>
            <a:endParaRPr lang="th-TH" sz="3200" dirty="0">
              <a:solidFill>
                <a:schemeClr val="tx1"/>
              </a:solidFill>
              <a:cs typeface="+mj-cs"/>
            </a:endParaRPr>
          </a:p>
        </p:txBody>
      </p:sp>
      <p:graphicFrame>
        <p:nvGraphicFramePr>
          <p:cNvPr id="11267" name="Chart 6"/>
          <p:cNvGraphicFramePr>
            <a:graphicFrameLocks/>
          </p:cNvGraphicFramePr>
          <p:nvPr/>
        </p:nvGraphicFramePr>
        <p:xfrm>
          <a:off x="2820988" y="1171575"/>
          <a:ext cx="8370887" cy="4121150"/>
        </p:xfrm>
        <a:graphic>
          <a:graphicData uri="http://schemas.openxmlformats.org/presentationml/2006/ole">
            <p:oleObj spid="_x0000_s11267" name="Chart" r:id="rId3" imgW="8376630" imgH="4127350" progId="Excel.Chart.8">
              <p:embed/>
            </p:oleObj>
          </a:graphicData>
        </a:graphic>
      </p:graphicFrame>
      <p:sp>
        <p:nvSpPr>
          <p:cNvPr id="5" name="Oval Callout 4"/>
          <p:cNvSpPr/>
          <p:nvPr/>
        </p:nvSpPr>
        <p:spPr>
          <a:xfrm>
            <a:off x="6654800" y="209550"/>
            <a:ext cx="4121150" cy="2266950"/>
          </a:xfrm>
          <a:prstGeom prst="wedgeEllipseCallou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285750" indent="-285750">
              <a:defRPr>
                <a:solidFill>
                  <a:schemeClr val="tx1"/>
                </a:solidFill>
                <a:latin typeface="Malgun Gothic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Malgun Gothic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Malgun Gothic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Malgun Gothic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Malgun Gothic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</a:defRPr>
            </a:lvl9pPr>
          </a:lstStyle>
          <a:p>
            <a:pPr>
              <a:buClr>
                <a:srgbClr val="F79646"/>
              </a:buClr>
              <a:buFont typeface="Wingdings" pitchFamily="2" charset="2"/>
              <a:buChar char="v"/>
              <a:defRPr/>
            </a:pPr>
            <a:r>
              <a:rPr lang="th-TH" altLang="th-TH" smtClean="0">
                <a:solidFill>
                  <a:srgbClr val="000000"/>
                </a:solidFill>
              </a:rPr>
              <a:t>ผู้ป่วยที่เข้ารับคำปรึกษา       ด้านโภชนาการ </a:t>
            </a:r>
            <a:r>
              <a:rPr lang="en-US" altLang="th-TH" smtClean="0">
                <a:solidFill>
                  <a:srgbClr val="000000"/>
                </a:solidFill>
              </a:rPr>
              <a:t>182 </a:t>
            </a:r>
            <a:r>
              <a:rPr lang="th-TH" altLang="th-TH" smtClean="0">
                <a:solidFill>
                  <a:srgbClr val="000000"/>
                </a:solidFill>
              </a:rPr>
              <a:t>คน</a:t>
            </a:r>
          </a:p>
          <a:p>
            <a:pPr>
              <a:buClr>
                <a:srgbClr val="F79646"/>
              </a:buClr>
              <a:buFont typeface="Wingdings" pitchFamily="2" charset="2"/>
              <a:buChar char="v"/>
              <a:defRPr/>
            </a:pPr>
            <a:r>
              <a:rPr lang="th-TH" altLang="th-TH" smtClean="0">
                <a:solidFill>
                  <a:srgbClr val="000000"/>
                </a:solidFill>
              </a:rPr>
              <a:t>เป็นผู้ป่วยที่รักษาด้วย</a:t>
            </a:r>
          </a:p>
          <a:p>
            <a:pPr>
              <a:buClr>
                <a:srgbClr val="F79646"/>
              </a:buClr>
              <a:defRPr/>
            </a:pPr>
            <a:r>
              <a:rPr lang="th-TH" altLang="th-TH" smtClean="0">
                <a:solidFill>
                  <a:srgbClr val="000000"/>
                </a:solidFill>
              </a:rPr>
              <a:t>     เคมีบำบัด </a:t>
            </a:r>
            <a:r>
              <a:rPr lang="en-US" altLang="th-TH" smtClean="0">
                <a:solidFill>
                  <a:srgbClr val="000000"/>
                </a:solidFill>
              </a:rPr>
              <a:t>32 </a:t>
            </a:r>
            <a:r>
              <a:rPr lang="th-TH" altLang="th-TH" smtClean="0">
                <a:solidFill>
                  <a:srgbClr val="000000"/>
                </a:solidFill>
              </a:rPr>
              <a:t>คน</a:t>
            </a:r>
            <a:endParaRPr lang="en-US" altLang="th-TH" smtClean="0">
              <a:solidFill>
                <a:srgbClr val="000000"/>
              </a:solidFill>
            </a:endParaRPr>
          </a:p>
        </p:txBody>
      </p:sp>
      <p:pic>
        <p:nvPicPr>
          <p:cNvPr id="1126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05898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1947863" y="-28575"/>
            <a:ext cx="10390187" cy="9413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h-TH" altLang="en-US" sz="300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ตารางที่ 1 จำนวนและร้อยละผู้ป่วยเคมีบำบัดที่เข้ารับคำปรึกษาด้านโภชนาการ จำแนกตามชนิดมะเร็ง</a:t>
            </a:r>
          </a:p>
        </p:txBody>
      </p:sp>
      <p:graphicFrame>
        <p:nvGraphicFramePr>
          <p:cNvPr id="5" name="ตัวแทนเนื้อหา 4"/>
          <p:cNvGraphicFramePr>
            <a:graphicFrameLocks noGrp="1"/>
          </p:cNvGraphicFramePr>
          <p:nvPr>
            <p:ph idx="1"/>
          </p:nvPr>
        </p:nvGraphicFramePr>
        <p:xfrm>
          <a:off x="3235325" y="731838"/>
          <a:ext cx="8102600" cy="612616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51300">
                  <a:extLst>
                    <a:ext uri="{9D8B030D-6E8A-4147-A177-3AD203B41FA5}"/>
                  </a:extLst>
                </a:gridCol>
                <a:gridCol w="4051300">
                  <a:extLst>
                    <a:ext uri="{9D8B030D-6E8A-4147-A177-3AD203B41FA5}"/>
                  </a:extLst>
                </a:gridCol>
              </a:tblGrid>
              <a:tr h="64004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Type of cancer</a:t>
                      </a:r>
                      <a:endParaRPr lang="th-TH" sz="36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 n</a:t>
                      </a:r>
                      <a:r>
                        <a:rPr kumimoji="0" lang="th-TH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(</a:t>
                      </a:r>
                      <a:r>
                        <a:rPr kumimoji="0" lang="en-US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%</a:t>
                      </a:r>
                      <a:r>
                        <a:rPr kumimoji="0" lang="th-TH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)</a:t>
                      </a:r>
                    </a:p>
                  </a:txBody>
                  <a:tcPr marL="91436" marR="91436" marT="45712" marB="45712"/>
                </a:tc>
                <a:extLst>
                  <a:ext uri="{0D108BD9-81ED-4DB2-BD59-A6C34878D82A}"/>
                </a:extLst>
              </a:tr>
              <a:tr h="45717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Pancreas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 </a:t>
                      </a:r>
                      <a:r>
                        <a:rPr lang="th-TH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(3.1)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1436" marR="91436" marT="45712" marB="45712"/>
                </a:tc>
                <a:extLst>
                  <a:ext uri="{0D108BD9-81ED-4DB2-BD59-A6C34878D82A}"/>
                </a:extLst>
              </a:tr>
              <a:tr h="45717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Larynx, glottis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 </a:t>
                      </a:r>
                      <a:r>
                        <a:rPr lang="th-TH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(3.1)</a:t>
                      </a:r>
                    </a:p>
                  </a:txBody>
                  <a:tcPr marL="91436" marR="91436" marT="45712" marB="45712"/>
                </a:tc>
                <a:extLst>
                  <a:ext uri="{0D108BD9-81ED-4DB2-BD59-A6C34878D82A}"/>
                </a:extLst>
              </a:tr>
              <a:tr h="457173"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Colon</a:t>
                      </a:r>
                      <a:endParaRPr lang="th-TH" sz="2400" dirty="0" smtClean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 (18.7)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1436" marR="91436" marT="45712" marB="45712"/>
                </a:tc>
                <a:extLst>
                  <a:ext uri="{0D108BD9-81ED-4DB2-BD59-A6C34878D82A}"/>
                </a:extLst>
              </a:tr>
              <a:tr h="457173"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Lung</a:t>
                      </a:r>
                      <a:endParaRPr lang="th-TH" sz="2400" dirty="0" smtClean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 </a:t>
                      </a:r>
                      <a:r>
                        <a:rPr lang="th-TH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</a:t>
                      </a:r>
                      <a:r>
                        <a:rPr lang="en-US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6.2</a:t>
                      </a:r>
                      <a:r>
                        <a:rPr lang="th-TH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)</a:t>
                      </a:r>
                    </a:p>
                  </a:txBody>
                  <a:tcPr marL="91436" marR="91436" marT="45712" marB="45712"/>
                </a:tc>
                <a:extLst>
                  <a:ext uri="{0D108BD9-81ED-4DB2-BD59-A6C34878D82A}"/>
                </a:extLst>
              </a:tr>
              <a:tr h="457173"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strike="noStrike" kern="1200" dirty="0" smtClean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Cholangiocarcinoma</a:t>
                      </a:r>
                      <a:endParaRPr lang="th-TH" sz="2400" u="none" dirty="0" smtClean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 (15.6)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1436" marR="91436" marT="45712" marB="45712"/>
                </a:tc>
                <a:extLst>
                  <a:ext uri="{0D108BD9-81ED-4DB2-BD59-A6C34878D82A}"/>
                </a:extLst>
              </a:tr>
              <a:tr h="45717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Esophagus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 (6.2)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1436" marR="91436" marT="45712" marB="45712"/>
                </a:tc>
                <a:extLst>
                  <a:ext uri="{0D108BD9-81ED-4DB2-BD59-A6C34878D82A}"/>
                </a:extLst>
              </a:tr>
              <a:tr h="45717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Nasopharynx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 (12.5)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1436" marR="91436" marT="45712" marB="45712"/>
                </a:tc>
                <a:extLst>
                  <a:ext uri="{0D108BD9-81ED-4DB2-BD59-A6C34878D82A}"/>
                </a:extLst>
              </a:tr>
              <a:tr h="45717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Oropharynx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 </a:t>
                      </a:r>
                      <a:r>
                        <a:rPr lang="th-TH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(3.1)</a:t>
                      </a:r>
                    </a:p>
                  </a:txBody>
                  <a:tcPr marL="91436" marR="91436" marT="45712" marB="45712"/>
                </a:tc>
                <a:extLst>
                  <a:ext uri="{0D108BD9-81ED-4DB2-BD59-A6C34878D82A}"/>
                </a:extLst>
              </a:tr>
              <a:tr h="45717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Stomach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1436" marR="91436" marT="45712" marB="45712"/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 (6.2)</a:t>
                      </a:r>
                    </a:p>
                  </a:txBody>
                  <a:tcPr marL="91436" marR="91436" marT="45712" marB="45712"/>
                </a:tc>
                <a:extLst>
                  <a:ext uri="{0D108BD9-81ED-4DB2-BD59-A6C34878D82A}"/>
                </a:extLst>
              </a:tr>
              <a:tr h="4571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Tonsil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1436" marR="91436" marT="45718" marB="45718"/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 (6.2)</a:t>
                      </a:r>
                    </a:p>
                  </a:txBody>
                  <a:tcPr marL="91436" marR="91436" marT="45718" marB="45718"/>
                </a:tc>
                <a:extLst>
                  <a:ext uri="{0D108BD9-81ED-4DB2-BD59-A6C34878D82A}"/>
                </a:extLst>
              </a:tr>
              <a:tr h="457185"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Base of tongue</a:t>
                      </a:r>
                    </a:p>
                  </a:txBody>
                  <a:tcPr marL="91436" marR="91436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 (9.3)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1436" marR="91436" marT="45718" marB="45718"/>
                </a:tc>
                <a:extLst>
                  <a:ext uri="{0D108BD9-81ED-4DB2-BD59-A6C34878D82A}"/>
                </a:extLst>
              </a:tr>
              <a:tr h="45718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Oral</a:t>
                      </a:r>
                      <a:endParaRPr lang="th-TH" sz="2400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1436" marR="91436" marT="45718" marB="45718"/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 (9.3)</a:t>
                      </a:r>
                    </a:p>
                  </a:txBody>
                  <a:tcPr marL="91436" marR="91436" marT="45718" marB="45718"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12335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5898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79513"/>
          </a:xfrm>
        </p:spPr>
        <p:txBody>
          <a:bodyPr/>
          <a:lstStyle/>
          <a:p>
            <a:pPr defTabSz="1219170" eaLnBrk="1" fontAlgn="auto" hangingPunct="1">
              <a:spcAft>
                <a:spcPts val="0"/>
              </a:spcAft>
              <a:defRPr/>
            </a:pPr>
            <a:r>
              <a:rPr lang="th-TH" sz="5333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    ผลการดำเนินการ</a:t>
            </a:r>
          </a:p>
        </p:txBody>
      </p:sp>
      <p:sp>
        <p:nvSpPr>
          <p:cNvPr id="7" name="สี่เหลี่ยมมุมมน 6"/>
          <p:cNvSpPr/>
          <p:nvPr/>
        </p:nvSpPr>
        <p:spPr>
          <a:xfrm>
            <a:off x="431800" y="2801938"/>
            <a:ext cx="3551238" cy="19716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1219170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733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ผู้ป่วยเคมีบำบัด</a:t>
            </a:r>
          </a:p>
          <a:p>
            <a:pPr algn="ctr" defTabSz="1219170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733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เข้าร่วมโครงการ</a:t>
            </a:r>
          </a:p>
          <a:p>
            <a:pPr algn="ctr" defTabSz="1219170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733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3733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n=32</a:t>
            </a:r>
            <a:r>
              <a:rPr lang="th-TH" sz="3733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)</a:t>
            </a:r>
          </a:p>
        </p:txBody>
      </p:sp>
      <p:sp>
        <p:nvSpPr>
          <p:cNvPr id="8" name="สี่เหลี่ยมมุมมน 7"/>
          <p:cNvSpPr/>
          <p:nvPr/>
        </p:nvSpPr>
        <p:spPr>
          <a:xfrm>
            <a:off x="6381750" y="1316038"/>
            <a:ext cx="4706938" cy="116046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1219170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733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ภาวะทุพโภชนาการดีขึ้น</a:t>
            </a:r>
            <a:r>
              <a:rPr lang="en-US" sz="3733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 algn="ctr" defTabSz="1219170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733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12 </a:t>
            </a:r>
            <a:r>
              <a:rPr lang="th-TH" sz="3733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(37.5</a:t>
            </a:r>
            <a:r>
              <a:rPr lang="en-US" sz="3733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%</a:t>
            </a:r>
            <a:r>
              <a:rPr lang="th-TH" sz="3733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)</a:t>
            </a:r>
          </a:p>
        </p:txBody>
      </p:sp>
      <p:sp>
        <p:nvSpPr>
          <p:cNvPr id="15" name="สี่เหลี่ยมมุมมน 14"/>
          <p:cNvSpPr/>
          <p:nvPr/>
        </p:nvSpPr>
        <p:spPr>
          <a:xfrm>
            <a:off x="6381750" y="2571750"/>
            <a:ext cx="4706938" cy="123825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1219170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733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ภาวะ</a:t>
            </a:r>
            <a:r>
              <a:rPr lang="th-TH" sz="3733" dirty="0" err="1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ทุพ</a:t>
            </a:r>
            <a:r>
              <a:rPr lang="th-TH" sz="3733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โภชนาการรุนแรงขึ้น </a:t>
            </a:r>
          </a:p>
          <a:p>
            <a:pPr algn="ctr" defTabSz="1219170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733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4 </a:t>
            </a:r>
            <a:r>
              <a:rPr lang="th-TH" sz="3733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(12.5</a:t>
            </a:r>
            <a:r>
              <a:rPr lang="en-US" sz="3733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%</a:t>
            </a:r>
            <a:r>
              <a:rPr lang="th-TH" sz="3733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)</a:t>
            </a:r>
          </a:p>
        </p:txBody>
      </p:sp>
      <p:sp>
        <p:nvSpPr>
          <p:cNvPr id="16" name="สี่เหลี่ยมมุมมน 15"/>
          <p:cNvSpPr/>
          <p:nvPr/>
        </p:nvSpPr>
        <p:spPr>
          <a:xfrm>
            <a:off x="6381750" y="3908425"/>
            <a:ext cx="4706938" cy="1190625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1219170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733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ขาดการติดตามผลการรักษา</a:t>
            </a:r>
          </a:p>
          <a:p>
            <a:pPr algn="ctr" defTabSz="1219170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733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6 </a:t>
            </a:r>
            <a:r>
              <a:rPr lang="th-TH" sz="3733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3733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18.75%</a:t>
            </a:r>
            <a:r>
              <a:rPr lang="th-TH" sz="3733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)</a:t>
            </a:r>
          </a:p>
        </p:txBody>
      </p:sp>
      <p:sp>
        <p:nvSpPr>
          <p:cNvPr id="17" name="สี่เหลี่ยมมุมมน 16"/>
          <p:cNvSpPr/>
          <p:nvPr/>
        </p:nvSpPr>
        <p:spPr>
          <a:xfrm>
            <a:off x="6381750" y="5191125"/>
            <a:ext cx="4706938" cy="1309688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1219170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733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อยู่ระหว่างการติดตาม ประเมินผล </a:t>
            </a:r>
          </a:p>
          <a:p>
            <a:pPr algn="ctr" defTabSz="1219170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733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10 </a:t>
            </a:r>
            <a:r>
              <a:rPr lang="th-TH" sz="3733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(31.25</a:t>
            </a:r>
            <a:r>
              <a:rPr lang="en-US" sz="3733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%</a:t>
            </a:r>
            <a:r>
              <a:rPr lang="th-TH" sz="3733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)</a:t>
            </a:r>
          </a:p>
        </p:txBody>
      </p:sp>
      <p:cxnSp>
        <p:nvCxnSpPr>
          <p:cNvPr id="19" name="ตัวเชื่อมต่อตรง 18"/>
          <p:cNvCxnSpPr/>
          <p:nvPr/>
        </p:nvCxnSpPr>
        <p:spPr>
          <a:xfrm>
            <a:off x="3983038" y="3862388"/>
            <a:ext cx="135096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ตัวเชื่อมต่อตรง 20"/>
          <p:cNvCxnSpPr/>
          <p:nvPr/>
        </p:nvCxnSpPr>
        <p:spPr>
          <a:xfrm>
            <a:off x="5335588" y="1906588"/>
            <a:ext cx="0" cy="394017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ลูกศรเชื่อมต่อแบบตรง 22"/>
          <p:cNvCxnSpPr/>
          <p:nvPr/>
        </p:nvCxnSpPr>
        <p:spPr>
          <a:xfrm>
            <a:off x="5334000" y="1905000"/>
            <a:ext cx="104775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ลูกศรเชื่อมต่อแบบตรง 26"/>
          <p:cNvCxnSpPr/>
          <p:nvPr/>
        </p:nvCxnSpPr>
        <p:spPr>
          <a:xfrm>
            <a:off x="5334000" y="3190875"/>
            <a:ext cx="104933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ลูกศรเชื่อมต่อแบบตรง 30"/>
          <p:cNvCxnSpPr>
            <a:endCxn id="16" idx="1"/>
          </p:cNvCxnSpPr>
          <p:nvPr/>
        </p:nvCxnSpPr>
        <p:spPr>
          <a:xfrm>
            <a:off x="5334000" y="4503738"/>
            <a:ext cx="104775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ลูกศรเชื่อมต่อแบบตรง 33"/>
          <p:cNvCxnSpPr>
            <a:endCxn id="17" idx="1"/>
          </p:cNvCxnSpPr>
          <p:nvPr/>
        </p:nvCxnSpPr>
        <p:spPr>
          <a:xfrm>
            <a:off x="5334000" y="5846763"/>
            <a:ext cx="104775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3326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25150" y="0"/>
            <a:ext cx="146685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79513"/>
          </a:xfrm>
        </p:spPr>
        <p:txBody>
          <a:bodyPr/>
          <a:lstStyle/>
          <a:p>
            <a:pPr defTabSz="1219170" eaLnBrk="1" fontAlgn="auto" hangingPunct="1">
              <a:spcAft>
                <a:spcPts val="0"/>
              </a:spcAft>
              <a:defRPr/>
            </a:pPr>
            <a:r>
              <a:rPr lang="th-TH" sz="5333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    ผลการดำเนินการ (ต่อ)</a:t>
            </a:r>
          </a:p>
        </p:txBody>
      </p:sp>
      <p:pic>
        <p:nvPicPr>
          <p:cNvPr id="14339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25150" y="0"/>
            <a:ext cx="146685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340" name="Chart 5"/>
          <p:cNvGraphicFramePr>
            <a:graphicFrameLocks/>
          </p:cNvGraphicFramePr>
          <p:nvPr/>
        </p:nvGraphicFramePr>
        <p:xfrm>
          <a:off x="323850" y="1065213"/>
          <a:ext cx="9607550" cy="5378450"/>
        </p:xfrm>
        <a:graphic>
          <a:graphicData uri="http://schemas.openxmlformats.org/presentationml/2006/ole">
            <p:oleObj spid="_x0000_s14340" name="Chart" r:id="rId5" imgW="9614225" imgH="5389331" progId="Excel.Chart.8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79463" y="6092825"/>
            <a:ext cx="11188700" cy="6667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219170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733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แผนภูมิที่</a:t>
            </a:r>
            <a:r>
              <a:rPr lang="en-US" sz="3733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2 </a:t>
            </a:r>
            <a:r>
              <a:rPr lang="th-TH" sz="3733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ร้อยละของระดับความพร้อมด้านโภชนาการก่อนรับการรักษาด้วยเคมีบำบัด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79513"/>
          </a:xfrm>
        </p:spPr>
        <p:txBody>
          <a:bodyPr/>
          <a:lstStyle/>
          <a:p>
            <a:pPr defTabSz="1219170" eaLnBrk="1" fontAlgn="auto" hangingPunct="1">
              <a:spcAft>
                <a:spcPts val="0"/>
              </a:spcAft>
              <a:defRPr/>
            </a:pPr>
            <a:r>
              <a:rPr lang="th-TH" sz="5333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    ผลการดำเนินการ (ต่อ)</a:t>
            </a:r>
          </a:p>
        </p:txBody>
      </p:sp>
      <p:pic>
        <p:nvPicPr>
          <p:cNvPr id="15363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25150" y="0"/>
            <a:ext cx="146685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364" name="Chart 5"/>
          <p:cNvGraphicFramePr>
            <a:graphicFrameLocks/>
          </p:cNvGraphicFramePr>
          <p:nvPr/>
        </p:nvGraphicFramePr>
        <p:xfrm>
          <a:off x="454025" y="1220788"/>
          <a:ext cx="11199813" cy="4687887"/>
        </p:xfrm>
        <a:graphic>
          <a:graphicData uri="http://schemas.openxmlformats.org/presentationml/2006/ole">
            <p:oleObj spid="_x0000_s15364" name="Chart" r:id="rId5" imgW="11205419" imgH="4694327" progId="Excel.Chart.8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4025" y="5735638"/>
            <a:ext cx="11563350" cy="1241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219170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733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แผนภูมิที่</a:t>
            </a:r>
            <a:r>
              <a:rPr lang="en-US" sz="3733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3</a:t>
            </a:r>
            <a:r>
              <a:rPr lang="th-TH" sz="3733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sz="3733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ร้อยละของระดับความรู้ ความเข้าใจ ในการเลือกบริโภคอาหาร                                           สำหรับการรักษาด้วยเคมีบำบัด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79513"/>
          </a:xfrm>
        </p:spPr>
        <p:txBody>
          <a:bodyPr/>
          <a:lstStyle/>
          <a:p>
            <a:pPr defTabSz="1219170" eaLnBrk="1" fontAlgn="auto" hangingPunct="1">
              <a:spcAft>
                <a:spcPts val="0"/>
              </a:spcAft>
              <a:defRPr/>
            </a:pPr>
            <a:r>
              <a:rPr lang="th-TH" sz="5333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    ผลการดำเนินการ (ต่อ)</a:t>
            </a:r>
          </a:p>
        </p:txBody>
      </p:sp>
      <p:pic>
        <p:nvPicPr>
          <p:cNvPr id="1638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25150" y="0"/>
            <a:ext cx="146685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54025" y="5735638"/>
            <a:ext cx="11563350" cy="66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219170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733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แผนภูมิที่</a:t>
            </a:r>
            <a:r>
              <a:rPr lang="en-US" sz="3733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4</a:t>
            </a:r>
            <a:r>
              <a:rPr lang="th-TH" sz="3733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</a:t>
            </a:r>
            <a:r>
              <a:rPr lang="th-TH" sz="3733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ร้อยละของระดับความพึงพอใจของผู้ป่วยต่อคู่มืออาหารพิชิตฤทธิ์คีโม</a:t>
            </a:r>
          </a:p>
        </p:txBody>
      </p:sp>
      <p:graphicFrame>
        <p:nvGraphicFramePr>
          <p:cNvPr id="16389" name="Chart 8"/>
          <p:cNvGraphicFramePr>
            <a:graphicFrameLocks/>
          </p:cNvGraphicFramePr>
          <p:nvPr/>
        </p:nvGraphicFramePr>
        <p:xfrm>
          <a:off x="454025" y="1169988"/>
          <a:ext cx="11095038" cy="4565650"/>
        </p:xfrm>
        <a:graphic>
          <a:graphicData uri="http://schemas.openxmlformats.org/presentationml/2006/ole">
            <p:oleObj spid="_x0000_s16389" name="Chart" r:id="rId5" imgW="11101778" imgH="4572396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79513"/>
          </a:xfrm>
        </p:spPr>
        <p:txBody>
          <a:bodyPr/>
          <a:lstStyle/>
          <a:p>
            <a:pPr defTabSz="1219170" eaLnBrk="1" fontAlgn="auto" hangingPunct="1">
              <a:spcAft>
                <a:spcPts val="0"/>
              </a:spcAft>
              <a:defRPr/>
            </a:pPr>
            <a:r>
              <a:rPr lang="th-TH" sz="5333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 บทเรียนที่ได้รับ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35263" y="1274763"/>
            <a:ext cx="6910387" cy="6667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Malgun Gothic" pitchFamily="34" charset="-127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Malgun Gothic" pitchFamily="34" charset="-127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Malgun Gothic" pitchFamily="34" charset="-127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Malgun Gothic" pitchFamily="34" charset="-127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Malgun Gothic" pitchFamily="34" charset="-127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</a:defRPr>
            </a:lvl9pPr>
          </a:lstStyle>
          <a:p>
            <a:pPr eaLnBrk="1" latinLnBrk="1" hangingPunct="1">
              <a:defRPr/>
            </a:pPr>
            <a:r>
              <a:rPr lang="th-TH" altLang="th-TH" sz="3700" smtClean="0">
                <a:solidFill>
                  <a:srgbClr val="000000"/>
                </a:solidFill>
                <a:cs typeface="Angsana New" pitchFamily="18" charset="-34"/>
              </a:rPr>
              <a:t>อาหารเป็นสิ่งสำคัญในการดูแลรักษาผู้ป่วยโรคมะเร็ง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8063" y="5611813"/>
            <a:ext cx="10050462" cy="6667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1219170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733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ผู้ป่วยมีกำลังกาย กำลังใจที่ดีขึ้น พร้อมที่จะรับการรักษาและต่อสู้กับโรคที่เป็น</a:t>
            </a:r>
            <a:endParaRPr lang="en-US" sz="3733" b="1" dirty="0">
              <a:solidFill>
                <a:prstClr val="black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008063" y="2676525"/>
            <a:ext cx="10050462" cy="21034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Malgun Gothic" pitchFamily="34" charset="-127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Malgun Gothic" pitchFamily="34" charset="-127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Malgun Gothic" pitchFamily="34" charset="-127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Malgun Gothic" pitchFamily="34" charset="-127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Malgun Gothic" pitchFamily="34" charset="-127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</a:defRPr>
            </a:lvl9pPr>
          </a:lstStyle>
          <a:p>
            <a:pPr algn="ctr" eaLnBrk="1" latinLnBrk="1" hangingPunct="1">
              <a:lnSpc>
                <a:spcPct val="150000"/>
              </a:lnSpc>
              <a:defRPr/>
            </a:pPr>
            <a:r>
              <a:rPr lang="th-TH" altLang="th-TH" sz="3700" smtClean="0">
                <a:solidFill>
                  <a:srgbClr val="000000"/>
                </a:solidFill>
                <a:cs typeface="Angsana New" pitchFamily="18" charset="-34"/>
              </a:rPr>
              <a:t>การได้สารอาหารเพียงพอและเหมาะสม ก่อน ระหว่าง และหลังการรักษา </a:t>
            </a:r>
          </a:p>
          <a:p>
            <a:pPr algn="ctr" eaLnBrk="1" latinLnBrk="1" hangingPunct="1">
              <a:defRPr/>
            </a:pPr>
            <a:r>
              <a:rPr lang="th-TH" altLang="th-TH" sz="3700" smtClean="0">
                <a:solidFill>
                  <a:srgbClr val="000000"/>
                </a:solidFill>
                <a:cs typeface="Angsana New" pitchFamily="18" charset="-34"/>
              </a:rPr>
              <a:t>จะช่วยให้ผู้ป่วยมีสุขภาพกายที่ดีขึ้น ลดอาการแทรกซ้อน และลดความรุนแรงของภาวะทุพโภชนาการ</a:t>
            </a:r>
          </a:p>
        </p:txBody>
      </p:sp>
      <p:sp>
        <p:nvSpPr>
          <p:cNvPr id="7" name="ลูกศรลง 6"/>
          <p:cNvSpPr/>
          <p:nvPr/>
        </p:nvSpPr>
        <p:spPr>
          <a:xfrm>
            <a:off x="6032963" y="1956274"/>
            <a:ext cx="447080" cy="896663"/>
          </a:xfrm>
          <a:prstGeom prst="downArrow">
            <a:avLst/>
          </a:prstGeom>
          <a:solidFill>
            <a:srgbClr val="FF99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defTabSz="1217613">
              <a:defRPr>
                <a:solidFill>
                  <a:schemeClr val="tx1"/>
                </a:solidFill>
                <a:latin typeface="Malgun Gothic" pitchFamily="34" charset="-127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Malgun Gothic" pitchFamily="34" charset="-127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Malgun Gothic" pitchFamily="34" charset="-127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Malgun Gothic" pitchFamily="34" charset="-127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Malgun Gothic" pitchFamily="34" charset="-127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</a:defRPr>
            </a:lvl9pPr>
          </a:lstStyle>
          <a:p>
            <a:pPr algn="ctr" eaLnBrk="1" latinLnBrk="1" hangingPunct="1">
              <a:defRPr/>
            </a:pPr>
            <a:endParaRPr lang="th-TH" altLang="th-TH" sz="2400" smtClean="0">
              <a:solidFill>
                <a:srgbClr val="FFFFFF"/>
              </a:solidFill>
            </a:endParaRPr>
          </a:p>
        </p:txBody>
      </p:sp>
      <p:sp>
        <p:nvSpPr>
          <p:cNvPr id="8" name="ลูกศรลง 7"/>
          <p:cNvSpPr/>
          <p:nvPr/>
        </p:nvSpPr>
        <p:spPr>
          <a:xfrm>
            <a:off x="6032963" y="4773150"/>
            <a:ext cx="447080" cy="896663"/>
          </a:xfrm>
          <a:prstGeom prst="downArrow">
            <a:avLst/>
          </a:prstGeom>
          <a:solidFill>
            <a:srgbClr val="FF99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defTabSz="1217613">
              <a:defRPr>
                <a:solidFill>
                  <a:schemeClr val="tx1"/>
                </a:solidFill>
                <a:latin typeface="Malgun Gothic" pitchFamily="34" charset="-127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Malgun Gothic" pitchFamily="34" charset="-127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Malgun Gothic" pitchFamily="34" charset="-127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Malgun Gothic" pitchFamily="34" charset="-127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Malgun Gothic" pitchFamily="34" charset="-127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</a:defRPr>
            </a:lvl9pPr>
          </a:lstStyle>
          <a:p>
            <a:pPr algn="ctr" eaLnBrk="1" latinLnBrk="1" hangingPunct="1">
              <a:defRPr/>
            </a:pPr>
            <a:endParaRPr lang="th-TH" altLang="th-TH" sz="2400" smtClean="0">
              <a:solidFill>
                <a:srgbClr val="FFFFFF"/>
              </a:solidFill>
            </a:endParaRPr>
          </a:p>
        </p:txBody>
      </p:sp>
      <p:pic>
        <p:nvPicPr>
          <p:cNvPr id="17420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25150" y="0"/>
            <a:ext cx="146685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79513"/>
          </a:xfrm>
        </p:spPr>
        <p:txBody>
          <a:bodyPr/>
          <a:lstStyle/>
          <a:p>
            <a:pPr defTabSz="1219170" eaLnBrk="1" fontAlgn="auto" hangingPunct="1">
              <a:spcAft>
                <a:spcPts val="0"/>
              </a:spcAft>
              <a:defRPr/>
            </a:pPr>
            <a:r>
              <a:rPr lang="en-US" sz="53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53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แผนการพัฒนา</a:t>
            </a:r>
            <a:endParaRPr lang="th-TH" sz="53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8435" name="ตัวแทนเนื้อหา 4"/>
          <p:cNvSpPr>
            <a:spLocks noGrp="1"/>
          </p:cNvSpPr>
          <p:nvPr>
            <p:ph idx="1"/>
          </p:nvPr>
        </p:nvSpPr>
        <p:spPr bwMode="auto">
          <a:xfrm>
            <a:off x="631825" y="1220788"/>
            <a:ext cx="11329988" cy="29686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h-TH" altLang="en-US" sz="4000" b="1" u="sng" smtClean="0">
                <a:solidFill>
                  <a:srgbClr val="FF0000"/>
                </a:solidFill>
              </a:rPr>
              <a:t>ผลิตคู่มือการเลือกบริโภคอาหาร สำหรับผู้ป่วยมะเร็ง ที่รักษาด้วยรังสีรักษา และการผ่าตัด รวมถึงคู่มืออาหารสำหรับมะเร็งแต่ละชนิด</a:t>
            </a:r>
          </a:p>
        </p:txBody>
      </p:sp>
      <p:pic>
        <p:nvPicPr>
          <p:cNvPr id="18436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25150" y="0"/>
            <a:ext cx="146685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/>
          </p:cNvPicPr>
          <p:nvPr/>
        </p:nvPicPr>
        <p:blipFill>
          <a:blip r:embed="rId3"/>
          <a:srcRect b="7387"/>
          <a:stretch>
            <a:fillRect/>
          </a:stretch>
        </p:blipFill>
        <p:spPr bwMode="auto">
          <a:xfrm>
            <a:off x="4284663" y="4146550"/>
            <a:ext cx="2914650" cy="24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79513"/>
          </a:xfrm>
        </p:spPr>
        <p:txBody>
          <a:bodyPr/>
          <a:lstStyle/>
          <a:p>
            <a:pPr defTabSz="1219170" eaLnBrk="1" fontAlgn="auto" hangingPunct="1">
              <a:spcAft>
                <a:spcPts val="0"/>
              </a:spcAft>
              <a:defRPr/>
            </a:pPr>
            <a:r>
              <a:rPr lang="en-US" sz="5333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5333" dirty="0">
                <a:latin typeface="Angsana New" panose="02020603050405020304" pitchFamily="18" charset="-34"/>
                <a:cs typeface="Angsana New" panose="02020603050405020304" pitchFamily="18" charset="-34"/>
              </a:rPr>
              <a:t>    </a:t>
            </a:r>
            <a:br>
              <a:rPr lang="th-TH" sz="5333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5333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 เป้าหมาย/ วัตถุประสงค์</a:t>
            </a:r>
            <a:r>
              <a:rPr lang="en-US" sz="5333" dirty="0">
                <a:latin typeface="Angsana New" panose="02020603050405020304" pitchFamily="18" charset="-34"/>
                <a:cs typeface="Angsana New" panose="02020603050405020304" pitchFamily="18" charset="-34"/>
              </a:rPr>
              <a:t/>
            </a:r>
            <a:br>
              <a:rPr lang="en-US" sz="5333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en-US" sz="5333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8063" y="1509713"/>
            <a:ext cx="10356850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78355" indent="-478355" defTabSz="1219170" eaLnBrk="1" fontAlgn="auto" latinLnBrk="1" hangingPunct="1">
              <a:spcBef>
                <a:spcPts val="0"/>
              </a:spcBef>
              <a:spcAft>
                <a:spcPts val="0"/>
              </a:spcAft>
              <a:buClr>
                <a:srgbClr val="8064A2">
                  <a:lumMod val="75000"/>
                </a:srgbClr>
              </a:buClr>
              <a:buFont typeface="Wingdings" pitchFamily="2" charset="2"/>
              <a:buChar char="v"/>
              <a:defRPr/>
            </a:pPr>
            <a:r>
              <a:rPr lang="th-TH" sz="3733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ผู้ป่วยสามารถเตรียมความพร้อมด้านโภชนาการก่อนเข้ารับการรักษา                      ด้วยเคมีบำบัด เพื่อป้องกันภาวะ</a:t>
            </a:r>
            <a:r>
              <a:rPr lang="th-TH" sz="3733" dirty="0" err="1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ทุพ</a:t>
            </a:r>
            <a:r>
              <a:rPr lang="th-TH" sz="3733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โภชนาการ</a:t>
            </a:r>
            <a:endParaRPr lang="en-US" sz="3733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  <a:p>
            <a:pPr defTabSz="121917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64A2">
                  <a:lumMod val="75000"/>
                </a:srgbClr>
              </a:buClr>
              <a:buFont typeface="Wingdings" pitchFamily="2" charset="2"/>
              <a:buChar char="v"/>
              <a:defRPr/>
            </a:pPr>
            <a:r>
              <a:rPr lang="th-TH" sz="3733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ลดปัญหาความไม่เข้าใจเรื่อง </a:t>
            </a:r>
            <a:r>
              <a:rPr lang="en-US" sz="3733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“</a:t>
            </a:r>
            <a:r>
              <a:rPr lang="th-TH" sz="3733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การเลือกบริโภคอาหาร</a:t>
            </a:r>
            <a:r>
              <a:rPr lang="en-US" sz="3733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”</a:t>
            </a:r>
            <a:r>
              <a:rPr lang="th-TH" sz="3733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 defTabSz="1219170" eaLnBrk="1" fontAlgn="auto" latinLnBrk="1" hangingPunct="1">
              <a:spcBef>
                <a:spcPts val="0"/>
              </a:spcBef>
              <a:spcAft>
                <a:spcPts val="0"/>
              </a:spcAft>
              <a:buClr>
                <a:srgbClr val="8064A2">
                  <a:lumMod val="75000"/>
                </a:srgbClr>
              </a:buClr>
              <a:defRPr/>
            </a:pPr>
            <a:endParaRPr lang="th-TH" sz="1867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  <a:p>
            <a:pPr marL="478355" indent="-478355" defTabSz="1219170" eaLnBrk="1" fontAlgn="auto" latinLnBrk="1" hangingPunct="1">
              <a:spcBef>
                <a:spcPts val="0"/>
              </a:spcBef>
              <a:spcAft>
                <a:spcPts val="0"/>
              </a:spcAft>
              <a:buClr>
                <a:srgbClr val="8064A2">
                  <a:lumMod val="75000"/>
                </a:srgbClr>
              </a:buClr>
              <a:buFont typeface="Wingdings" pitchFamily="2" charset="2"/>
              <a:buChar char="v"/>
              <a:defRPr/>
            </a:pPr>
            <a:r>
              <a:rPr lang="th-TH" sz="3733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ผู้ป่วยและผู้ดูแลผู้ป่วยมีความรู้ ความเข้าใจ สามารถปรับเปลี่ยนรายการอาหารให้สอดคล้องกับวัตถุดิบที่มี โดยได้รับพลังงานและสารอาหารเหมาะสม</a:t>
            </a:r>
            <a:endParaRPr lang="en-US" sz="3733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  <a:p>
            <a:pPr marL="478355" indent="-478355" defTabSz="121917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64A2">
                  <a:lumMod val="75000"/>
                </a:srgbClr>
              </a:buClr>
              <a:buFont typeface="Wingdings" pitchFamily="2" charset="2"/>
              <a:buChar char="v"/>
              <a:defRPr/>
            </a:pPr>
            <a:r>
              <a:rPr lang="th-TH" sz="3733" dirty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เป็นการเผยแพร่ความรู้เกี่ยวกับอาหารสำหรับผู้ป่วยมะเร็งที่ได้รับยาเคมีบำบัด</a:t>
            </a:r>
            <a:endParaRPr lang="en-US" sz="3733" dirty="0">
              <a:solidFill>
                <a:prstClr val="black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076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25150" y="0"/>
            <a:ext cx="146685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79513"/>
          </a:xfrm>
        </p:spPr>
        <p:txBody>
          <a:bodyPr/>
          <a:lstStyle/>
          <a:p>
            <a:pPr defTabSz="1219170" eaLnBrk="1" fontAlgn="auto" hangingPunct="1">
              <a:spcAft>
                <a:spcPts val="0"/>
              </a:spcAft>
              <a:defRPr/>
            </a:pPr>
            <a:r>
              <a:rPr lang="th-TH" sz="5333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ปัญหาและสาเหตุ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935288" y="1323975"/>
            <a:ext cx="4032250" cy="11017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1219170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ผู้ป่วยมะเร็งที่ได้รับเคมีบำบัด                    มีน้ำหนักตัวลดลง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3975" y="2740025"/>
            <a:ext cx="4897438" cy="17462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1219170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ผู้ป่วยมะเร็งกังวลกับการรักษา                              ผลข้างเคียง และการเลือกบริโภคอาหาร                    ที่เหมาะสมกับรูปแบบการรักษา</a:t>
            </a:r>
          </a:p>
        </p:txBody>
      </p:sp>
      <p:sp>
        <p:nvSpPr>
          <p:cNvPr id="3" name="Rectangle 2"/>
          <p:cNvSpPr/>
          <p:nvPr/>
        </p:nvSpPr>
        <p:spPr>
          <a:xfrm>
            <a:off x="877888" y="4962525"/>
            <a:ext cx="4176712" cy="1543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1219170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การค้นคว้าหาข้อมูลด้วยตนเอง                     ขาดความถูกต้อง และแหล่งอ้างอิง              ที่น่าเชื่อถือ ทำให้เกิดความสับสน</a:t>
            </a:r>
            <a:endParaRPr lang="en-US" sz="3200" dirty="0">
              <a:solidFill>
                <a:prstClr val="black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32700" y="1289050"/>
            <a:ext cx="4416425" cy="20161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1219170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733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การให้ข้อมูลทางโภชนาการ                       ที่ถูกต้องแก่ผู้ป่วยตั้งแต่เริ่มต้นการรักษา</a:t>
            </a:r>
            <a:endParaRPr lang="en-US" sz="3733" dirty="0">
              <a:solidFill>
                <a:prstClr val="black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0" name="Right Arrow 9"/>
          <p:cNvSpPr/>
          <p:nvPr/>
        </p:nvSpPr>
        <p:spPr>
          <a:xfrm rot="2632507">
            <a:off x="5920262" y="3188476"/>
            <a:ext cx="2208668" cy="394649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defTabSz="1217613">
              <a:defRPr>
                <a:solidFill>
                  <a:schemeClr val="tx1"/>
                </a:solidFill>
                <a:latin typeface="Malgun Gothic" pitchFamily="34" charset="-127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Malgun Gothic" pitchFamily="34" charset="-127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Malgun Gothic" pitchFamily="34" charset="-127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Malgun Gothic" pitchFamily="34" charset="-127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Malgun Gothic" pitchFamily="34" charset="-127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</a:defRPr>
            </a:lvl9pPr>
          </a:lstStyle>
          <a:p>
            <a:pPr algn="ctr" eaLnBrk="1" latinLnBrk="1" hangingPunct="1">
              <a:defRPr/>
            </a:pPr>
            <a:endParaRPr lang="th-TH" altLang="th-TH" sz="2400" smtClean="0">
              <a:solidFill>
                <a:srgbClr val="FFFFFF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205673" y="5368998"/>
            <a:ext cx="1772195" cy="400580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defTabSz="1217613">
              <a:defRPr>
                <a:solidFill>
                  <a:schemeClr val="tx1"/>
                </a:solidFill>
                <a:latin typeface="Malgun Gothic" pitchFamily="34" charset="-127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Malgun Gothic" pitchFamily="34" charset="-127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Malgun Gothic" pitchFamily="34" charset="-127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Malgun Gothic" pitchFamily="34" charset="-127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Malgun Gothic" pitchFamily="34" charset="-127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algun Gothic" pitchFamily="34" charset="-127"/>
              </a:defRPr>
            </a:lvl9pPr>
          </a:lstStyle>
          <a:p>
            <a:pPr algn="ctr" eaLnBrk="1" latinLnBrk="1" hangingPunct="1">
              <a:defRPr/>
            </a:pPr>
            <a:endParaRPr lang="th-TH" altLang="th-TH" sz="2400" smtClean="0">
              <a:solidFill>
                <a:srgbClr val="FFFFFF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5400000">
            <a:off x="5056419" y="4090921"/>
            <a:ext cx="1919520" cy="405047"/>
          </a:xfrm>
          <a:prstGeom prst="rightArrow">
            <a:avLst/>
          </a:prstGeom>
          <a:ln/>
          <a:scene3d>
            <a:camera prst="orthographicFront">
              <a:rot lat="0" lon="0" rev="360000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7151688" y="4708525"/>
            <a:ext cx="2832100" cy="15700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algn="ctr" defTabSz="1219170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ภาวะ</a:t>
            </a:r>
            <a:r>
              <a:rPr lang="th-TH" sz="3200" dirty="0" err="1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ทุพ</a:t>
            </a:r>
            <a:r>
              <a:rPr lang="th-TH" sz="32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โภชนาการ และไม่สามารถรักษา</a:t>
            </a:r>
          </a:p>
          <a:p>
            <a:pPr algn="ctr" defTabSz="1219170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ตามแผนของแพทย์ได้</a:t>
            </a:r>
          </a:p>
        </p:txBody>
      </p:sp>
      <p:pic>
        <p:nvPicPr>
          <p:cNvPr id="1026" name="Picture 2" descr="ผลการค้นหารูปภาพสำหรับ ลูกศรยับยั้ง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74" t="38074" r="55147" b="15056"/>
          <a:stretch/>
        </p:blipFill>
        <p:spPr bwMode="auto">
          <a:xfrm rot="5400000">
            <a:off x="8595345" y="3617955"/>
            <a:ext cx="1583379" cy="821428"/>
          </a:xfrm>
          <a:prstGeom prst="rect">
            <a:avLst/>
          </a:prstGeom>
          <a:noFill/>
          <a:scene3d>
            <a:camera prst="orthographicFront">
              <a:rot lat="0" lon="0" rev="194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25150" y="0"/>
            <a:ext cx="146685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79513"/>
          </a:xfrm>
        </p:spPr>
        <p:txBody>
          <a:bodyPr/>
          <a:lstStyle/>
          <a:p>
            <a:pPr defTabSz="1219170" eaLnBrk="1" fontAlgn="auto" hangingPunct="1">
              <a:spcAft>
                <a:spcPts val="0"/>
              </a:spcAft>
              <a:defRPr/>
            </a:pPr>
            <a:r>
              <a:rPr lang="th-TH" sz="5333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  กิจกรรมการพัฒนา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88938" y="1549400"/>
            <a:ext cx="4608512" cy="2400300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1219170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733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การให้คำปรึกษาเพียงอย่างเดียวอาจไม่เพียงพอที่จะทำให้ผู้ป่วยจดจำข้อมูลที่ถูกต้องทั้งหมดได้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181350" y="5157788"/>
            <a:ext cx="5429250" cy="9540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333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คู่มืออาหารพิชิต</a:t>
            </a:r>
            <a:r>
              <a:rPr lang="th-TH" sz="5333" b="1" dirty="0" err="1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ฤทธิ์คี</a:t>
            </a:r>
            <a:r>
              <a:rPr lang="th-TH" sz="5333" b="1" dirty="0">
                <a:solidFill>
                  <a:prstClr val="white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โม</a:t>
            </a:r>
          </a:p>
        </p:txBody>
      </p:sp>
      <p:sp>
        <p:nvSpPr>
          <p:cNvPr id="9" name="ลูกศรขวาท้ายขีด 8"/>
          <p:cNvSpPr/>
          <p:nvPr/>
        </p:nvSpPr>
        <p:spPr>
          <a:xfrm rot="5400000">
            <a:off x="5242719" y="4045744"/>
            <a:ext cx="1304925" cy="646113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1219170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2400">
              <a:solidFill>
                <a:prstClr val="black"/>
              </a:solidFill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6864350" y="1593850"/>
            <a:ext cx="4416425" cy="2355850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1219170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733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ผู้ป่วยบางรายอาจไม่สะดวก              ที่จะมาเข้ารับคำปรึกษา </a:t>
            </a:r>
          </a:p>
        </p:txBody>
      </p:sp>
      <p:pic>
        <p:nvPicPr>
          <p:cNvPr id="5127" name="Picture 4" descr="ผลการค้นหารูปภาพสำหรับ เครื่องหมายบว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906588"/>
            <a:ext cx="1579563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25150" y="0"/>
            <a:ext cx="146685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59000" y="0"/>
            <a:ext cx="10033000" cy="1179513"/>
          </a:xfrm>
        </p:spPr>
        <p:txBody>
          <a:bodyPr/>
          <a:lstStyle/>
          <a:p>
            <a:pPr defTabSz="1219170" eaLnBrk="1" fontAlgn="auto" hangingPunct="1">
              <a:spcAft>
                <a:spcPts val="0"/>
              </a:spcAft>
              <a:defRPr/>
            </a:pPr>
            <a:r>
              <a:rPr lang="th-TH" sz="5333" dirty="0">
                <a:latin typeface="Angsana New" panose="02020603050405020304" pitchFamily="18" charset="-34"/>
                <a:cs typeface="Angsana New" panose="02020603050405020304" pitchFamily="18" charset="-34"/>
              </a:rPr>
              <a:t>คู่มืออาหารพิชิต</a:t>
            </a:r>
            <a:r>
              <a:rPr lang="th-TH" sz="5333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ฤทธิ์คี</a:t>
            </a:r>
            <a:r>
              <a:rPr lang="th-TH" sz="5333" dirty="0">
                <a:latin typeface="Angsana New" panose="02020603050405020304" pitchFamily="18" charset="-34"/>
                <a:cs typeface="Angsana New" panose="02020603050405020304" pitchFamily="18" charset="-34"/>
              </a:rPr>
              <a:t>โม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351088" y="1304925"/>
            <a:ext cx="4964112" cy="876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1219170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733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จุดเด่นของคู่มืออาหารพิชิต</a:t>
            </a:r>
            <a:r>
              <a:rPr lang="th-TH" sz="3733" b="1" dirty="0" err="1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ฤทธิ์คี</a:t>
            </a:r>
            <a:r>
              <a:rPr lang="th-TH" sz="3733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โม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58988" y="2517775"/>
            <a:ext cx="10048875" cy="35385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594769" indent="-594769" defTabSz="121917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504D">
                  <a:lumMod val="60000"/>
                  <a:lumOff val="40000"/>
                </a:srgbClr>
              </a:buClr>
              <a:buFont typeface="Wingdings" panose="05000000000000000000" pitchFamily="2" charset="2"/>
              <a:buChar char="v"/>
              <a:defRPr/>
            </a:pPr>
            <a:r>
              <a:rPr lang="th-TH" sz="3733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แสดงปริมาณอาหารที่คนทั่วไปสามารถเข้าใจได้ง่าย</a:t>
            </a:r>
          </a:p>
          <a:p>
            <a:pPr marL="594769" indent="-594769" defTabSz="121917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504D">
                  <a:lumMod val="60000"/>
                  <a:lumOff val="40000"/>
                </a:srgbClr>
              </a:buClr>
              <a:buFont typeface="Wingdings" panose="05000000000000000000" pitchFamily="2" charset="2"/>
              <a:buChar char="v"/>
              <a:defRPr/>
            </a:pPr>
            <a:r>
              <a:rPr lang="th-TH" sz="3733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แสดงถึงปริมาณ และสารอาหารที่เหมาะสมกับผู้ป่วยที่รักษาด้วยเคมีบำบัด</a:t>
            </a:r>
          </a:p>
          <a:p>
            <a:pPr marL="594769" indent="-594769" defTabSz="121917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504D">
                  <a:lumMod val="60000"/>
                  <a:lumOff val="40000"/>
                </a:srgbClr>
              </a:buClr>
              <a:buFont typeface="Wingdings" panose="05000000000000000000" pitchFamily="2" charset="2"/>
              <a:buChar char="v"/>
              <a:defRPr/>
            </a:pPr>
            <a:r>
              <a:rPr lang="th-TH" sz="3733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รายการอาหารที่สามารถนำไปปรับใช้ได้ในชีวิตจริง</a:t>
            </a:r>
          </a:p>
          <a:p>
            <a:pPr marL="594769" indent="-594769" defTabSz="121917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504D">
                  <a:lumMod val="60000"/>
                  <a:lumOff val="40000"/>
                </a:srgbClr>
              </a:buClr>
              <a:buFont typeface="Wingdings" panose="05000000000000000000" pitchFamily="2" charset="2"/>
              <a:buChar char="v"/>
              <a:defRPr/>
            </a:pPr>
            <a:r>
              <a:rPr lang="th-TH" sz="3733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ทุกส่วนงานสามารถใช้ในการดูแลผู้ป่วยเคมีบำบัดได้</a:t>
            </a:r>
            <a:endParaRPr lang="en-US" sz="3733" dirty="0">
              <a:solidFill>
                <a:prstClr val="black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6149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5898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59000" y="0"/>
            <a:ext cx="10033000" cy="1179513"/>
          </a:xfrm>
        </p:spPr>
        <p:txBody>
          <a:bodyPr/>
          <a:lstStyle/>
          <a:p>
            <a:pPr defTabSz="1219170" eaLnBrk="1" fontAlgn="auto" hangingPunct="1">
              <a:spcAft>
                <a:spcPts val="0"/>
              </a:spcAft>
              <a:defRPr/>
            </a:pPr>
            <a:r>
              <a:rPr lang="th-TH" sz="5333" dirty="0">
                <a:latin typeface="Angsana New" panose="02020603050405020304" pitchFamily="18" charset="-34"/>
                <a:cs typeface="Angsana New" panose="02020603050405020304" pitchFamily="18" charset="-34"/>
              </a:rPr>
              <a:t>คู่มืออาหารพิชิต</a:t>
            </a:r>
            <a:r>
              <a:rPr lang="th-TH" sz="5333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ฤทธิ์คี</a:t>
            </a:r>
            <a:r>
              <a:rPr lang="th-TH" sz="5333" dirty="0">
                <a:latin typeface="Angsana New" panose="02020603050405020304" pitchFamily="18" charset="-34"/>
                <a:cs typeface="Angsana New" panose="02020603050405020304" pitchFamily="18" charset="-34"/>
              </a:rPr>
              <a:t>โม (ต่อ)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159000" y="1304925"/>
            <a:ext cx="6211888" cy="8763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1219170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733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หลักการออกแบบเมนูอาหารพิชิต</a:t>
            </a:r>
            <a:r>
              <a:rPr lang="th-TH" sz="3733" b="1" dirty="0" err="1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ฤทธิ์คี</a:t>
            </a:r>
            <a:r>
              <a:rPr lang="th-TH" sz="3733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โม</a:t>
            </a:r>
          </a:p>
        </p:txBody>
      </p:sp>
      <p:sp>
        <p:nvSpPr>
          <p:cNvPr id="7172" name="TextBox 1"/>
          <p:cNvSpPr txBox="1">
            <a:spLocks noChangeArrowheads="1"/>
          </p:cNvSpPr>
          <p:nvPr/>
        </p:nvSpPr>
        <p:spPr bwMode="auto">
          <a:xfrm>
            <a:off x="2159000" y="2468563"/>
            <a:ext cx="98901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0075" indent="-600075" defTabSz="1217613" eaLnBrk="1" latinLnBrk="1" hangingPunct="1">
              <a:buClr>
                <a:srgbClr val="FF9933"/>
              </a:buClr>
              <a:buFont typeface="Wingdings" pitchFamily="2" charset="2"/>
              <a:buChar char="v"/>
            </a:pPr>
            <a:r>
              <a:rPr lang="th-TH" altLang="th-TH" sz="3700">
                <a:solidFill>
                  <a:srgbClr val="000000"/>
                </a:solidFill>
                <a:cs typeface="Angsana New" pitchFamily="18" charset="-34"/>
              </a:rPr>
              <a:t>สารอาหารในผู้ป่วยโรคมะเร็งที่รักษาด้วยเคมีบำบัด ควรเป็นอาหารพลังงานสูง โปรตีนสูง ช่วย</a:t>
            </a:r>
            <a:r>
              <a:rPr lang="th-TH" altLang="th-TH" sz="4200">
                <a:solidFill>
                  <a:srgbClr val="000000"/>
                </a:solidFill>
                <a:cs typeface="Angsana New" pitchFamily="18" charset="-34"/>
              </a:rPr>
              <a:t>เ</a:t>
            </a:r>
            <a:r>
              <a:rPr lang="th-TH" altLang="th-TH" sz="3700">
                <a:solidFill>
                  <a:srgbClr val="000000"/>
                </a:solidFill>
                <a:cs typeface="Angsana New" pitchFamily="18" charset="-34"/>
              </a:rPr>
              <a:t>สริมสร้างความแข็งแรง เพิ่มความสามารถ</a:t>
            </a:r>
            <a:endParaRPr lang="en-US" altLang="th-TH" sz="3700">
              <a:solidFill>
                <a:srgbClr val="000000"/>
              </a:solidFill>
            </a:endParaRPr>
          </a:p>
          <a:p>
            <a:pPr marL="600075" indent="-600075" defTabSz="1217613" eaLnBrk="1" latinLnBrk="1" hangingPunct="1">
              <a:buClr>
                <a:srgbClr val="FF9933"/>
              </a:buClr>
            </a:pPr>
            <a:r>
              <a:rPr lang="th-TH" altLang="th-TH" sz="3700">
                <a:solidFill>
                  <a:srgbClr val="000000"/>
                </a:solidFill>
                <a:cs typeface="Angsana New" pitchFamily="18" charset="-34"/>
              </a:rPr>
              <a:t>ในการต้านทานโรคมะเร็งและลดอาการข้างเคียงที่เกิดขึ้นจากการรักษา</a:t>
            </a:r>
          </a:p>
          <a:p>
            <a:pPr marL="600075" indent="-600075" defTabSz="1217613" eaLnBrk="1" latinLnBrk="1" hangingPunct="1">
              <a:lnSpc>
                <a:spcPct val="150000"/>
              </a:lnSpc>
              <a:buClr>
                <a:srgbClr val="FF9933"/>
              </a:buClr>
              <a:buFont typeface="Wingdings" pitchFamily="2" charset="2"/>
              <a:buChar char="v"/>
            </a:pPr>
            <a:r>
              <a:rPr lang="th-TH" altLang="th-TH" sz="3700">
                <a:solidFill>
                  <a:srgbClr val="000000"/>
                </a:solidFill>
                <a:cs typeface="Angsana New" pitchFamily="18" charset="-34"/>
              </a:rPr>
              <a:t>บางกรณีต้องลดการบริโภคอาหารที่มีกากมาก เนื่องจากทำให้ท้องเสีย </a:t>
            </a:r>
          </a:p>
          <a:p>
            <a:pPr marL="600075" indent="-600075" defTabSz="1217613" eaLnBrk="1" latinLnBrk="1" hangingPunct="1"/>
            <a:r>
              <a:rPr lang="th-TH" altLang="th-TH" sz="3700">
                <a:solidFill>
                  <a:srgbClr val="000000"/>
                </a:solidFill>
                <a:cs typeface="Angsana New" pitchFamily="18" charset="-34"/>
              </a:rPr>
              <a:t>หรือเจ็บปากมากขึ้น</a:t>
            </a:r>
          </a:p>
        </p:txBody>
      </p:sp>
      <p:pic>
        <p:nvPicPr>
          <p:cNvPr id="7173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5898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59000" y="0"/>
            <a:ext cx="10033000" cy="1179513"/>
          </a:xfrm>
        </p:spPr>
        <p:txBody>
          <a:bodyPr/>
          <a:lstStyle/>
          <a:p>
            <a:pPr defTabSz="1219170" eaLnBrk="1" fontAlgn="auto" hangingPunct="1">
              <a:spcAft>
                <a:spcPts val="0"/>
              </a:spcAft>
              <a:defRPr/>
            </a:pPr>
            <a:r>
              <a:rPr lang="th-TH" sz="5333" dirty="0">
                <a:latin typeface="Angsana New" panose="02020603050405020304" pitchFamily="18" charset="-34"/>
                <a:cs typeface="Angsana New" panose="02020603050405020304" pitchFamily="18" charset="-34"/>
              </a:rPr>
              <a:t>คู่มืออาหารพิชิต</a:t>
            </a:r>
            <a:r>
              <a:rPr lang="th-TH" sz="5333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ฤทธิ์คี</a:t>
            </a:r>
            <a:r>
              <a:rPr lang="th-TH" sz="5333" dirty="0">
                <a:latin typeface="Angsana New" panose="02020603050405020304" pitchFamily="18" charset="-34"/>
                <a:cs typeface="Angsana New" panose="02020603050405020304" pitchFamily="18" charset="-34"/>
              </a:rPr>
              <a:t>โม (ต่อ)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159000" y="990600"/>
            <a:ext cx="5540375" cy="8477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1219170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733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รูปตัวอย่างคู่มืออาหารพิชิตฤทธิ์คีโม</a:t>
            </a:r>
          </a:p>
        </p:txBody>
      </p:sp>
      <p:pic>
        <p:nvPicPr>
          <p:cNvPr id="8196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5898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3"/>
          <p:cNvPicPr>
            <a:picLocks noChangeAspect="1"/>
          </p:cNvPicPr>
          <p:nvPr/>
        </p:nvPicPr>
        <p:blipFill>
          <a:blip r:embed="rId3"/>
          <a:srcRect l="5908" t="6287" r="49957" b="7237"/>
          <a:stretch>
            <a:fillRect/>
          </a:stretch>
        </p:blipFill>
        <p:spPr bwMode="auto">
          <a:xfrm>
            <a:off x="7699375" y="2065338"/>
            <a:ext cx="32829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5"/>
          <p:cNvPicPr>
            <a:picLocks noChangeAspect="1"/>
          </p:cNvPicPr>
          <p:nvPr/>
        </p:nvPicPr>
        <p:blipFill>
          <a:blip r:embed="rId4"/>
          <a:srcRect l="50719" t="5334" r="5518" b="6667"/>
          <a:stretch>
            <a:fillRect/>
          </a:stretch>
        </p:blipFill>
        <p:spPr bwMode="auto">
          <a:xfrm>
            <a:off x="3205163" y="2065338"/>
            <a:ext cx="32162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159000" y="0"/>
            <a:ext cx="10033000" cy="1179513"/>
          </a:xfrm>
        </p:spPr>
        <p:txBody>
          <a:bodyPr/>
          <a:lstStyle/>
          <a:p>
            <a:pPr defTabSz="1219170" eaLnBrk="1" fontAlgn="auto" hangingPunct="1">
              <a:spcAft>
                <a:spcPts val="0"/>
              </a:spcAft>
              <a:defRPr/>
            </a:pPr>
            <a:r>
              <a:rPr lang="th-TH" sz="5333" dirty="0">
                <a:latin typeface="Angsana New" panose="02020603050405020304" pitchFamily="18" charset="-34"/>
                <a:cs typeface="Angsana New" panose="02020603050405020304" pitchFamily="18" charset="-34"/>
              </a:rPr>
              <a:t>คู่มืออาหารพิชิต</a:t>
            </a:r>
            <a:r>
              <a:rPr lang="th-TH" sz="5333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ฤทธิ์คี</a:t>
            </a:r>
            <a:r>
              <a:rPr lang="th-TH" sz="5333" dirty="0">
                <a:latin typeface="Angsana New" panose="02020603050405020304" pitchFamily="18" charset="-34"/>
                <a:cs typeface="Angsana New" panose="02020603050405020304" pitchFamily="18" charset="-34"/>
              </a:rPr>
              <a:t>โม (ต่อ)</a:t>
            </a:r>
          </a:p>
        </p:txBody>
      </p:sp>
      <p:pic>
        <p:nvPicPr>
          <p:cNvPr id="9219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5898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"/>
          <p:cNvPicPr>
            <a:picLocks noChangeAspect="1"/>
          </p:cNvPicPr>
          <p:nvPr/>
        </p:nvPicPr>
        <p:blipFill>
          <a:blip r:embed="rId3"/>
          <a:srcRect l="5473" t="6476" r="50090" b="6857"/>
          <a:stretch>
            <a:fillRect/>
          </a:stretch>
        </p:blipFill>
        <p:spPr bwMode="auto">
          <a:xfrm>
            <a:off x="7747000" y="1482725"/>
            <a:ext cx="33147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8338" y="1482725"/>
            <a:ext cx="32924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2159000" y="0"/>
            <a:ext cx="10033000" cy="1179513"/>
          </a:xfrm>
        </p:spPr>
        <p:txBody>
          <a:bodyPr/>
          <a:lstStyle/>
          <a:p>
            <a:pPr defTabSz="1219170" eaLnBrk="1" fontAlgn="auto" hangingPunct="1">
              <a:spcAft>
                <a:spcPts val="0"/>
              </a:spcAft>
              <a:defRPr/>
            </a:pPr>
            <a:r>
              <a:rPr lang="th-TH" sz="5333" dirty="0">
                <a:latin typeface="Angsana New" panose="02020603050405020304" pitchFamily="18" charset="-34"/>
                <a:cs typeface="Angsana New" panose="02020603050405020304" pitchFamily="18" charset="-34"/>
              </a:rPr>
              <a:t>คู่มืออาหารพิชิต</a:t>
            </a:r>
            <a:r>
              <a:rPr lang="th-TH" sz="5333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ฤทธิ์คี</a:t>
            </a:r>
            <a:r>
              <a:rPr lang="th-TH" sz="5333" dirty="0">
                <a:latin typeface="Angsana New" panose="02020603050405020304" pitchFamily="18" charset="-34"/>
                <a:cs typeface="Angsana New" panose="02020603050405020304" pitchFamily="18" charset="-34"/>
              </a:rPr>
              <a:t>โม (ต่อ)</a:t>
            </a:r>
          </a:p>
        </p:txBody>
      </p:sp>
      <p:pic>
        <p:nvPicPr>
          <p:cNvPr id="10243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5898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1"/>
          <p:cNvPicPr>
            <a:picLocks noChangeAspect="1"/>
          </p:cNvPicPr>
          <p:nvPr/>
        </p:nvPicPr>
        <p:blipFill>
          <a:blip r:embed="rId3"/>
          <a:srcRect l="5743" t="6287" r="50224" b="7047"/>
          <a:stretch>
            <a:fillRect/>
          </a:stretch>
        </p:blipFill>
        <p:spPr bwMode="auto">
          <a:xfrm>
            <a:off x="3178175" y="1306513"/>
            <a:ext cx="32861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2"/>
          <p:cNvPicPr>
            <a:picLocks noChangeAspect="1"/>
          </p:cNvPicPr>
          <p:nvPr/>
        </p:nvPicPr>
        <p:blipFill>
          <a:blip r:embed="rId4"/>
          <a:srcRect l="5743" t="6476" r="50089" b="7428"/>
          <a:stretch>
            <a:fillRect/>
          </a:stretch>
        </p:blipFill>
        <p:spPr bwMode="auto">
          <a:xfrm>
            <a:off x="7581900" y="1306513"/>
            <a:ext cx="33178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722</Words>
  <Application>Microsoft Office PowerPoint</Application>
  <PresentationFormat>กำหนดเอง</PresentationFormat>
  <Paragraphs>100</Paragraphs>
  <Slides>17</Slides>
  <Notes>4</Notes>
  <HiddenSlides>0</HiddenSlides>
  <MMClips>0</MMClips>
  <ScaleCrop>false</ScaleCrop>
  <HeadingPairs>
    <vt:vector size="8" baseType="variant">
      <vt:variant>
        <vt:lpstr>แบบอักษรที่ถูกใช้</vt:lpstr>
      </vt:variant>
      <vt:variant>
        <vt:i4>7</vt:i4>
      </vt:variant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17</vt:i4>
      </vt:variant>
    </vt:vector>
  </HeadingPairs>
  <TitlesOfParts>
    <vt:vector size="26" baseType="lpstr">
      <vt:lpstr>Malgun Gothic</vt:lpstr>
      <vt:lpstr>Arial</vt:lpstr>
      <vt:lpstr>Calibri</vt:lpstr>
      <vt:lpstr>Cordia New</vt:lpstr>
      <vt:lpstr>Angsana New</vt:lpstr>
      <vt:lpstr>Baskerville Old Face</vt:lpstr>
      <vt:lpstr>Wingdings</vt:lpstr>
      <vt:lpstr>1_Office Theme</vt:lpstr>
      <vt:lpstr>Microsoft Excel Chart</vt:lpstr>
      <vt:lpstr>ภาพนิ่ง 1</vt:lpstr>
      <vt:lpstr>             เป้าหมาย/ วัตถุประสงค์ </vt:lpstr>
      <vt:lpstr>      ปัญหาและสาเหตุ</vt:lpstr>
      <vt:lpstr>        กิจกรรมการพัฒนา</vt:lpstr>
      <vt:lpstr>คู่มืออาหารพิชิตฤทธิ์คีโม</vt:lpstr>
      <vt:lpstr>คู่มืออาหารพิชิตฤทธิ์คีโม (ต่อ)</vt:lpstr>
      <vt:lpstr>คู่มืออาหารพิชิตฤทธิ์คีโม (ต่อ)</vt:lpstr>
      <vt:lpstr>คู่มืออาหารพิชิตฤทธิ์คีโม (ต่อ)</vt:lpstr>
      <vt:lpstr>คู่มืออาหารพิชิตฤทธิ์คีโม (ต่อ)</vt:lpstr>
      <vt:lpstr>แผนภูมิที่ 1 จำนวนผู้ป่วยที่เข้ารับคำปรึกษาด้านโภชนาการ (ต.ค. 60 –ม.ค. 61)</vt:lpstr>
      <vt:lpstr>ตารางที่ 1 จำนวนและร้อยละผู้ป่วยเคมีบำบัดที่เข้ารับคำปรึกษาด้านโภชนาการ จำแนกตามชนิดมะเร็ง</vt:lpstr>
      <vt:lpstr>          ผลการดำเนินการ</vt:lpstr>
      <vt:lpstr>          ผลการดำเนินการ (ต่อ)</vt:lpstr>
      <vt:lpstr>          ผลการดำเนินการ (ต่อ)</vt:lpstr>
      <vt:lpstr>          ผลการดำเนินการ (ต่อ)</vt:lpstr>
      <vt:lpstr>       บทเรียนที่ได้รับ</vt:lpstr>
      <vt:lpstr> แผนการพัฒนา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beety49</cp:lastModifiedBy>
  <cp:revision>52</cp:revision>
  <dcterms:created xsi:type="dcterms:W3CDTF">2018-02-06T19:08:46Z</dcterms:created>
  <dcterms:modified xsi:type="dcterms:W3CDTF">2018-02-08T04:54:27Z</dcterms:modified>
</cp:coreProperties>
</file>