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4167" r:id="rId2"/>
  </p:sldMasterIdLst>
  <p:notesMasterIdLst>
    <p:notesMasterId r:id="rId28"/>
  </p:notesMasterIdLst>
  <p:sldIdLst>
    <p:sldId id="284" r:id="rId3"/>
    <p:sldId id="285" r:id="rId4"/>
    <p:sldId id="288" r:id="rId5"/>
    <p:sldId id="256" r:id="rId6"/>
    <p:sldId id="257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300" r:id="rId17"/>
    <p:sldId id="301" r:id="rId18"/>
    <p:sldId id="302" r:id="rId19"/>
    <p:sldId id="296" r:id="rId20"/>
    <p:sldId id="303" r:id="rId21"/>
    <p:sldId id="297" r:id="rId22"/>
    <p:sldId id="304" r:id="rId23"/>
    <p:sldId id="305" r:id="rId24"/>
    <p:sldId id="306" r:id="rId25"/>
    <p:sldId id="307" r:id="rId26"/>
    <p:sldId id="274" r:id="rId27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260D5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1765" autoAdjust="0"/>
  </p:normalViewPr>
  <p:slideViewPr>
    <p:cSldViewPr>
      <p:cViewPr varScale="1">
        <p:scale>
          <a:sx n="78" d="100"/>
          <a:sy n="78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BA18AF-3F04-4031-AD6C-D91A39F92265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A9BA76-2888-4E02-8953-42F8C54CEAF3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A5E7-46CF-4C38-9F0C-03774DA283A3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99B8D-DE01-4FD8-B278-AA819670730D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0786-7E8B-4725-941F-0DB9DF492978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D746-BD3D-43B3-B148-FBA0E6B22611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AFF0-3B4D-4664-9A9A-D41845E37ABE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D9AB3-68F8-438D-8A6F-D10848F1C094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BA37-9575-47A3-A61B-F37A76D2A961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1207A-3C26-461D-9E7C-8CC2E40726C2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89D2-48D2-4209-9468-ED8FF8D59205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1664-5BC8-47D4-AC66-25E8E45974F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4DC2-31F0-496C-B670-A452916BE9D8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41C3-391C-4CD2-AE30-C448A4DA787A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1A83-F45B-4F4E-93F1-20D6D8471423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D7856-F5C0-4D0C-A15F-39EE98A2D8E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E2E9-AAF8-4693-9ACD-7DE5D3C14F16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26668-3FC8-4BF5-90C4-38C086D263E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1580-8EE1-407A-AD61-2195E820DCAD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8BF5-FFF8-4E55-9AD2-0B5C572F7896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4C6C-0C95-4F3F-A27B-E03955579E70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BDE0E-EE39-449D-A9B5-B917EE0FF9D0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3F5A-8705-48FB-BF31-CA4F99E3302E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B674-5E36-411A-A277-A77A3B5B22B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7E09-001C-427C-AAA4-4A17CACEA619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17A0-7154-49C9-8FCE-F80E7EAE0B7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0A4E-73C6-4B52-9E3E-540E65037DFC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F354A-FEBC-4706-A482-F687E4F9A811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18D5-72DF-4A35-AAE6-D8B7C75A7D48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5DA87-C562-4617-8690-B7EC30A0C4EC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0E51-2B11-4752-BEBE-2D9D90EAED40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875AA-ABB0-4C8C-89E7-51D0D86275A1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1EE2-3000-4F3F-ADB7-F33312DA37FD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DF15-2718-445C-8611-A8AB6BC55FC7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3380-99BE-47C5-A474-45D9BDA5AEC2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6757-083C-4231-A301-0CA4B85F1D1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93BD-DDF3-486B-A3D1-E9D0CA57BC2D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26744-4A07-4F52-A0BC-C0ADF57A7D8F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F8A1-E615-49CD-8416-0776C1B62BD9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C68B-5ED3-48A1-ADF4-A0F3E1E79314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0DA3-6761-4117-8193-EE4065C0A3FC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E84DA-F025-408D-ACDD-5FBC95310DE6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DD4D-43F1-4BAD-918C-E308C979830E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B5450-4CA6-4CAF-B5BF-F4E8621A69E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B6BB-1D3F-4C26-B4C9-47817EFC305A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A289-E51E-4C68-8BEC-A1326BB2A6F3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3919817-5262-497C-BD97-9019DC4C155A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F9CCCA-BEAF-4794-8291-63B86E92F621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205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A60014-662E-46ED-B4B4-1614F7CBFA67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CBBE1AF-0993-4974-AE89-E2808BF6E32B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1.jpeg"/><Relationship Id="rId2" Type="http://schemas.openxmlformats.org/officeDocument/2006/relationships/hyperlink" Target="http://glitter.kapook.com/content.php?lang=th&amp;id=3095&amp;category_id=86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ดมุมสี่เหลี่ยมด้านทแยงมุม 3"/>
          <p:cNvSpPr/>
          <p:nvPr/>
        </p:nvSpPr>
        <p:spPr>
          <a:xfrm>
            <a:off x="1349375" y="1400175"/>
            <a:ext cx="6696075" cy="1152525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493713" y="1522413"/>
            <a:ext cx="8315325" cy="1030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tx2">
                    <a:lumMod val="10000"/>
                  </a:schemeClr>
                </a:solidFill>
                <a:latin typeface="Angsana New" pitchFamily="18" charset="-34"/>
              </a:rPr>
              <a:t>หอผู้ป่วยหนัก</a:t>
            </a:r>
            <a:r>
              <a:rPr sz="7200" b="1" dirty="0" smtClean="0">
                <a:solidFill>
                  <a:schemeClr val="tx2">
                    <a:lumMod val="10000"/>
                  </a:schemeClr>
                </a:solidFill>
                <a:latin typeface="Angsana New" pitchFamily="18" charset="-34"/>
              </a:rPr>
              <a:t> (I.C.U)</a:t>
            </a:r>
            <a:endParaRPr lang="th-TH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00" name="ชื่อเรื่องรอง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4101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366838"/>
            <a:ext cx="87471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5475" y="1457325"/>
            <a:ext cx="8810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12976"/>
            <a:ext cx="478671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311" y="3912194"/>
            <a:ext cx="4354671" cy="2897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รูปภาพ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88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คำบรรยายภาพแบบเมฆ 5"/>
          <p:cNvSpPr/>
          <p:nvPr/>
        </p:nvSpPr>
        <p:spPr>
          <a:xfrm>
            <a:off x="4643438" y="28575"/>
            <a:ext cx="4370387" cy="59055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5" name="ชื่อเรื่อง 1"/>
          <p:cNvSpPr>
            <a:spLocks noGrp="1"/>
          </p:cNvSpPr>
          <p:nvPr>
            <p:ph type="title"/>
          </p:nvPr>
        </p:nvSpPr>
        <p:spPr>
          <a:xfrm>
            <a:off x="5040313" y="206375"/>
            <a:ext cx="4103687" cy="5727700"/>
          </a:xfrm>
        </p:spPr>
        <p:txBody>
          <a:bodyPr/>
          <a:lstStyle/>
          <a:p>
            <a:pPr eaLnBrk="1" hangingPunct="1"/>
            <a:r>
              <a:rPr lang="th-TH" b="1" smtClean="0"/>
              <a:t>      </a:t>
            </a:r>
            <a:r>
              <a:rPr lang="th-TH" sz="6000" b="1" smtClean="0"/>
              <a:t>สมาชิกทีม</a:t>
            </a:r>
            <a:r>
              <a:rPr lang="en-US" sz="6000" b="1" smtClean="0">
                <a:cs typeface="Angsana New" pitchFamily="18" charset="-34"/>
              </a:rPr>
              <a:t/>
            </a:r>
            <a:br>
              <a:rPr lang="en-US" sz="6000" b="1" smtClean="0">
                <a:cs typeface="Angsana New" pitchFamily="18" charset="-34"/>
              </a:rPr>
            </a:br>
            <a:r>
              <a:rPr lang="th-TH" smtClean="0"/>
              <a:t>1.คุณภัทราพร ภัทรวลี</a:t>
            </a:r>
            <a:r>
              <a:rPr lang="en-US" smtClean="0">
                <a:cs typeface="Angsana New" pitchFamily="18" charset="-34"/>
              </a:rPr>
              <a:t/>
            </a:r>
            <a:br>
              <a:rPr lang="en-US" smtClean="0">
                <a:cs typeface="Angsana New" pitchFamily="18" charset="-34"/>
              </a:rPr>
            </a:br>
            <a:r>
              <a:rPr lang="th-TH" smtClean="0"/>
              <a:t>2.คุณนุภรณ์ หงส์สุวรรณ</a:t>
            </a:r>
            <a:r>
              <a:rPr lang="en-US" smtClean="0">
                <a:cs typeface="Angsana New" pitchFamily="18" charset="-34"/>
              </a:rPr>
              <a:t/>
            </a:r>
            <a:br>
              <a:rPr lang="en-US" smtClean="0">
                <a:cs typeface="Angsana New" pitchFamily="18" charset="-34"/>
              </a:rPr>
            </a:br>
            <a:r>
              <a:rPr lang="th-TH" smtClean="0"/>
              <a:t>3.คุณพิชญา เหลืองสุขสาคร</a:t>
            </a:r>
            <a:r>
              <a:rPr lang="en-US" smtClean="0">
                <a:cs typeface="Angsana New" pitchFamily="18" charset="-34"/>
              </a:rPr>
              <a:t/>
            </a:r>
            <a:br>
              <a:rPr lang="en-US" smtClean="0">
                <a:cs typeface="Angsana New" pitchFamily="18" charset="-34"/>
              </a:rPr>
            </a:br>
            <a:r>
              <a:rPr lang="th-TH" smtClean="0"/>
              <a:t>4.คุณธีราวรรษ ไชยงาม</a:t>
            </a:r>
            <a:r>
              <a:rPr lang="en-US" smtClean="0">
                <a:cs typeface="Angsana New" pitchFamily="18" charset="-34"/>
              </a:rPr>
              <a:t/>
            </a:r>
            <a:br>
              <a:rPr lang="en-US" smtClean="0">
                <a:cs typeface="Angsana New" pitchFamily="18" charset="-34"/>
              </a:rPr>
            </a:br>
            <a:r>
              <a:rPr lang="th-TH" smtClean="0"/>
              <a:t>5.คุณบุษราวรรณ ศิริคุณ</a:t>
            </a:r>
            <a:r>
              <a:rPr lang="en-US" smtClean="0">
                <a:cs typeface="Angsana New" pitchFamily="18" charset="-34"/>
              </a:rPr>
              <a:t/>
            </a:r>
            <a:br>
              <a:rPr lang="en-US" smtClean="0">
                <a:cs typeface="Angsana New" pitchFamily="18" charset="-34"/>
              </a:rPr>
            </a:br>
            <a:r>
              <a:rPr lang="th-TH" smtClean="0"/>
              <a:t>6.คุณน้ำฝน ประจุ</a:t>
            </a:r>
            <a:r>
              <a:rPr lang="en-US" smtClean="0">
                <a:cs typeface="Angsana New" pitchFamily="18" charset="-34"/>
              </a:rPr>
              <a:t/>
            </a:r>
            <a:br>
              <a:rPr lang="en-US" smtClean="0">
                <a:cs typeface="Angsana New" pitchFamily="18" charset="-34"/>
              </a:rPr>
            </a:br>
            <a:endParaRPr lang="th-TH" smtClean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429000"/>
            <a:ext cx="3419596" cy="263148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910" y="764704"/>
            <a:ext cx="387496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827088" y="2924175"/>
            <a:ext cx="7688262" cy="3781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กระจาย 1 5"/>
          <p:cNvSpPr/>
          <p:nvPr/>
        </p:nvSpPr>
        <p:spPr>
          <a:xfrm>
            <a:off x="3668713" y="0"/>
            <a:ext cx="4392612" cy="29527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652" name="ชื่อเรื่อง 1"/>
          <p:cNvSpPr>
            <a:spLocks noGrp="1"/>
          </p:cNvSpPr>
          <p:nvPr>
            <p:ph type="title"/>
          </p:nvPr>
        </p:nvSpPr>
        <p:spPr>
          <a:xfrm>
            <a:off x="2365375" y="1127125"/>
            <a:ext cx="6799263" cy="13033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5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เป้าหมาย</a:t>
            </a:r>
            <a:r>
              <a:rPr lang="en-US" sz="5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5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th-TH" sz="540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341" name="สี่เหลี่ยมผืนผ้า 3"/>
          <p:cNvSpPr>
            <a:spLocks noChangeArrowheads="1"/>
          </p:cNvSpPr>
          <p:nvPr/>
        </p:nvSpPr>
        <p:spPr bwMode="auto">
          <a:xfrm>
            <a:off x="1403350" y="3213100"/>
            <a:ext cx="669766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h-TH" sz="3600">
                <a:latin typeface="Calibri" pitchFamily="34" charset="0"/>
                <a:cs typeface="Calibri" pitchFamily="34" charset="0"/>
              </a:rPr>
              <a:t>1.ลดอัตราการเกิด </a:t>
            </a:r>
            <a:r>
              <a:rPr lang="en-US" sz="3600">
                <a:latin typeface="TH SarabunPSK" pitchFamily="34" charset="-34"/>
                <a:cs typeface="Calibri" pitchFamily="34" charset="0"/>
              </a:rPr>
              <a:t>Nasal trauma ( Pressure sore )</a:t>
            </a:r>
            <a:endParaRPr lang="en-US" sz="3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th-TH" sz="3600">
                <a:latin typeface="Calibri" pitchFamily="34" charset="0"/>
                <a:cs typeface="Calibri" pitchFamily="34" charset="0"/>
              </a:rPr>
              <a:t>2.ลดค่าใช้ในการรักษา </a:t>
            </a:r>
            <a:r>
              <a:rPr lang="en-US" sz="3600">
                <a:latin typeface="TH SarabunPSK" pitchFamily="34" charset="-34"/>
                <a:cs typeface="Calibri" pitchFamily="34" charset="0"/>
              </a:rPr>
              <a:t>Nasal trauma ( Pressure sore ) </a:t>
            </a:r>
            <a:r>
              <a:rPr lang="th-TH" sz="3600">
                <a:latin typeface="TH SarabunPSK" pitchFamily="34" charset="-34"/>
                <a:cs typeface="Calibri" pitchFamily="34" charset="0"/>
              </a:rPr>
              <a:t>จากเดิมที่ต้องจ่ายค่าทำแผลวันละ 70-90 บาท/วันแต่ปัจจุบันเปลี่ยนแผ่นแปะ 3-5วัน/ครั้ง หรือเมื่อมีการหลุดลอก</a:t>
            </a:r>
            <a:endParaRPr lang="en-US" sz="3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 </a:t>
            </a:r>
            <a:endParaRPr lang="en-US" sz="36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>
              <a:lnSpc>
                <a:spcPct val="107000"/>
              </a:lnSpc>
            </a:pPr>
            <a:r>
              <a:rPr lang="en-US">
                <a:latin typeface="TH SarabunPSK" pitchFamily="34" charset="-34"/>
                <a:ea typeface="Calibri" pitchFamily="34" charset="0"/>
                <a:cs typeface="Cordia New" pitchFamily="34" charset="-34"/>
              </a:rPr>
              <a:t> 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8985"/>
            <a:ext cx="19526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ระจาย 1 3"/>
          <p:cNvSpPr/>
          <p:nvPr/>
        </p:nvSpPr>
        <p:spPr>
          <a:xfrm>
            <a:off x="179388" y="260350"/>
            <a:ext cx="9288462" cy="45370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000" b="1" dirty="0"/>
          </a:p>
          <a:p>
            <a:pPr algn="ctr">
              <a:defRPr/>
            </a:pPr>
            <a:r>
              <a:rPr lang="th-TH" sz="6000" b="1" dirty="0">
                <a:cs typeface="+mj-cs"/>
              </a:rPr>
              <a:t>ปัญหา</a:t>
            </a:r>
            <a:r>
              <a:rPr lang="th-TH" sz="6000" b="1" dirty="0">
                <a:cs typeface="+mj-cs"/>
              </a:rPr>
              <a:t>และสาเหตุโดยย่อ</a:t>
            </a:r>
            <a:endParaRPr lang="en-US" sz="6000" dirty="0">
              <a:cs typeface="+mj-cs"/>
            </a:endParaRPr>
          </a:p>
          <a:p>
            <a:pPr algn="ctr">
              <a:defRPr/>
            </a:pP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16027"/>
            <a:ext cx="1657350" cy="276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541338" y="692150"/>
            <a:ext cx="7632700" cy="532923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387" name="สี่เหลี่ยมผืนผ้า 3"/>
          <p:cNvSpPr>
            <a:spLocks noChangeArrowheads="1"/>
          </p:cNvSpPr>
          <p:nvPr/>
        </p:nvSpPr>
        <p:spPr bwMode="auto">
          <a:xfrm>
            <a:off x="1116013" y="765175"/>
            <a:ext cx="6318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>
                <a:ea typeface="Calibri" pitchFamily="34" charset="0"/>
                <a:cs typeface="TH SarabunPSK" pitchFamily="34" charset="-34"/>
              </a:rPr>
              <a:t>           </a:t>
            </a:r>
            <a:r>
              <a:rPr lang="th-TH" sz="3200">
                <a:ea typeface="Calibri" pitchFamily="34" charset="0"/>
                <a:cs typeface="TH SarabunPSK" pitchFamily="34" charset="-34"/>
              </a:rPr>
              <a:t>หอผู้ป่วยหนัก สถาบันมะเร็งแห่งชาติเป็นหอผู้ป่วยที่รับดูแลผู้ป่วยในภาวะวิกฤติทั้งทางด้านศัลกรรม เคมีบำบัด รังสีรักษา และ</a:t>
            </a:r>
            <a:r>
              <a:rPr lang="en-US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palliative</a:t>
            </a:r>
            <a:r>
              <a:rPr lang="th-TH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care </a:t>
            </a:r>
            <a:r>
              <a:rPr lang="th-TH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ซึ่งส่วนใหญ่จะดูแลผู้ป่วยที่มีปัญหาทางเรื่องระบบทางเดินหายใจและผู้ป่วยหลังผ่าตัดที่มีภาวะแทรกซ้อนอันจะส่งผลต่อระบบทางเดินหายใจแม้กระทั่งผู้ป่วยที่สูงอายุหรือมีภาวะแทรกซ้อนอื่นๆ อันจะส่งผลกระทบต่อระบบหายใจ ปัจจุบันได้มีวิวัฒนาการสมัยใหม่ที่จะช่วย </a:t>
            </a:r>
            <a:r>
              <a:rPr lang="en-US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support/</a:t>
            </a:r>
            <a:r>
              <a:rPr lang="th-TH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พยุงอาการผู้ป่วยก่อนใส่ </a:t>
            </a:r>
            <a:r>
              <a:rPr lang="en-US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ET-tube </a:t>
            </a:r>
            <a:r>
              <a:rPr lang="th-TH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ซึ่งจะเสี่ยงต่อการติดเชื้อเพิ่มขึ้นหรือ</a:t>
            </a:r>
            <a:r>
              <a:rPr lang="en-US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VAP</a:t>
            </a:r>
            <a:r>
              <a:rPr lang="th-TH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</a:t>
            </a:r>
            <a:r>
              <a:rPr lang="en-US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Ventilator Associate Pnumonia</a:t>
            </a:r>
            <a:r>
              <a:rPr lang="th-TH" sz="32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</a:t>
            </a:r>
            <a:endParaRPr lang="th-TH" sz="3200">
              <a:ea typeface="Calibri" pitchFamily="34" charset="0"/>
              <a:cs typeface="TH SarabunPSK" pitchFamily="34" charset="-34"/>
            </a:endParaRPr>
          </a:p>
        </p:txBody>
      </p:sp>
      <p:pic>
        <p:nvPicPr>
          <p:cNvPr id="16388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276725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1557338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482600" y="692150"/>
            <a:ext cx="7632700" cy="532923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11" name="สี่เหลี่ยมผืนผ้า 3"/>
          <p:cNvSpPr>
            <a:spLocks noChangeArrowheads="1"/>
          </p:cNvSpPr>
          <p:nvPr/>
        </p:nvSpPr>
        <p:spPr bwMode="auto">
          <a:xfrm>
            <a:off x="971550" y="849313"/>
            <a:ext cx="6318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>
                <a:latin typeface="Angsana New" pitchFamily="18" charset="-34"/>
              </a:rPr>
              <a:t>              แม้กระทั่งการเกิด </a:t>
            </a:r>
            <a:r>
              <a:rPr lang="en-US" sz="3200">
                <a:latin typeface="Angsana New" pitchFamily="18" charset="-34"/>
              </a:rPr>
              <a:t>Pressure Sore</a:t>
            </a:r>
            <a:r>
              <a:rPr lang="th-TH" sz="3200">
                <a:latin typeface="Angsana New" pitchFamily="18" charset="-34"/>
              </a:rPr>
              <a:t> ด้วย  </a:t>
            </a:r>
            <a:endParaRPr lang="en-US" sz="3200">
              <a:latin typeface="Angsana New" pitchFamily="18" charset="-34"/>
            </a:endParaRPr>
          </a:p>
          <a:p>
            <a:r>
              <a:rPr lang="en-US" sz="3200">
                <a:latin typeface="Angsana New" pitchFamily="18" charset="-34"/>
              </a:rPr>
              <a:t>HFNC </a:t>
            </a:r>
            <a:r>
              <a:rPr lang="th-TH" sz="3200">
                <a:latin typeface="Angsana New" pitchFamily="18" charset="-34"/>
              </a:rPr>
              <a:t>(</a:t>
            </a:r>
            <a:r>
              <a:rPr lang="en-US" sz="3200">
                <a:latin typeface="Angsana New" pitchFamily="18" charset="-34"/>
              </a:rPr>
              <a:t> high flow Nasal Cannula</a:t>
            </a:r>
            <a:r>
              <a:rPr lang="th-TH" sz="3200">
                <a:latin typeface="Angsana New" pitchFamily="18" charset="-34"/>
              </a:rPr>
              <a:t>) ได้มีการใช้กันอย่างแพร่หลายทั้งในและต่างประเทศ หลังจากการใช้พบว่ามีอัตราการใส่ท่อช่วยหายใจและการนอนใน </a:t>
            </a:r>
            <a:r>
              <a:rPr lang="en-US" sz="3200">
                <a:latin typeface="Angsana New" pitchFamily="18" charset="-34"/>
              </a:rPr>
              <a:t>ICU </a:t>
            </a:r>
            <a:r>
              <a:rPr lang="th-TH" sz="3200">
                <a:latin typeface="Angsana New" pitchFamily="18" charset="-34"/>
              </a:rPr>
              <a:t>ลดลง</a:t>
            </a:r>
            <a:endParaRPr lang="en-US" sz="3200">
              <a:latin typeface="Angsana New" pitchFamily="18" charset="-34"/>
            </a:endParaRPr>
          </a:p>
          <a:p>
            <a:r>
              <a:rPr lang="en-US" sz="3200">
                <a:latin typeface="Angsana New" pitchFamily="18" charset="-34"/>
              </a:rPr>
              <a:t>HFNC  </a:t>
            </a:r>
            <a:r>
              <a:rPr lang="th-TH" sz="3200">
                <a:latin typeface="Angsana New" pitchFamily="18" charset="-34"/>
              </a:rPr>
              <a:t>จากการนำมาใช้ในหอผู้ป่วยหนัก สถาบันมะเร็งแห่งชาติพบว่าช่วยลดการใส่ท่อช่วยหายใจได้จริง จากสถิติปีล่าสุด 2560 ผู้ป่วยใช้ </a:t>
            </a:r>
            <a:r>
              <a:rPr lang="en-US" sz="3200">
                <a:latin typeface="Angsana New" pitchFamily="18" charset="-34"/>
              </a:rPr>
              <a:t>HFNC</a:t>
            </a:r>
            <a:r>
              <a:rPr lang="th-TH" sz="3200">
                <a:latin typeface="Angsana New" pitchFamily="18" charset="-34"/>
              </a:rPr>
              <a:t> จำนวน 100 ราย (จากสถิติการใช้ </a:t>
            </a:r>
            <a:r>
              <a:rPr lang="en-US" sz="3200">
                <a:latin typeface="Angsana New" pitchFamily="18" charset="-34"/>
              </a:rPr>
              <a:t>HFNC</a:t>
            </a:r>
            <a:r>
              <a:rPr lang="th-TH" sz="3200">
                <a:latin typeface="Angsana New" pitchFamily="18" charset="-34"/>
              </a:rPr>
              <a:t> ขอหอผู้ป่วยในของสถาบันมะเร็งแห่งชาติ ) หลังจาก</a:t>
            </a:r>
            <a:r>
              <a:rPr lang="en-US" sz="3200">
                <a:latin typeface="Angsana New" pitchFamily="18" charset="-34"/>
              </a:rPr>
              <a:t> on HFNC </a:t>
            </a:r>
            <a:r>
              <a:rPr lang="th-TH" sz="3200">
                <a:latin typeface="Angsana New" pitchFamily="18" charset="-34"/>
              </a:rPr>
              <a:t>แล้วอาการไม่ดีขึ้นกลับมาใส่ </a:t>
            </a:r>
            <a:r>
              <a:rPr lang="en-US" sz="3200">
                <a:latin typeface="Angsana New" pitchFamily="18" charset="-34"/>
              </a:rPr>
              <a:t>ET-Tube </a:t>
            </a:r>
            <a:r>
              <a:rPr lang="th-TH" sz="3200">
                <a:latin typeface="Angsana New" pitchFamily="18" charset="-34"/>
              </a:rPr>
              <a:t>จำนวน 15 ราย </a:t>
            </a:r>
          </a:p>
        </p:txBody>
      </p:sp>
      <p:pic>
        <p:nvPicPr>
          <p:cNvPr id="17412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276725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1557338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523875" y="692150"/>
            <a:ext cx="7632700" cy="532923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35" name="สี่เหลี่ยมผืนผ้า 3"/>
          <p:cNvSpPr>
            <a:spLocks noChangeArrowheads="1"/>
          </p:cNvSpPr>
          <p:nvPr/>
        </p:nvSpPr>
        <p:spPr bwMode="auto">
          <a:xfrm>
            <a:off x="1223963" y="849313"/>
            <a:ext cx="6318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>
                <a:cs typeface="Calibri" pitchFamily="34" charset="0"/>
              </a:rPr>
              <a:t>           </a:t>
            </a:r>
            <a:r>
              <a:rPr lang="th-TH" sz="3200">
                <a:cs typeface="Calibri" pitchFamily="34" charset="0"/>
              </a:rPr>
              <a:t>หอผู้ป่วยหนัก สถาบันมะเร็งแห่งชาติเป็นหอผู้ป่วยที่รับดูแลผู้ป่วยในภาวะวิกฤติทั้งทางด้านศัลกรรม เคมีบำบัด รังสีรักษา และ</a:t>
            </a:r>
            <a:r>
              <a:rPr lang="en-US" sz="3200">
                <a:latin typeface="TH SarabunPSK" pitchFamily="34" charset="-34"/>
                <a:cs typeface="Calibri" pitchFamily="34" charset="0"/>
              </a:rPr>
              <a:t>palliative</a:t>
            </a:r>
            <a:r>
              <a:rPr lang="th-TH" sz="3200">
                <a:latin typeface="TH SarabunPSK" pitchFamily="34" charset="-34"/>
                <a:cs typeface="Calibri" pitchFamily="34" charset="0"/>
              </a:rPr>
              <a:t> </a:t>
            </a:r>
            <a:r>
              <a:rPr lang="en-US" sz="3200">
                <a:latin typeface="TH SarabunPSK" pitchFamily="34" charset="-34"/>
                <a:cs typeface="Calibri" pitchFamily="34" charset="0"/>
              </a:rPr>
              <a:t>care </a:t>
            </a:r>
            <a:r>
              <a:rPr lang="th-TH" sz="3200">
                <a:latin typeface="TH SarabunPSK" pitchFamily="34" charset="-34"/>
                <a:cs typeface="Calibri" pitchFamily="34" charset="0"/>
              </a:rPr>
              <a:t>ซึ่งส่วนใหญ่จะดูแลผู้ป่วยที่มีปัญหาทางเรื่องระบบทางเดินหายใจและผู้ป่วยหลังผ่าตัดที่มีภาวะแทรกซ้อนอันจะส่งผลต่อระบบทางเดินหายใจแม้กระทั่งผู้ป่วยที่สูงอายุหรือมีภาวะแทรกซ้อนอื่นๆ อันจะส่งผลกระทบต่อระบบหายใจ ปัจจุบันได้มีวิวัฒนาการสมัยใหม่ที่จะช่วย </a:t>
            </a:r>
            <a:r>
              <a:rPr lang="en-US" sz="3200">
                <a:latin typeface="TH SarabunPSK" pitchFamily="34" charset="-34"/>
                <a:cs typeface="Calibri" pitchFamily="34" charset="0"/>
              </a:rPr>
              <a:t>support/</a:t>
            </a:r>
            <a:r>
              <a:rPr lang="th-TH" sz="3200">
                <a:latin typeface="TH SarabunPSK" pitchFamily="34" charset="-34"/>
                <a:cs typeface="Calibri" pitchFamily="34" charset="0"/>
              </a:rPr>
              <a:t>พยุงอาการผู้ป่วยก่อนใส่ </a:t>
            </a:r>
            <a:r>
              <a:rPr lang="en-US" sz="3200">
                <a:latin typeface="TH SarabunPSK" pitchFamily="34" charset="-34"/>
                <a:cs typeface="Calibri" pitchFamily="34" charset="0"/>
              </a:rPr>
              <a:t>ET-tube </a:t>
            </a:r>
            <a:r>
              <a:rPr lang="th-TH" sz="3200">
                <a:latin typeface="TH SarabunPSK" pitchFamily="34" charset="-34"/>
                <a:cs typeface="Calibri" pitchFamily="34" charset="0"/>
              </a:rPr>
              <a:t>ซึ่งจะเสี่ยงต่อการติดเชื้อเพิ่มขึ้นหรือ</a:t>
            </a:r>
            <a:r>
              <a:rPr lang="en-US" sz="3200">
                <a:latin typeface="TH SarabunPSK" pitchFamily="34" charset="-34"/>
                <a:cs typeface="Calibri" pitchFamily="34" charset="0"/>
              </a:rPr>
              <a:t>VAP</a:t>
            </a:r>
            <a:r>
              <a:rPr lang="th-TH" sz="3200">
                <a:latin typeface="TH SarabunPSK" pitchFamily="34" charset="-34"/>
                <a:cs typeface="Calibri" pitchFamily="34" charset="0"/>
              </a:rPr>
              <a:t>(</a:t>
            </a:r>
            <a:r>
              <a:rPr lang="en-US" sz="3200">
                <a:latin typeface="TH SarabunPSK" pitchFamily="34" charset="-34"/>
                <a:cs typeface="Calibri" pitchFamily="34" charset="0"/>
              </a:rPr>
              <a:t>Ventilator Associate Pnumonia</a:t>
            </a:r>
            <a:r>
              <a:rPr lang="th-TH" sz="3200">
                <a:latin typeface="TH SarabunPSK" pitchFamily="34" charset="-34"/>
                <a:cs typeface="Calibri" pitchFamily="34" charset="0"/>
              </a:rPr>
              <a:t>) </a:t>
            </a:r>
            <a:endParaRPr lang="th-TH" sz="3200">
              <a:cs typeface="Calibri" pitchFamily="34" charset="0"/>
            </a:endParaRPr>
          </a:p>
        </p:txBody>
      </p:sp>
      <p:pic>
        <p:nvPicPr>
          <p:cNvPr id="18436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276725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1557338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568325" y="620713"/>
            <a:ext cx="7632700" cy="532923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9459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3" y="357346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900" y="62071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สี่เหลี่ยมผืนผ้า 1"/>
          <p:cNvSpPr>
            <a:spLocks noChangeArrowheads="1"/>
          </p:cNvSpPr>
          <p:nvPr/>
        </p:nvSpPr>
        <p:spPr bwMode="auto">
          <a:xfrm>
            <a:off x="900113" y="930275"/>
            <a:ext cx="687546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sz="3000" dirty="0" smtClean="0">
                <a:latin typeface="Angsana New" panose="02020603050405020304" pitchFamily="18" charset="-34"/>
                <a:cs typeface="Calibri" panose="020F0502020204030204" pitchFamily="34" charset="0"/>
              </a:rPr>
              <a:t>        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แต่ปัญหาที่พบในการดูแลผู้ป่วยจากการ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 on HENC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พบว่า มีการเกิด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 Nasal trauma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(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 Pressure Sore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) ที่บริเวณหรือตำแหน่งสายที่คาดบริเวณใบหน้าของผู้ป่วยที่ได้รับ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O</a:t>
            </a:r>
            <a:r>
              <a:rPr lang="en-US" sz="3000" baseline="-25000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 high flow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 ผ่านทำให้เกิดการ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trauma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 อีกทั้งตำแหน่งสายของ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O</a:t>
            </a:r>
            <a:r>
              <a:rPr lang="en-US" sz="3000" baseline="-25000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ยังเกิด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Pressure Sore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ทำให้นอกจากจะมีปัญหาเรื่องของระบบหายใจทั้งต้องมารักษาในเรื่องของ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Pressure Sore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 อีกทางคณะผู้จัดทำได้สำรวจและเก็บข้อมูลมาทำเป็นสถิติจากการ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On HFNC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ของหอผู้ป่วยหนัก ตั้งแต่ เดือน ต.ค.2560 ถึง เดือน พ.ย.2560 มีจำนวนผู้ป่วยที่ใช้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 HFNC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20 ราย เกิด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Pressure Sore/trauma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 บริเวณที่ตำแหน่งสายที่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 On O2HFNC 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จำนวน 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1</a:t>
            </a:r>
            <a:r>
              <a:rPr lang="th-TH" sz="3000" dirty="0" smtClean="0">
                <a:latin typeface="Angsana New" panose="02020603050405020304" pitchFamily="18" charset="-34"/>
                <a:cs typeface="+mj-cs"/>
              </a:rPr>
              <a:t>1 ราย คิดเป็น 55</a:t>
            </a:r>
            <a:r>
              <a:rPr lang="en-US" sz="3000" dirty="0" smtClean="0">
                <a:latin typeface="Angsana New" panose="02020603050405020304" pitchFamily="18" charset="-34"/>
                <a:cs typeface="+mj-cs"/>
              </a:rPr>
              <a:t>% </a:t>
            </a:r>
            <a:endParaRPr lang="th-TH" sz="3000" dirty="0" smtClean="0">
              <a:latin typeface="Angsana New" panose="02020603050405020304" pitchFamily="18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498475" y="473075"/>
            <a:ext cx="7632700" cy="574992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483" name="สี่เหลี่ยมผืนผ้า 3"/>
          <p:cNvSpPr>
            <a:spLocks noChangeArrowheads="1"/>
          </p:cNvSpPr>
          <p:nvPr/>
        </p:nvSpPr>
        <p:spPr bwMode="auto">
          <a:xfrm>
            <a:off x="1403350" y="1268413"/>
            <a:ext cx="631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ea typeface="Calibri" pitchFamily="34" charset="0"/>
                <a:cs typeface="TH SarabunPSK" pitchFamily="34" charset="-34"/>
              </a:rPr>
              <a:t>           </a:t>
            </a:r>
            <a:endParaRPr lang="th-TH" sz="3200">
              <a:ea typeface="Calibri" pitchFamily="34" charset="0"/>
              <a:cs typeface="TH SarabunPSK" pitchFamily="34" charset="-34"/>
            </a:endParaRPr>
          </a:p>
        </p:txBody>
      </p:sp>
      <p:pic>
        <p:nvPicPr>
          <p:cNvPr id="20484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276725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1557338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สี่เหลี่ยมผืนผ้า 1"/>
          <p:cNvSpPr>
            <a:spLocks noChangeArrowheads="1"/>
          </p:cNvSpPr>
          <p:nvPr/>
        </p:nvSpPr>
        <p:spPr bwMode="auto">
          <a:xfrm>
            <a:off x="939800" y="765175"/>
            <a:ext cx="675005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h-TH">
                <a:latin typeface="Calibri" pitchFamily="34" charset="0"/>
                <a:cs typeface="Calibri" pitchFamily="34" charset="0"/>
              </a:rPr>
              <a:t>           ซึ่งทางคณะผู้จัดทำได้เล็งเห็นว่าปัญหาเหล่านี่ได้ส่งผลกระทบด้านร่างกาย จิตใจของผู้ป่วย รวมทั้งเสี่ยงต่อการติดเชื้อ และทำให้ผู้ป่วยต้องสูญเสียค่าใช้จ่ายโดยที่ไม่จำเป็นอาจทำให้เกิดความไม่พึงพอใจในการดูแลรักษาได้ในช่วงเวลาที่ต้องรักษาอยู่ที่หอผู้ป่วยหนัก ดังนั้นทางคณะผู้จัดทำได้เล็งเห็นปัญหา  และได้ดำเนินการปฏิบัติงาน  จากการประชุมร่วมของสมาชิกในกลุ่ม ได้ใช้ </a:t>
            </a:r>
            <a:r>
              <a:rPr lang="en-US">
                <a:latin typeface="TH SarabunPSK" pitchFamily="34" charset="-34"/>
                <a:cs typeface="Calibri" pitchFamily="34" charset="0"/>
              </a:rPr>
              <a:t>model </a:t>
            </a:r>
            <a:r>
              <a:rPr lang="th-TH">
                <a:latin typeface="TH SarabunPSK" pitchFamily="34" charset="-34"/>
                <a:cs typeface="Calibri" pitchFamily="34" charset="0"/>
              </a:rPr>
              <a:t>ในการวิเคราะห์และค้นหาปัญหา เพื่อสร้างแนวทางปฏิบัติร่วมกัน ในการป้องกันการเกิด </a:t>
            </a:r>
            <a:r>
              <a:rPr lang="en-US">
                <a:latin typeface="TH SarabunPSK" pitchFamily="34" charset="-34"/>
                <a:cs typeface="Calibri" pitchFamily="34" charset="0"/>
              </a:rPr>
              <a:t>Nasal trauma  ( Pressure sore )</a:t>
            </a:r>
            <a:r>
              <a:rPr lang="th-TH">
                <a:latin typeface="TH SarabunPSK" pitchFamily="34" charset="-34"/>
                <a:cs typeface="Calibri" pitchFamily="34" charset="0"/>
              </a:rPr>
              <a:t> บริเวณใบหน้าและใบหู ทั้ง 2 ข้างของผู้ป่วย จึงได้จัดทำ </a:t>
            </a:r>
            <a:r>
              <a:rPr lang="en-US">
                <a:latin typeface="TH SarabunPSK" pitchFamily="34" charset="-34"/>
                <a:cs typeface="Calibri" pitchFamily="34" charset="0"/>
              </a:rPr>
              <a:t>“</a:t>
            </a:r>
            <a:r>
              <a:rPr lang="th-TH">
                <a:latin typeface="TH SarabunPSK" pitchFamily="34" charset="-34"/>
                <a:cs typeface="Calibri" pitchFamily="34" charset="0"/>
              </a:rPr>
              <a:t>แผ่นแปะมหัศจรรย์ หน้าใส ไร้รอย</a:t>
            </a:r>
            <a:r>
              <a:rPr lang="en-US">
                <a:latin typeface="TH SarabunPSK" pitchFamily="34" charset="-34"/>
                <a:cs typeface="Calibri" pitchFamily="34" charset="0"/>
              </a:rPr>
              <a:t>”</a:t>
            </a:r>
            <a:r>
              <a:rPr lang="th-TH">
                <a:latin typeface="TH SarabunPSK" pitchFamily="34" charset="-34"/>
                <a:cs typeface="Calibri" pitchFamily="34" charset="0"/>
              </a:rPr>
              <a:t>  เพื่อให้เกิดประโยชน์ในกระบวนการรักษาและเกิดความร่วมมือในการรักษาของหอผู้ป่วยหนัก</a:t>
            </a:r>
            <a:endParaRPr lang="en-US" sz="1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>
                <a:latin typeface="TH SarabunPSK" pitchFamily="34" charset="-34"/>
                <a:cs typeface="Calibri" pitchFamily="34" charset="0"/>
              </a:rPr>
              <a:t> 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4500563" y="260350"/>
            <a:ext cx="3743325" cy="12969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/>
              <a:t>วิธีการดำเนินงาน</a:t>
            </a:r>
            <a:endParaRPr lang="en-US" sz="3200" dirty="0"/>
          </a:p>
        </p:txBody>
      </p:sp>
      <p:sp>
        <p:nvSpPr>
          <p:cNvPr id="6" name="ตัดมุมสี่เหลี่ยมผืนผ้าด้านเดียวกัน 5"/>
          <p:cNvSpPr/>
          <p:nvPr/>
        </p:nvSpPr>
        <p:spPr>
          <a:xfrm>
            <a:off x="539750" y="2133600"/>
            <a:ext cx="7993063" cy="4391025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508" name="สี่เหลี่ยมผืนผ้า 4"/>
          <p:cNvSpPr>
            <a:spLocks noChangeArrowheads="1"/>
          </p:cNvSpPr>
          <p:nvPr/>
        </p:nvSpPr>
        <p:spPr bwMode="auto">
          <a:xfrm>
            <a:off x="908050" y="2263775"/>
            <a:ext cx="71834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ประชุมวางแผน/ปรึกษาหารือ เกี่ยวกับปัญหาที่พบในหอผู้ป่วยหนัก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เขียนโครงการที่นำเสนอ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เก็บข้อมูลการเกิด </a:t>
            </a:r>
            <a:r>
              <a:rPr lang="en-US">
                <a:latin typeface="TH SarabunPSK" pitchFamily="34" charset="-34"/>
                <a:ea typeface="Calibri" pitchFamily="34" charset="0"/>
                <a:cs typeface="Cordia New" pitchFamily="34" charset="-34"/>
              </a:rPr>
              <a:t>Nasal trauma ( Pressure sore )</a:t>
            </a:r>
            <a:r>
              <a:rPr lang="th-TH">
                <a:latin typeface="TH SarabunPSK" pitchFamily="34" charset="-34"/>
                <a:ea typeface="Calibri" pitchFamily="34" charset="0"/>
                <a:cs typeface="Cordia New" pitchFamily="34" charset="-34"/>
              </a:rPr>
              <a:t> จากการใช้ </a:t>
            </a:r>
            <a:r>
              <a:rPr lang="en-US">
                <a:latin typeface="TH SarabunPSK" pitchFamily="34" charset="-34"/>
                <a:ea typeface="Calibri" pitchFamily="34" charset="0"/>
                <a:cs typeface="Cordia New" pitchFamily="34" charset="-34"/>
              </a:rPr>
              <a:t>HFNC ( High  Flow Nasal)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คัดเลือกผลิตภัณฑ์ที่จะนำมาใช้ในการป้องกันการเกิด</a:t>
            </a:r>
            <a:r>
              <a:rPr lang="en-US">
                <a:latin typeface="TH SarabunPSK" pitchFamily="34" charset="-34"/>
                <a:ea typeface="Calibri" pitchFamily="34" charset="0"/>
                <a:cs typeface="Cordia New" pitchFamily="34" charset="-34"/>
              </a:rPr>
              <a:t> Nasal trauma     ( Pressure sore )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นำผลิตภัณฑ์มาใช้กับผู้ป่วยและเก็บข้อมูล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วิเคราะห์  ติดตามการดำเนินงาน  ประเมินผล และสรุปผล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342900" indent="-342900">
              <a:lnSpc>
                <a:spcPct val="107000"/>
              </a:lnSpc>
              <a:buFont typeface="Garamond" pitchFamily="18" charset="0"/>
              <a:buAutoNum type="arabicPeriod"/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จัดทำเล่มรายงาน/นำเสนอ</a:t>
            </a:r>
            <a:endParaRPr lang="en-US" sz="1800">
              <a:latin typeface="Calibri" pitchFamily="34" charset="0"/>
              <a:ea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หัวใจ 4"/>
          <p:cNvSpPr/>
          <p:nvPr/>
        </p:nvSpPr>
        <p:spPr>
          <a:xfrm>
            <a:off x="3995738" y="115888"/>
            <a:ext cx="4643437" cy="36004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531" name="สี่เหลี่ยมผืนผ้า 3"/>
          <p:cNvSpPr>
            <a:spLocks noChangeArrowheads="1"/>
          </p:cNvSpPr>
          <p:nvPr/>
        </p:nvSpPr>
        <p:spPr bwMode="auto">
          <a:xfrm>
            <a:off x="4135438" y="755650"/>
            <a:ext cx="5113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8000" b="1">
                <a:solidFill>
                  <a:schemeClr val="bg1"/>
                </a:solidFill>
                <a:cs typeface="Calibri" pitchFamily="34" charset="0"/>
              </a:rPr>
              <a:t>กิจกรรมพัฒนา</a:t>
            </a:r>
            <a:endParaRPr lang="th-TH" sz="800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36486">
            <a:off x="985292" y="510904"/>
            <a:ext cx="2582435" cy="2582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75" y="3356992"/>
            <a:ext cx="2708920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สี่เหลี่ยมผืนผ้า 8"/>
          <p:cNvSpPr/>
          <p:nvPr/>
        </p:nvSpPr>
        <p:spPr>
          <a:xfrm>
            <a:off x="2105025" y="1341438"/>
            <a:ext cx="792163" cy="3159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 rot="20506996">
            <a:off x="1401763" y="4056063"/>
            <a:ext cx="1749425" cy="3921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39536" y="2929189"/>
            <a:ext cx="2637659" cy="351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เมฆ 4"/>
          <p:cNvSpPr/>
          <p:nvPr/>
        </p:nvSpPr>
        <p:spPr>
          <a:xfrm flipH="1" flipV="1">
            <a:off x="4175125" y="1782763"/>
            <a:ext cx="4968875" cy="3313112"/>
          </a:xfrm>
          <a:prstGeom prst="cloudCallout">
            <a:avLst>
              <a:gd name="adj1" fmla="val 45658"/>
              <a:gd name="adj2" fmla="val 700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4427538" y="2654300"/>
            <a:ext cx="44640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sz="5400"/>
              <a:t> </a:t>
            </a:r>
            <a:r>
              <a:rPr lang="th-TH" sz="6000" b="1" u="sng">
                <a:solidFill>
                  <a:schemeClr val="bg1"/>
                </a:solidFill>
              </a:rPr>
              <a:t>ยินดีต้อนรับเข้าสู่การนำเสนอ</a:t>
            </a:r>
          </a:p>
        </p:txBody>
      </p:sp>
      <p:pic>
        <p:nvPicPr>
          <p:cNvPr id="5124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724400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1169">
            <a:off x="605705" y="1766740"/>
            <a:ext cx="3370697" cy="443729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รูปภาพ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0638"/>
            <a:ext cx="9144000" cy="13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3422" t="14450" r="26675" b="7880"/>
          <a:stretch/>
        </p:blipFill>
        <p:spPr>
          <a:xfrm>
            <a:off x="467544" y="125321"/>
            <a:ext cx="7525618" cy="6472031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041" y="371420"/>
            <a:ext cx="2854526" cy="2140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338" y="3215457"/>
            <a:ext cx="3108113" cy="2331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63140" y="97100"/>
            <a:ext cx="2277432" cy="3036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55436" y="3047395"/>
            <a:ext cx="3444718" cy="2979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83" name="กล่องข้อความ 7"/>
          <p:cNvSpPr txBox="1">
            <a:spLocks noChangeArrowheads="1"/>
          </p:cNvSpPr>
          <p:nvPr/>
        </p:nvSpPr>
        <p:spPr bwMode="auto">
          <a:xfrm>
            <a:off x="1978025" y="625475"/>
            <a:ext cx="1230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0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84" name="กล่องข้อความ 8"/>
          <p:cNvSpPr txBox="1">
            <a:spLocks noChangeArrowheads="1"/>
          </p:cNvSpPr>
          <p:nvPr/>
        </p:nvSpPr>
        <p:spPr bwMode="auto">
          <a:xfrm>
            <a:off x="5292725" y="625475"/>
            <a:ext cx="1230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0000" b="1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4585" name="กล่องข้อความ 9"/>
          <p:cNvSpPr txBox="1">
            <a:spLocks noChangeArrowheads="1"/>
          </p:cNvSpPr>
          <p:nvPr/>
        </p:nvSpPr>
        <p:spPr bwMode="auto">
          <a:xfrm>
            <a:off x="3105150" y="4076700"/>
            <a:ext cx="1230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0000" b="1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4586" name="กล่องข้อความ 10"/>
          <p:cNvSpPr txBox="1">
            <a:spLocks noChangeArrowheads="1"/>
          </p:cNvSpPr>
          <p:nvPr/>
        </p:nvSpPr>
        <p:spPr bwMode="auto">
          <a:xfrm>
            <a:off x="6875463" y="4730750"/>
            <a:ext cx="1230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0000" b="1">
                <a:solidFill>
                  <a:srgbClr val="FF0000"/>
                </a:solidFill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43" r="18479"/>
          <a:stretch/>
        </p:blipFill>
        <p:spPr>
          <a:xfrm>
            <a:off x="4241056" y="811816"/>
            <a:ext cx="3744416" cy="245128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36486">
            <a:off x="803197" y="422216"/>
            <a:ext cx="2755794" cy="2755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2030413" y="1250950"/>
            <a:ext cx="792162" cy="31591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48263" y="1566863"/>
            <a:ext cx="503237" cy="123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08" y="3373636"/>
            <a:ext cx="2708920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สี่เหลี่ยมผืนผ้า 8"/>
          <p:cNvSpPr/>
          <p:nvPr/>
        </p:nvSpPr>
        <p:spPr>
          <a:xfrm rot="20506996">
            <a:off x="1538288" y="4071938"/>
            <a:ext cx="1749425" cy="3921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592" y="3550043"/>
            <a:ext cx="3491880" cy="26189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สี่เหลี่ยมผืนผ้า 11"/>
          <p:cNvSpPr/>
          <p:nvPr/>
        </p:nvSpPr>
        <p:spPr>
          <a:xfrm>
            <a:off x="5651500" y="4076700"/>
            <a:ext cx="1754188" cy="5349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016000" y="4149725"/>
            <a:ext cx="6967538" cy="1871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2824163" y="549275"/>
            <a:ext cx="6319837" cy="249555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26628" name="สี่เหลี่ยมผืนผ้า 3"/>
          <p:cNvSpPr>
            <a:spLocks noChangeArrowheads="1"/>
          </p:cNvSpPr>
          <p:nvPr/>
        </p:nvSpPr>
        <p:spPr bwMode="auto">
          <a:xfrm>
            <a:off x="468313" y="4067175"/>
            <a:ext cx="8064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5400">
                <a:latin typeface="Calibri" pitchFamily="34" charset="0"/>
                <a:cs typeface="Calibri" pitchFamily="34" charset="0"/>
              </a:rPr>
              <a:t>อัตราการเกิด</a:t>
            </a:r>
            <a:r>
              <a:rPr lang="en-US" sz="5400">
                <a:latin typeface="TH SarabunPSK" pitchFamily="34" charset="-34"/>
                <a:cs typeface="Calibri" pitchFamily="34" charset="0"/>
              </a:rPr>
              <a:t> Nasal trauma </a:t>
            </a:r>
          </a:p>
          <a:p>
            <a:pPr algn="ctr">
              <a:lnSpc>
                <a:spcPct val="107000"/>
              </a:lnSpc>
            </a:pPr>
            <a:r>
              <a:rPr lang="en-US" sz="5400">
                <a:latin typeface="TH SarabunPSK" pitchFamily="34" charset="-34"/>
                <a:cs typeface="Calibri" pitchFamily="34" charset="0"/>
              </a:rPr>
              <a:t>( Pressure sore ) </a:t>
            </a:r>
            <a:r>
              <a:rPr lang="th-TH" sz="5400">
                <a:latin typeface="TH SarabunPSK" pitchFamily="34" charset="-34"/>
                <a:cs typeface="Calibri" pitchFamily="34" charset="0"/>
              </a:rPr>
              <a:t>ลดลง 89.16 </a:t>
            </a:r>
            <a:r>
              <a:rPr lang="en-US" sz="5400">
                <a:latin typeface="TH SarabunPSK" pitchFamily="34" charset="-34"/>
                <a:cs typeface="Calibri" pitchFamily="34" charset="0"/>
              </a:rPr>
              <a:t>%</a:t>
            </a:r>
            <a:endParaRPr lang="en-US" sz="540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>
                <a:latin typeface="TH SarabunPSK" pitchFamily="34" charset="-34"/>
                <a:cs typeface="Calibri" pitchFamily="34" charset="0"/>
              </a:rPr>
              <a:t> 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สี่เหลี่ยมผืนผ้า 4"/>
          <p:cNvSpPr>
            <a:spLocks noChangeArrowheads="1"/>
          </p:cNvSpPr>
          <p:nvPr/>
        </p:nvSpPr>
        <p:spPr bwMode="auto">
          <a:xfrm>
            <a:off x="2959100" y="692150"/>
            <a:ext cx="604996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6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H SarabunPSK" pitchFamily="34" charset="-34"/>
              </a:rPr>
              <a:t>  การวัดผล และผลการเปลี่ยนแปลง</a:t>
            </a:r>
            <a:endParaRPr lang="en-US" sz="6000">
              <a:solidFill>
                <a:srgbClr val="FF0000"/>
              </a:solidFill>
              <a:latin typeface="Calibri" pitchFamily="34" charset="0"/>
              <a:ea typeface="Calibri" pitchFamily="34" charset="0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4" t="30082" r="6282" b="12068"/>
          <a:stretch/>
        </p:blipFill>
        <p:spPr>
          <a:xfrm>
            <a:off x="991617" y="1907440"/>
            <a:ext cx="3312369" cy="180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471613" y="3419475"/>
            <a:ext cx="7056437" cy="2746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กระจาย 1 5"/>
          <p:cNvSpPr/>
          <p:nvPr/>
        </p:nvSpPr>
        <p:spPr>
          <a:xfrm>
            <a:off x="395288" y="115888"/>
            <a:ext cx="4883150" cy="295275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652" name="สี่เหลี่ยมผืนผ้า 3"/>
          <p:cNvSpPr>
            <a:spLocks noChangeArrowheads="1"/>
          </p:cNvSpPr>
          <p:nvPr/>
        </p:nvSpPr>
        <p:spPr bwMode="auto">
          <a:xfrm>
            <a:off x="1825625" y="3429000"/>
            <a:ext cx="6346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h-TH">
                <a:latin typeface="Calibri" pitchFamily="34" charset="0"/>
                <a:ea typeface="Calibri" pitchFamily="34" charset="0"/>
                <a:cs typeface="TH SarabunPSK" pitchFamily="34" charset="-34"/>
              </a:rPr>
              <a:t>	</a:t>
            </a:r>
            <a:r>
              <a:rPr lang="th-TH" sz="3600">
                <a:latin typeface="Calibri" pitchFamily="34" charset="0"/>
                <a:ea typeface="Calibri" pitchFamily="34" charset="0"/>
                <a:cs typeface="TH SarabunPSK" pitchFamily="34" charset="-34"/>
              </a:rPr>
              <a:t>- การมีแนวทางการปฏิบัติช่วยให้การทำงานมีทิศทางไปทางเดียวกัน</a:t>
            </a:r>
            <a:endParaRPr lang="en-US" sz="3600">
              <a:latin typeface="Calibri" pitchFamily="34" charset="0"/>
              <a:ea typeface="Calibri" pitchFamily="34" charset="0"/>
              <a:cs typeface="TH SarabunPSK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3600">
                <a:latin typeface="Calibri" pitchFamily="34" charset="0"/>
                <a:ea typeface="Calibri" pitchFamily="34" charset="0"/>
                <a:cs typeface="TH SarabunPSK" pitchFamily="34" charset="-34"/>
              </a:rPr>
              <a:t>	-ปัญหาทุกอย่างสามารถที่จะแก้ไขได้  ถ้าทุกคนในทีมช่วยกันและร่วมมือกัน</a:t>
            </a:r>
            <a:endParaRPr lang="en-US" sz="3600">
              <a:latin typeface="Calibri" pitchFamily="34" charset="0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27653" name="สี่เหลี่ยมผืนผ้า 4"/>
          <p:cNvSpPr>
            <a:spLocks noChangeArrowheads="1"/>
          </p:cNvSpPr>
          <p:nvPr/>
        </p:nvSpPr>
        <p:spPr bwMode="auto">
          <a:xfrm>
            <a:off x="971550" y="908050"/>
            <a:ext cx="35337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6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บทเรียนที่ได้รับ </a:t>
            </a:r>
            <a:endParaRPr lang="en-US" sz="6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692696"/>
            <a:ext cx="2219325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คำบรรยายภาพแบบเมฆ 2"/>
          <p:cNvSpPr/>
          <p:nvPr/>
        </p:nvSpPr>
        <p:spPr>
          <a:xfrm>
            <a:off x="3743325" y="620713"/>
            <a:ext cx="5400675" cy="26638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i="1" dirty="0">
                <a:solidFill>
                  <a:srgbClr val="FF0000"/>
                </a:solidFill>
                <a:latin typeface="Angsana New" pitchFamily="18" charset="-34"/>
                <a:cs typeface="+mj-cs"/>
              </a:rPr>
              <a:t>ขอบคุณค่ะ </a:t>
            </a:r>
            <a:endParaRPr lang="en-US" sz="7200" b="1" i="1" dirty="0">
              <a:solidFill>
                <a:srgbClr val="FF0000"/>
              </a:solidFill>
              <a:latin typeface="Angsana New" pitchFamily="18" charset="-34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rgbClr val="FF0000"/>
                </a:solidFill>
                <a:latin typeface="Broadway" pitchFamily="82" charset="0"/>
                <a:cs typeface="+mj-cs"/>
              </a:rPr>
              <a:t>by </a:t>
            </a:r>
            <a:r>
              <a:rPr lang="en-US" sz="7200" dirty="0" err="1">
                <a:solidFill>
                  <a:srgbClr val="FF0000"/>
                </a:solidFill>
                <a:latin typeface="Broadway" pitchFamily="82" charset="0"/>
                <a:cs typeface="+mj-cs"/>
              </a:rPr>
              <a:t>icu</a:t>
            </a:r>
            <a:endParaRPr lang="th-TH" sz="7200" dirty="0">
              <a:solidFill>
                <a:srgbClr val="FF0000"/>
              </a:solidFill>
              <a:latin typeface="Broadway" pitchFamily="82" charset="0"/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68960"/>
            <a:ext cx="4581932" cy="3432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746125"/>
            <a:ext cx="2617787" cy="13239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atin typeface="Angsana New" pitchFamily="18" charset="-34"/>
                <a:cs typeface="Angsana New" pitchFamily="18" charset="-34"/>
              </a:rPr>
              <a:t>CQI</a:t>
            </a:r>
            <a:endParaRPr lang="th-TH" sz="8000" dirty="0"/>
          </a:p>
        </p:txBody>
      </p:sp>
      <p:pic>
        <p:nvPicPr>
          <p:cNvPr id="6147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038" y="4111625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9700" y="62071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500188" y="3141663"/>
            <a:ext cx="5761037" cy="316865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cs typeface="+mj-cs"/>
              </a:rPr>
              <a:t>“</a:t>
            </a:r>
            <a:r>
              <a:rPr lang="th-TH" sz="6600" b="1" dirty="0">
                <a:cs typeface="+mj-cs"/>
              </a:rPr>
              <a:t>แผ่นแปะมหัศจรรย์ หน้าใส ไร้รอย</a:t>
            </a:r>
            <a:r>
              <a:rPr lang="en-US" sz="6600" b="1" dirty="0">
                <a:cs typeface="+mj-cs"/>
              </a:rPr>
              <a:t>”</a:t>
            </a:r>
            <a:endParaRPr lang="en-US" sz="6600" dirty="0"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12160" y="330791"/>
            <a:ext cx="2499742" cy="3332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พยาบาล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628775"/>
            <a:ext cx="10064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38255"/>
            <a:ext cx="5130761" cy="2873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46751" flipV="1">
            <a:off x="5273737" y="288636"/>
            <a:ext cx="3134446" cy="4180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627784" y="2054351"/>
            <a:ext cx="2712929" cy="2311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845" y="5013176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คำบรรยายภาพแบบเมฆ 6"/>
          <p:cNvSpPr/>
          <p:nvPr/>
        </p:nvSpPr>
        <p:spPr>
          <a:xfrm>
            <a:off x="0" y="190500"/>
            <a:ext cx="5138738" cy="1584325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HFNC ( High  Flow Nasal Cannula )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3225" y="2276475"/>
            <a:ext cx="8272463" cy="3744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195" name="สี่เหลี่ยมผืนผ้า 1"/>
          <p:cNvSpPr>
            <a:spLocks noChangeArrowheads="1"/>
          </p:cNvSpPr>
          <p:nvPr/>
        </p:nvSpPr>
        <p:spPr bwMode="auto">
          <a:xfrm>
            <a:off x="571500" y="188913"/>
            <a:ext cx="8001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th-TH" sz="2000" b="1" u="sng">
              <a:solidFill>
                <a:srgbClr val="0D0D0D"/>
              </a:solidFill>
              <a:latin typeface="Angsana New" pitchFamily="18" charset="-34"/>
            </a:endParaRPr>
          </a:p>
          <a:p>
            <a:endParaRPr lang="en-US" sz="4800"/>
          </a:p>
        </p:txBody>
      </p:sp>
      <p:sp>
        <p:nvSpPr>
          <p:cNvPr id="8196" name="AutoShape 4" descr="data:image/jpeg;base64,/9j/4AAQSkZJRgABAQAAAQABAAD/2wCEAAkGBhQSERQUExQWFRUWFxcXFRcYFxgYFxcYGBcXFBQXFBcdHCYeFxokHBgXIC8gIycpLCwsFR8xNTAqNScrLCoBCQoKDgwOGg8PGiwkHSQsLCksLCowLC80NSwsLCwsKSwsLywsLC4sKiwqLCwsKS0sLSwsLCwsKSwpLCksKSwsLP/AABEIAMQBAQMBIgACEQEDEQH/xAAcAAACAwEBAQEAAAAAAAAAAAAEBQADBgcCAQj/xABGEAACAQIDBQQGBgcIAgIDAAABAhEAAwQSIQUGIjFBEzJRYQdCUnGBkSOSobHB0RQzU1Rik9IVFhdDcoKi8CThwuJkg/H/xAAbAQABBQEBAAAAAAAAAAAAAAAAAQIDBAYFB//EAEARAAEDAgIFCQYDBwQDAAAAAAEAAgMEEQUhEjFRcZETFCJBYYGhsdEGFTJTksFS4fBCYmOCotLxQ1ST0yMkM//aAAwDAQACEQMRAD8A7jUqVKEKVKlShClSpUoQpUqVKEKUPjMclpC9xlRQJJYwNKp21tZMNZe65ACjSTEk6KJ8zXFd4d7mxD5musC0BQiLlVZJkZjPCM5Og1QVPFCZNyaTZdR/xHwObKLwJJyiOpGhjxjT5++HOz9tWb89lcV45gcx8DrHnX5wOPziUuSXOREuIsBR4MskEyBPDzejtmbSe0yC2WUBotpJIAHfv2mnXrw6yCRrFWjSNtkUmkv0fUrKbr72i5ZzXWBAUt2kRnA1ByjxXXx0PUGCD6Q8B+8L9W5/TVMxPBtZOuFo6lZhvSTgR/mk+63c/pqs+kzBe25//W1HIyfhKLhaupWUHpLwfjc+ofzq636Q8GfXYe9G/CjkZPwlFwtLUpDb35wZ/wA2Pejj/wCNXDe/Cn/OX5N+VN5N+wpbpxUoOxtiy5hLqMfJgaJF0eI+dRFwB0Sc0L3Ur4DX2nIUqVKlCFKlSpQhSpUqUIUqVKlCFKlSpQhSpSHam/GDw8h76lh6qS7e4hZj4xWO2p6aVEixhyfBrjAD6izPX1hUzIJH6gkLgF0+vFy6FEkgDxJgfOuDbS9KOPuzF0Wh4W1C/wDIy321mMbtK7eM3bj3Drq7Fj8JNXGYe8/EbJmmF+hcdv3gbPfxNrwhW7Q6eSSaQ430y4JDCC7d81QKP+ZB+yuOYHY9y7yyoNILnKpLTlCmNSYMAc8p8Kpx2BNu4bch4MSslSYGYLI1gmPeKnbQxA2JJTdMrpeK9OTa9nhQPAvcJ+ahR99IsX6X8e54Wt2x4LbB+1i1Yivgqw2libqak0ithi948TiLK/pFzPnJYG5lCACUKqhAQnKtw6AniFKcTiLms4gLC3DAL8wFst3UjvZj8TU2gtvKmYkkWUAVI0i3eGrHQSTMQedDbTvIQxCk8Nwd/wD/ACSdeHzBqOwGpC+sXJMsl7JaUATxkvB4Zh+dw6jwrw1qFdQphEVMh76Nc4mKH1tMwI0nw0kC3ezIu95TKDowg6jwPqimdos3Mi4ovqZUkOi2wdRPEAJmNRp050JU+3a2kV7RcxYll7JgBH0YFvNr1OYAjnJHVqX7dwAtOHQfRXOK35Dqk+U/KDVm7eFe/pbAYkO4IWJYuvxUyiyB4BhyNPt4tmsuz2BH6q8IEAZCwyukDw4R8PMUjXaL96RY1blXI9CBqtVqtEIRa3KItXKCR6uRqYQlTC01avd/d7MouXtFPdX2vM+Xh40g3Z2f299UPdHE3uHT46D41sN4tsdkoCxmOijwHUxWRxyvn5VlBR//AEfmTsH22k9Q1a1cp42kF79QR17alu0MoyoOg6/IVXa2+jGMw+IIrBNiSTJMk/b51fZu61Vb7JQaN5JHF+0W17rHzT+dm+TRZdAZRcEqSjdGUkfdzFAf2nftHKbjSPEz9/OlOydplSATwn7D4092paz28/Vefu6/nVekfPhlW2iqDpRu+B364EdWRHa57WyM5RnerLG810cyD7wPwimFneg9UB9xj7KyVu5RNu9WsdE3Yqa2dnbqHmCPtFF28ajcmH3ffWMs3qPs36gdEOpKtUDX2kVjER1imNnF1EWEIRlSvCPNe6YhSpUqUIX5kcUOwop1qhxWoCrodhVuz0U3beaMudM08ozDNPlFVuKO2PvBewrE2XjNzBAZT5wevnTJTIGExgF2wm3jY+SBa+a0K7xtcLEOBnxFwhLt1gqobLISr87U5iARABAHSvNrF2luJe7VLqWe3BF0sbrMSTbKjQvMIM3KAZAoU+kjGe0n8ta8n0k4320/lrXK/wDe6omf8h/61LaPaeH5oHb+Lzph1Vs4t24gKQFJCggaad0COmWebGqtl7r4jEKWt2yVGkkhQT5Tzpn/AIkY320/lr+VT/EnG/tE/lr+VJI/FNDRijjB2lzj4BjfNK0RX6RKvxOxL9oW89kLoqu8qVEQgltQmqpyg8bc6VOz5XBxHEEMAG7zWFeNI0e1P++tHsf0ntIXFIrqfXUZWAPiORHyrSdvgWbNAVtTPZNBzqZMqMrAgefTxFct2JV1KdGrpyf3o+kOGsd5Uwijfmx1t65ZfvXHVvpQwKWmAYkjQi22jL7RamljZrC5qqMe1BHZBmcB072W2QF01kxW8ba2zcMk57cBQQETM2Vjz5Tlnx0mlt70jWkDdjhyEQwWucIjlmVFBzjloCOY5TNN971c2VPSu3vs39cUcjG34n8F63Q2XiLVxbjWsgCheJgbujlpZlAJBDcjPL56neDBLeW7kj6W04YRAzhVFrWJnQa8uEVgv7+4t30ZbYykBQgMq2i4gAyYBOiyZ058Rq/aO++KGHV1YIwch9EJHMFfcGUiY1IPlScnjT3B3/iB/mSXgG3wSsbiYv2F+uv517XcbFewv11qj/EHG/tf+Cf017Xf/Gftf+Kf01a0ce2w/wBaS9P+94IhdycV7C/XWrV3MxPsr9cUKN/cX+1P1U/pqxd+sX+1/wCKf00mjju2H+tLen2O8Frdzth3LButcABKgLBB6kn7hSjee6WxWTyVR8dfvNHbmbzXb91rd580oSugGoOvIDofspfvphil9bg5MBr4Mv8A6iuHQcuzHXCs0dMsy0b21DVfPUD4qd+iafoarpvtPCiL2Hw91ItA57QSHcJGd2ukcbTqVBgculE4iwLoZSVNrPbayFKyLQUhwoGoklF19ZhWfu7y25u3EtMt68pVznBRc8doyLEy3mdJNB4PavZoAgh+0Vy3QhIKLHhmknx4fCtkI3WVG6c7WsurF2KEFihCGQjKB9GfcI1GmhrS7PfPY1629flWQx21VvAJaQrmuG40tmJduGF0EKNY661rYFrDN5JlHvjKPtNZL2jzdTRj4y/Ldl97K7TfC89VlnluVcl2l1u7V9u5WtIVNNrN2jLN6ktu9Rtm9UTmpQU5s3qPsX6SWrtGWb1QuanLQWL9F23mkeHv0xsX6ruakR1Sqs9SmWRdfm9xVDLRTrrVLLWlCgQrLVJSi2SqmSngpEMRXwLVrJXwilSKsivkV7NeZpULzFMcBj1jJdBZOSlSQy9ecGVnykcxyil5qA00gEWKVP22MxAa0isNTmZjcXigkZbaiJnkQQCW5VV/ZrllcyW1Aa6AoK9UKSIYToXyg6eVUbC2o9q4oV2VWIDBSRM8MiOonn+Zp9iLquXRr1tWljDG9IbqGXKI766A9THKarOBabJUntJlKhS0ZgYb9YjHTMZA4STBcgACYXNBpunZMrSB2d1SDzm26qA1waEwpVQFHeOceFJ7igkjKbimYEdlbYcijuxlnQ6ifZ8xVuFx5zAk9pqssq6NBlBaWJ0MFo1BWY1ktSpVjMM1q41txDKSGHPUeB6jqD1BrxmrUYu8hUrcRLgtraQXZVWAyhWAaQOesaiDpVezcNhHbs7qEXBr9EzPnUqWEAFo6Hnr4VMJRbMJLLPI1Wh62F30fB1z2HPOChBLr4AjmCfPTzjWhsX6OsSiZ0GfqUjLcH+097/aTScsw9aLJRsjaTWLqXF5qZ945EH3ia6nftWsdhww1VhP8SsPxHhXH2UqSCCCJBBEEEcwR0NNthbx3cK0oRB7ynun8j5is/jmDvrNGenOjMzUdo2enffWrNPPyeTtRR+0t271k90uvRlE/McxVGFwF1yALbE/6T95GlbDA7+Ya5+sDWm92YfAjX5ii7m9mDUT2hbyCt+IArjDGsXiHJSUpL9oBt4XHAjuVjkYDmHZIbd3ds2znfvdB0X49TVO9W2QSLKHRTLHxPh8PvoHa2/DOMtkdmvU+sR+H31nxemrOGYVVS1PP8Q+P9luz7bhntOabLM0N5OPUmCXqJtXaVLcomzdrVEKmnFq5RVq5Sqxcoy29QkJyaWr1F2r1J7dyi7N6oy1KnVm/TGxfpDYvUbYvVA5qVPO3r5S79IqVHopFxi4lDutHOlDuldsFRIRlqthRDJVZFSJqHZarIollqplpyFQRXg1awrxFKkXiK0ex90ldRcxN8YdCJUEA3GHQhSQFB8zrE8taX7AwK3b6q3d1JHjA0XykwJ861mPxa22toGSX42IUkszTBjRQIkiZ689JgleR0WpQqDgNn2LBvILl4qZR7hyK2sKbaKeOSD48jOlA27zAsVuADtLYWMSFWXtujQrCVhh3ecr5ULtDbBcMX1NzIUWQW0tq6FmjvDPcyz4HkDqNs24iWQDeQDtbd1gwlipDCApUgGIPPqKhses3Sona+EjKXVELwyu9x7kHSGGUQRrkJ5TlOtLcViQnm4EkqoTsSTOa2kaE6E8oJ6HWtZex1u7h0KuyMhFo5AoK5lK5lIQcMrmBEd3pFY/FOjZLiXC90gDVSskDKcxJOZojTkZ18KAUqY4G9csorEMczope2SrKmrFWggqeRI072szRT7WN5rUYgBJOZLigKotmWGaNSVg9eZpO95DkhjbdblvlJGY20BgjiXVW8a9o9wI5KpdyvezPCtzthRJGo18aUhC0OytuYpXyjEzxmVSdQykrAkSNCR7xXu5vdibcjOXP0a5Wz5iWl3GS6IYxpAMw1J8A3ZrnNoLkAXN2WYMRIYNm1nMSogxwUOXW4wtggovFd5ZZAAf6JjA5ZQVPM03RF9SFq8btPCY1SLw7HEZFY3NSFJjKtwaHkROhieelZHEWWtuyMIZSVI8xpVuJvsoBvgFWOcMpJyv/lqDPIcyo6VMdee4lu64OfW1cbnme3EMD1lSuviDUsXRNupBVQerVuUIrVarVMQkRivVtt6DVqJwtsuyqoksQAPEk6VG4houdSUZppszAPecKgk9T0A8SegrX4PduzaH0n0jfEKPKJ++r8LhFwlnIve0Lt1ZvLy8PKkW0tuakc/LoPf4mvO6nEq3FpjFREtjHWMie0nqGwZdq7cNJHEzlJitEGw40Fu38lr5c2bZfu8B6EcvlyrHrtVp6UxwW1SD4fdUUmE4pRjlY5CbbHE8QdfipQ+jl6Iy3hG4rBtaMNy6EcjUtXKbYa6t5Mrcj8wfKkl62UYqeYPz8672DYrz5hZILSN19o2j7/mudVU5hdbqR9u7Rdq9Sm1doq3crtlqqJn29faD7SpTNFF1gXWvmGwLXXCKCZ5wJIHUx1gURctUXsvZy3M30yWyQVIeRKmJg8vKKtyzNiYXu1bifJNAJNggbWwyLkMpZYeIOWSqFwPETHUUKNg3ZYFCCBMaTMAgRM9Rr0mtf+gQwYYnCgyWPgzHQluLwJGnifGvGFwXZgBcZhtNNSeR6Hig+OtUfe0H4j9LvRP5F2xY5th3hzttAmYgxBgyJ/8A7XnF7BuK7KozAEgHRTETJUmQI5nl51sr2HzSTjcKJmdNNTMgZoB5aiPnrVF/AhgR+m4VZkAgEEKVy5VObQAfHxJpwxeDafpf/ak5F2zyWMu7EugkFORIPEukAkkmdBAOvLQ0DiMOUYqwhlJDA8wRoQa3+L2etxSrY7C6yJC6wZ073LU/PWYEA3d27D3He5jbDFiWOU5dSZPjpSnGadoudI9gY/0Stp3ONshvIWb2BJu5AQDcVkBMaMYKkT1kCPOnOEdbhyqVa6pOViHJ6kFpAAnWJ0E85mi13bwYIIxVsEGR9J4f7acWNj2myuuItwCxlbhUMZ4iYiTr93lVV+NwE3DJPoKn5kfxt4/ksHidnKHKvc0mQRmJnidPMmRcSZmGU0BfZCbrZc2a2LgzEgGXQd0GREt6xrp+1d03uqCptk9GARp5a6jUyEMz6orL4zcrEoRlCRDgkWwpAbiSOEjRj48qI8conHRc/ROxwIRzKXW2x3Ef5WewOPvMEKAyBkGW2sSp7SyJy66gjWh8QY7RGtLz7RDBTSNYAgHgg8vVolN3sVJFxSFOklgwVgZVgBJAkdByJq3EbPvgLcTMGVoK5bgAMzIUrBWZjyIrotqYHZteD3hQuhkabFpHcUJiMTbYFsj5iqXM2ZTOUw/qjrm18taLwiJ2phbs9qToQYBKsToo9UHrRFjZd8xmzhSCQFGZ8j8LpOiiCJEkE8+tOcDu9cbLJuswKZpuaSAAxRQrSMo6kasegkxyV1NELukbxCVtNK7U08EFtCw1tUOa0HMsTcd86NqzlipAMamI55fCkuJ5TktsuhzKT8Ll0zGY9AymZ69d8N3itoDE3Ag05tlkZgqAIJY65ZPU1Tf3UwnC7XBDmOVyLhaQSQBxeE8hpyrnDHKc/A17hta0kKbmbh8Tmg7/AEuuerbDMFLRZY988yxPejq88xOg0mNab7NYPYa24ykwqye46B2sz4BgbgJ/gBrSPu9gQQGvKdTl0uMq8hwkLlA5eXKvn9nbPm6f0lSVDC6fpTqeFmYxBbpPn50vvuP5Uv0FJzT+I3ifRYkGrA1bvau7mCtvN68qM/HyuQc0NIgQO8DHnQf9l7N/eV+V38qm9/Rn/Rl+gpOZ/wARvE+iyqNWp3CwwfE5j/loW+Oij7yfhXtdm7O/eU+V38qcbv4OwGf9FvKzZeIZX7s/xedczFsZElHIxkcjSRa7mEAXyNzuU0NI0SAmRp3X9F83m2iVUnryHvP5Csu2z7wti6bbi2YhyNDPIz5+PWmu9qtlEmeIT06GK+7Kw5GDxGa3ctE20Y3nByOmdSttAQNSCCCC05elS+zkTIqIPbrJz8vz70/E3HlQzqACWYfCXCocIxUsEDAaFzrlHifKi3wdxGKsjKQuYgjkvj7qfNtC3bwwe1cV7dnEWsi5XUkBHzSSsB2lmnl8hX2wiXLaoLbsRbtcAbjNs3uHMVH8ZeI0i2fGu+ZDsXOVOwcXMT7vyo/eJIKXPaEH3jX7j9lJ9k2st11BkLcgHxgmD8qcbzvFm0OuY/d/7FYVjRBjobHqdcHvbpea7U506Rrna7eRsliXaKs3aUWrtGWbtbgtXFTHtf8AsVKF7WpTbJUsu2qCuJTm7boG7aqVpTSEsdaq7Mk6ammSYMsYHM0yCpYHDBbqx6VzsQxSOjAba7zqH3OwK7R0T6l1hkNqS2t3LzjkFHmfw51Lu6l4csp+P5iiMRtskwJb7vhVS7YI5qR7jXA98YiekA22y353WgGAxWsTnvCS4rCPbMOpB8/wPWhGFbezjkuqVeHU8/EVn9ubG7Eyuttu6fDyNdzDcZbUu5GUaL/A7u3sXErsMfS9IZhImFNt3ccVudmdbdycwHMEAlGXQ6gjlr91LWFfbFzK6t1BBj8K0DhcWXJWr/vqELJbZuEqttcrSJkZizRl4snJToAOphtsPe0wqu2VuENmAFvNlIC+KE94gCBr7JrL2Nmpca6FvBQbQOVrrj1Eu5gFQkKIM66QefSiwysR4CdAWIUKct53YjVisged33Vz5II5RovaCO0XTw4jUugX8fcdAbXZXDpOcBlmJKq9sSD/AKh0pQ+2L6Eq+GskjKeFbx4TprllAZ65sviRWH2xZexfdRmQZsyjUAicykDqPyon+9NwwWMsCCSWbIwBzQUUgKeeq85NUjgNGcxGO648ipm1czcg4rWnel0/ysOQSYyrdlZAKScpGYGQR5qRoavxO1sTeWbFyFlVYIFUhpB0JhkmQZ14RMa0BhMdfxSObRW5AykMLKtkPRiOJhMx3T5UvO0HVmRVZH1zgLlBiJy5gCpUEmGC6RIjWkjwmjYbtibcbc/NNdUSu1uKYNYuFipMZ2XMw14yvUcPJToCpjmdRrYLzoAiEBdcqhrbBoUErcQDuRpHC3mKW3sMG/ZfSGQCWXMVbUjhKt5hWkHQDpQtzB30P6hmyEldGZSCQSBq5B1EaA8+RFdLRGpQq67vLZvIbTYU9ovILbBXMJzEBmbiOvOZ8aFO0bMC4yMD3WDEZoMiRbU8M8pKjWDPKr8dsU3RLsyOIGdrvZq+hK51aSkAEEnWRyjkrx+yXssCvZrcgFmN22+Ynnkg89NeGW1inABFk8b/AMvPhTAv21LWjrDC2FtLbAPJiiDQesPfGRPOmGEaYa3mAR0KuJk3J+jXXlB5A94D2tKb7f2eMQpxFpctyC1+2CNdXHbWx4EIzEDlz6NErHaJt1IKzS1pNxtp9li0B7twG2feYK/8gPnWYBqy3cjUc+lMrKZtVA+B2pwI/PuSxvLHB2xdR3l2bnVh4/eNVNYC87jgYnh0ykkge4Vv929vLjbWVyO2UcQ9se0Px8DQu192g55GehGjD868/wAIxN2FSOo6sWsf0RtBC0E0La1gew9IeIWKS78vsoqzfadCZOmkz7qY/wB02nvH6utOdl7tBTyM+J5/AdK0dV7RUcbNJh0jssRxuqceGTE9PojePsiN3cAVAnn195/KqN7caDeCA6W1j/cdT9kfKm+0dophLU6FyIRfxPlWFfEFiWJkkkk+JOpri+z9NLVVL8QlGWYb2k6yOwau/sUlfM0ARM1BF27tGWbulKkuUVZvVtiFyLpp2lShO2r5UeilunNy1Qt21Ta9boO5bqIFPQ9tRbQt6x0FIL7G6xHqKdfM072zcyrp0Uml+zMEWRFUSzfaSdPsisjQMFdVulk1XJ7hkB5LWuk5hQ6TPiNgN51n0QLiNBoPChzWkx+w0tXQj3GYFA020DEk9FBYSOev2V5ubsgO6m565RIXmey7U59eHSFjXWfCto1zA2w1LIuc5x0iblZxHKnMOY+2n+FK37RtnkwOXyP/AK50sxuA7PKDMlQXEQFJ1y+ZAifM+VfdkYsIYYxDfZ1rKY1SiJzZocjrFtoWtwyd1ZTvilzLfEH0SG/ZKkg6EEg/DSqCKb7aAa85QggmZHiRr9tLzYP/AGK1UFbFJG15cASAbXHWFmZKGdri0MdkdhTjd3DG+roCQ1sB14UabZbJcHHygXGOnPO3lVtrCMAgYsTlbUv6waysqiwAY6zI1igNiY9sPdDgSIKsJAlTzg9DIB+FaLGYuyB2iXBcJEqmiEEgStwREgqDOokDQ0x9REHfGOITOZ1Hy3cD6IfeHHW7zxcXMgQZcp4wBJzL/EBMqeeU1j9p7LNkjUOjSUuL3WAMGPAg6EHUUffuHoCYOfp3pzDIehLQWUzAB1JOjHC4lRa7J8txIJhgQM+VhnAElGYgEx7XPUw5lVEzIPFt4SmiqD/pu+k+iUbuYoW3YnkF1HQiQGEetoZA11XlTnsM9o22Mi2TkKllgqczrqWRTqrqOGOIdIo9sFs9c2RdWRl4nLKMwy6D3aySIpdsnaK2Lty45BHa20AbWRlZZS5ocsAAZuk+dHOI5T0CL7wo3000Yu9hA7QQr8PhCcNcU27vAwJgjWSqt0gKUyvH8FB3LlxQoTRuJWGa5cYuoBXMi8MvbMdOIA8xNNXsgYi6ot23W92lpgNCCUZk0RhnPfEkAkcida8YByti52qjhVWhAVXhbIx5xIOcZpU+ZHEH3USRXMeS4Jd2z6niD3EIgNlM5LIDQdNYIorE3hiItlbIuoWUCIt3DzYWQD3ZiNDrxAakUsa1xrbUK6uy3LKW5CHXQMYDO3MQYIKjWisRh1a6gDFcsAXMgRktkll0UkM8c+RUn3wOe1mbiAnsjfIbMBJ7M0y2NgyLksVzhcjAgohUtIZxlynQxAEHU6yDTMFExCZYVFIgiTGqLmSdSkADKNOMnTKa9Lty3dUm4QHVjlmWlYEZW6Hnrpy1BoP9Jtq+bOHicolwNAQJJEkie956Ac6r84iP7Y4hT8yqflu+k+iV77bv/o14MsdldGdI5AnvJ8D9hFZ0Gt9tm7axeEtJ21tLqNJ7TPyhhEqh6mR5Ry5Vib+zmViAVaPWU8J8xMGPeBVmGshLbOeL7wmmgqflO+k+i84bEsjBlYqwMggwQfI1s9l+kZguXEW+0j1lgN8Ry+UViHtMvMU52BftIpNy3buMb1kAPMBT2vaHQiR3eenKRUFdQUlewGVodsI19xH+ExrpYHaOYOw+i3treyw1s3BavFRMkJKgiCQSGgcxSvH+kDSLFvIT6zQSPcBp86XYjDWjZNu2bWaUNtj2S5v1hYE96dAvEQvKAAQaLT9HaTFnMHMcKANFp+6DCxntiJ4eISIMHixezmHRO0i0u7HEkcOvvU7quZwtdZ7EY1rjFnYsx5k/9+yrtn2O0uKkxJ584ESTHXrTxf0ZmBAtAmGhgs5hZBjSLYl+hGWeY6VZdxFggsvZqcgI4QGH/iiRwgL3yRAHMnrWhDwBotFslUsetISRJykkdCRB+UmPnVtt6fYhLCAkdkxGYqBDahrzKCB0ymzoecx0IpLjrgLAgKJVC2UBRmKgtAGg18Os0rX6SCF6z1KozCpTrIXQ7tug7qU4u2TQV21XPa5SrP7dtSNOqkV43cx+RFYBWIDIQZ0nTSCCDHgetM9oYaV059PfWYS4bDkwSjHiA6HxrKUDxR1TopNVyO46j5LWOj59RaLPiFiN41hafF4y3ce2wc2ClpVzIrkyNCvekADkfnQV/a4F92QkWyASMoHaOqZZI1yljJMdCR1qhWVxKkEeX/dPjQ121WxZokXByWSc1zXaJFiidqbVW5YC5mLHspUjhQoHDspmOLMDy6meQpVsbDBzJAMt1E6DnVN585yJr4npHWnWAti1bLnkBA8z/wC6y2MVAlc2GHM9m0rWYbA6jp3yy5F3gB6/ZLdp40JdZVt24GmqD40E22D+ztfUrziCSSTzOtCMtaKHCqZrGtcwEgDNZ1+IVBcSHm29Ff2437O1/LH51W233/Z2f5Y/OhGSj9nbr4jECbdslfaJCr8Cefwmllo8Pgbpyta0bTl5porqpxsHlDtvC/7Oz/LFNdibyYduDEWlQnu3VWVU8hnSJI6yD8KIPozxHt2Z8Mz/ANFJNr7p4jDjNctnL7S8S/Eju/GKpwnBql3JxFhO/Pu2p7qqsaLlzl1XY261i7bDG2upOVlykMscLqI5Ez8qR75bs4fDrmRQxAzMuYKQMwUNHsyfD51gNnbx4nDiLN65bHgDw/VOlVpvBd/SDfdjcZtLmb11IysrQOo+Whqf3JDpXsLdlx5FI3E6lmYeU8sWULwovAqM2ZSCoDKXJBgH5CZNebuGs3LPbzcuKDD6JmQlZy3AxEHKZ9014wu18MLgKvdtBlKtC6jXMklTxQYExqF8zT+zcySbNtTacTcMh2YzK5oGUpE6iSeUio3YUwHJzh3qX3vP1hvALPWDh1JHZ3Co1Goykcy0gBQIM6tymrLW0EUD6O0hkq5MuFbQhZPSNZ00efVNeXwlpmhDBUk2wYkHVjbzEESQCQJB+BJr7d2T2fee3bHCpV3UEqe6CpYsYmc2siDJzECVuF0w+IEntJPhe3go34rVOFtOw2DJXJjWJAKIJ1nKnAZkq8jkugnrM0Y+MVVDFEK+sMgVlWO+QZyiYjmCJ1EGKcUFsqVTWf1dwgHMoEFS+Xi7o18IOWOKlmzmc3IKsGElgDplIMsh1C6QY1Rogc2Jk930pz5NvBQc+qPxniVuNl7HUtndUawUL9oAoEZSRHX4RoZGsTWY33xv6O9gWVRc1ss4KAmc7KDBGmgp9uztrD31bDvnW0XXIqjhaDluMSBwjMVnlBM1ht+sS74+/wBoMpRuzVecInCmvWRrPnTYcOpzJYxt4BKa2ot8Z4lDLvNeHIoPci/lXob13/aX6i/lSeagNXvdtJ8pvAKPnlQf2zxKeLvVf9ofVX8qsG9F/wBsfVX8qRCvYNJ7so/lN+keiOeT/jPEp6u81/2h9Vfyr0u8l/2/+K/lSVWq1TSe7aP5TfpHol53P+M8SnSbxXvb/wCI/Kq7mLZ2zMZPn+HhS5TVyPTo6SCE6UbGtPYAFG+eR+TnE7yi89Sqc1Sp7KO67VfsUDetU9xFml9+zXFa5TpJcSlWO2Xmkjrz8D7/ADrRXLNCXEqnXYeyrAcDZ41H7HsV2krH0xy1bFi72xcp0zJ7vwNVf2Wzd52atfcHlQ7Xo6Vx/dteOiLW23/K674xyO1yM9yW4PZAQS3CPtPvobaeJzaDRRy/OjsQxPM0vu2q7WHYUKd3KynSf4Dd29q4ldiL6nojIJXcWqWt0fct14t4bMwUcyQB7yRFaAuAFyuSmu627K3JvXh9Gp0X2yOc+X3n3U325vYlngAkgaKsADwDHp7qK23iBhsOET1FCr5sep+0/Gub35JJOsySaxNHSHHZ3VdTfkgbMb+vHady6LnimYGt+I9adnfq5P6tI8JP31oNg75LdIQjKx9UmQf9J/CueMK8agyOYrs1Xs1Qzx6LG6Luoi/rn59qhZXSg9PMbFqN9901tr+kWBFsmHT2CeRX+Enp0+NYplrrW7ONGLwxS5rnDW398c/iCDXLsZhyjuh5qxU/AkUez1bNI2SlqTeSI2vtHVv1a+vJMqomtIc3Uc0ERTPYm3bmHYZWbsyR2iSQrqCMwMcpGkjWl7LXwCtOQHCxVJdTXCYS1edbtoSA0NalSYMs2UHnOVtB1jWk+92Es464DgwxuqFR1gcSgAAiPWUEA/wwehpbZxRuhbg4yRkcEPIZgQ09noVIzd7y10qzdrFtaxdq4hUFTxgA5AnO4GJHGzANxeKvrqIohpYdK+YTta6TsTcKzhcMUufTEiWDapnEtNsRw/fpXPLW8mHxQFm6BZTkbXdsPrIzXVBuKfMyOprbbwbXe2ly9mBRLLMhic7NwAg+qQzcuYiNa4iTTaaMyXc85pXG2pdMtbNtW2aM6XADBzBlWNIB0lYIHmGmSda+by7sjHYmyUMXXyLdMg5kXIGuAe0qspjquvQ0l2htBQUcOBK22JCXM3Ps2IAIU8Lxzjh5Vfu7ti42IsqwYFnC25MN2gKlsw6LC5lHLXJqC1LZzekDmjWjt7/RL+j2Xv4e4WVBmZHHFlA4iGHMz0gaVzeK/QWy95+0uvYvADhkHxXLxSR7+fl46Dgu0Tb7W52Qi3nbswZJCZjk1Op0ipKWR7rtf1daHAawqRXoUT/ZF3IHFt4MkcLchGsxEa1LOyrr92255clPUkD7QR8DVzSCjVCmrkbSvZ2Te/ZvzA7p5t3Ry61bc2W6hDlJziRoQeUxqKQkJQq1erVercRsa4iBiraglhlYFIMcUiIggyPaoZabkdSVETUquBUpLJbr9JXrVL72HptVVy1NZsOVhIb1igLtutBew1Lr+HqdrkiR3bNBXbOtOr1mgrtmrDXJEnuW6FuW6bXbNB3rNSgoSi6lX7ET/wAi1Ptr/wB+de3s1VaJVgw5qQflrSTsMsL2DWQRxCBkQU133mB4Zv8A46fjSPaTDscM6oikG4DCiDlZILzObrznn4VrtvYQX7QZfWAZffHL5aVh8RdYqiECELQI14iC0/IVwfZeVrqMRftMJBG+/wDjuVmtHSDuogJvcxIC2VvLZFxkuXQ3ZW1CFrZXDh8qRE8RkEarNUbQ2Krj6M2w11rYEDRnFsHLbAXgDNmadBBTxpRj8U112uPqzGT4DwAHQAaR5Vau27oZiMpLNmHD3GAyKbfgQug58h4CtNoEZhUk79Hs5Xj21j3xr+FXbU3Sw9y9cd76qzMSy9pbEHqIOtMt2MCMNhyz6ZQ1x/Ixy+AAFc2xt83HZzzZix/3GaxdFDLiFfUz08pY24FwAb8d1+9dOZ4ijYxzbm3WtW25OE/eV/m2/wAq8/3Kwf70v823+VYwiqyld73VWf7t/AKpzhnywt1Y3TwiMGXGBWHIrfRSPiBNP7mA7SwoS52nq9oCrZhoDLqJzQB11jWuRlaL2Zte9YabVxkEgkAkK0e0ORpr8Krm9KOqJcOpwFvBHOIzk5gt2LqGP2JnwfYXXVElOKVWIOgE8g0cv4dKzX+HWH/eh9e1Q2+G+NrE2eztIwzuLlwsAIgGEEE5oJOpjSBFYpk8qSHC6/Ruaogn91qQ1EXyx4rqeD3Tti2LRxBuKJCr2qggN3lGU6g/YeVfMPup2V8vZTLqhzMzM3CQ08pzc1JnkxOtctAg6aEcq3m428t9zdt3Lztltl7YJLMSujKp1YmGkea0kmH4nCCWVAdt0m2t2i33QJoXa2W3FbHaeCRVd3ZbAuhreYvljMIbLJyyQDpGmtYTH7k4Yx2ONsL457in3QVqz0lbcNzsLByTbHaXAndV3UcIPWNTP8VYaKfS4ZVts81Lr7LNtwKHzsItoBdBGzRw/wDmYEFBwEM3CSqoWC5spJC9Qede7uEU5B+mYFQhSAC/JX7SDLmZYAzz00iTXPYqAVf5jU/7g/Sz0UPKM/D4ldEvWwxBOPwQIIOmbWCGGYZoOonWq1w1uZ/TcGdIAh4UwVJUZtJBOnLXlWCtoSYAJPgBJ+VaDZe4eOvgFMO4U+s8Wx7+Igke4GkdSTMHSqCP5Wf2o0wdTfNOMTgbbZy2PwvFmJhXJ1VEMa84tj5mspcUBiFbMJ0MRPgY6Vv9meha8f199E5aW1LkjrqcoHyNa7ZnoswVqCyNeIMzcaR9Vcqke8GkimEF9KQv7mjyAQWl3VZcUy1K/Q391sJ+7WP5Nv8Apr5T+ft2I5MprUqVK5KmUqt8Op5gVZUoQgbux0PiKAv7uk91h8RH209qU8PcEllksTu5dHIBvcfzileJ2LdHO23yJ+6ug1KkE7giy5TiMKQdRHv0++hLlquvlAeetDXtk2X71pD71H5VMKraEmiufbF2oqjsrncJ4T7JP4f961btXdgXOIaE+sNQfePxrZXd18M3Oyo90r9xr1ht3rVvRM4HhnJHyNZ6soX8uaqhfoPOsdR8+/Ig69atRzWboSC4XLW3RuE95Y8dfuinGyN0VtnO2pGuZtAvmB+Nb+5spSNCQfHQ0l2puW18Q2JuBfZyrHxAiaie3FawclPK1jOvRGZ4D7hOD4Y82Nz7Vht794gy9hZPADxt7RHQeX3xWPZK6g3omH7wf5Y/rqs+iEfvJ/lf/etPQtpaKEQxHIcSesntVKQvkdpFcuZKqZa6ofQ+v7yf5X/3r4fQ2v7yf5Q/rq/zyLb5qLQcuUla8MtddT0N2fWv3D7lUfnRdr0QYMd5rzf7wPuWk57EOtJyblxQrXgrXebforwA/wApj77j/nR9rcLALywto/6hm+1iaacQjGoFLyRX50aisHgbzmbVu6xHI21cke4qNK/SOE2Dh7X6uxaT/TbUfbFHKscqjdiOxvilEXavzphtwcfdErhbvvYBOfXjINO8H6Gsa8ZzZtg85csR8FUj7a7jUqF2ISHUAE4RBcwwPoQtgg3cS7D1giBZ9xJb7q0OB9FeAtjWybh8bjs32AgfZWuqVXdUyu1uKeGNHUhMFsmzZEWrSWxy4EVfuFF1KlQE31pylSpUpEKVKlShClSpUoQpUqVKEKVKlShClSpUoQpUqVKEKVKlShClSpUoQpUqVKEKVKlShClSpUoQpUqVKEKVKlShClSpUoQpUqVKEKVKlShClSpUoQpUqVKEL//Z"/>
          <p:cNvSpPr>
            <a:spLocks noChangeAspect="1" noChangeArrowheads="1"/>
          </p:cNvSpPr>
          <p:nvPr/>
        </p:nvSpPr>
        <p:spPr bwMode="auto">
          <a:xfrm>
            <a:off x="98425" y="-225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8197" name="AutoShape 6" descr="data:image/jpeg;base64,/9j/4AAQSkZJRgABAQAAAQABAAD/2wCEAAkGBhQSERQUExQWFRUWFxcXFRcYFxgYFxcYGBcXFBQXFBcdHCYeFxokHBgXIC8gIycpLCwsFR8xNTAqNScrLCoBCQoKDgwOGg8PGiwkHSQsLCksLCowLC80NSwsLCwsKSwsLywsLC4sKiwqLCwsKS0sLSwsLCwsKSwpLCksKSwsLP/AABEIAMQBAQMBIgACEQEDEQH/xAAcAAACAwEBAQEAAAAAAAAAAAAEBQADBgcCAQj/xABGEAACAQIDBQQGBgcIAgIDAAABAhEAAwQSIQUGIjFBEzJRYQdCUnGBkSOSobHB0RQzU1Rik9IVFhdDcoKi8CThwuJkg/H/xAAbAQABBQEBAAAAAAAAAAAAAAAAAQIDBAYFB//EAEARAAEDAgIFCQYDBwQDAAAAAAEAAgMEEQUhEjFRcZETFCJBYYGhsdEGFTJTksFS4fBCYmOCotLxQ1ST0yMkM//aAAwDAQACEQMRAD8A7jUqVKEKVKlShClSpUoQpUqVKEKUPjMclpC9xlRQJJYwNKp21tZMNZe65ACjSTEk6KJ8zXFd4d7mxD5musC0BQiLlVZJkZjPCM5Og1QVPFCZNyaTZdR/xHwObKLwJJyiOpGhjxjT5++HOz9tWb89lcV45gcx8DrHnX5wOPziUuSXOREuIsBR4MskEyBPDzejtmbSe0yC2WUBotpJIAHfv2mnXrw6yCRrFWjSNtkUmkv0fUrKbr72i5ZzXWBAUt2kRnA1ByjxXXx0PUGCD6Q8B+8L9W5/TVMxPBtZOuFo6lZhvSTgR/mk+63c/pqs+kzBe25//W1HIyfhKLhaupWUHpLwfjc+ofzq636Q8GfXYe9G/CjkZPwlFwtLUpDb35wZ/wA2Pejj/wCNXDe/Cn/OX5N+VN5N+wpbpxUoOxtiy5hLqMfJgaJF0eI+dRFwB0Sc0L3Ur4DX2nIUqVKlCFKlSpQhSpUqUIUqVKlCFKlSpQhSpSHam/GDw8h76lh6qS7e4hZj4xWO2p6aVEixhyfBrjAD6izPX1hUzIJH6gkLgF0+vFy6FEkgDxJgfOuDbS9KOPuzF0Wh4W1C/wDIy321mMbtK7eM3bj3Drq7Fj8JNXGYe8/EbJmmF+hcdv3gbPfxNrwhW7Q6eSSaQ430y4JDCC7d81QKP+ZB+yuOYHY9y7yyoNILnKpLTlCmNSYMAc8p8Kpx2BNu4bch4MSslSYGYLI1gmPeKnbQxA2JJTdMrpeK9OTa9nhQPAvcJ+ahR99IsX6X8e54Wt2x4LbB+1i1Yivgqw2libqak0ithi948TiLK/pFzPnJYG5lCACUKqhAQnKtw6AniFKcTiLms4gLC3DAL8wFst3UjvZj8TU2gtvKmYkkWUAVI0i3eGrHQSTMQedDbTvIQxCk8Nwd/wD/ACSdeHzBqOwGpC+sXJMsl7JaUATxkvB4Zh+dw6jwrw1qFdQphEVMh76Nc4mKH1tMwI0nw0kC3ezIu95TKDowg6jwPqimdos3Mi4ovqZUkOi2wdRPEAJmNRp050JU+3a2kV7RcxYll7JgBH0YFvNr1OYAjnJHVqX7dwAtOHQfRXOK35Dqk+U/KDVm7eFe/pbAYkO4IWJYuvxUyiyB4BhyNPt4tmsuz2BH6q8IEAZCwyukDw4R8PMUjXaL96RY1blXI9CBqtVqtEIRa3KItXKCR6uRqYQlTC01avd/d7MouXtFPdX2vM+Xh40g3Z2f299UPdHE3uHT46D41sN4tsdkoCxmOijwHUxWRxyvn5VlBR//AEfmTsH22k9Q1a1cp42kF79QR17alu0MoyoOg6/IVXa2+jGMw+IIrBNiSTJMk/b51fZu61Vb7JQaN5JHF+0W17rHzT+dm+TRZdAZRcEqSjdGUkfdzFAf2nftHKbjSPEz9/OlOydplSATwn7D4092paz28/Vefu6/nVekfPhlW2iqDpRu+B364EdWRHa57WyM5RnerLG810cyD7wPwimFneg9UB9xj7KyVu5RNu9WsdE3Yqa2dnbqHmCPtFF28ajcmH3ffWMs3qPs36gdEOpKtUDX2kVjER1imNnF1EWEIRlSvCPNe6YhSpUqUIX5kcUOwop1qhxWoCrodhVuz0U3beaMudM08ozDNPlFVuKO2PvBewrE2XjNzBAZT5wevnTJTIGExgF2wm3jY+SBa+a0K7xtcLEOBnxFwhLt1gqobLISr87U5iARABAHSvNrF2luJe7VLqWe3BF0sbrMSTbKjQvMIM3KAZAoU+kjGe0n8ta8n0k4320/lrXK/wDe6omf8h/61LaPaeH5oHb+Lzph1Vs4t24gKQFJCggaad0COmWebGqtl7r4jEKWt2yVGkkhQT5Tzpn/AIkY320/lr+VT/EnG/tE/lr+VJI/FNDRijjB2lzj4BjfNK0RX6RKvxOxL9oW89kLoqu8qVEQgltQmqpyg8bc6VOz5XBxHEEMAG7zWFeNI0e1P++tHsf0ntIXFIrqfXUZWAPiORHyrSdvgWbNAVtTPZNBzqZMqMrAgefTxFct2JV1KdGrpyf3o+kOGsd5Uwijfmx1t65ZfvXHVvpQwKWmAYkjQi22jL7RamljZrC5qqMe1BHZBmcB072W2QF01kxW8ba2zcMk57cBQQETM2Vjz5Tlnx0mlt70jWkDdjhyEQwWucIjlmVFBzjloCOY5TNN971c2VPSu3vs39cUcjG34n8F63Q2XiLVxbjWsgCheJgbujlpZlAJBDcjPL56neDBLeW7kj6W04YRAzhVFrWJnQa8uEVgv7+4t30ZbYykBQgMq2i4gAyYBOiyZ058Rq/aO++KGHV1YIwch9EJHMFfcGUiY1IPlScnjT3B3/iB/mSXgG3wSsbiYv2F+uv517XcbFewv11qj/EHG/tf+Cf017Xf/Gftf+Kf01a0ce2w/wBaS9P+94IhdycV7C/XWrV3MxPsr9cUKN/cX+1P1U/pqxd+sX+1/wCKf00mjju2H+tLen2O8Frdzth3LButcABKgLBB6kn7hSjee6WxWTyVR8dfvNHbmbzXb91rd580oSugGoOvIDofspfvphil9bg5MBr4Mv8A6iuHQcuzHXCs0dMsy0b21DVfPUD4qd+iafoarpvtPCiL2Hw91ItA57QSHcJGd2ukcbTqVBgculE4iwLoZSVNrPbayFKyLQUhwoGoklF19ZhWfu7y25u3EtMt68pVznBRc8doyLEy3mdJNB4PavZoAgh+0Vy3QhIKLHhmknx4fCtkI3WVG6c7WsurF2KEFihCGQjKB9GfcI1GmhrS7PfPY1629flWQx21VvAJaQrmuG40tmJduGF0EKNY661rYFrDN5JlHvjKPtNZL2jzdTRj4y/Ldl97K7TfC89VlnluVcl2l1u7V9u5WtIVNNrN2jLN6ktu9Rtm9UTmpQU5s3qPsX6SWrtGWb1QuanLQWL9F23mkeHv0xsX6ruakR1Sqs9SmWRdfm9xVDLRTrrVLLWlCgQrLVJSi2SqmSngpEMRXwLVrJXwilSKsivkV7NeZpULzFMcBj1jJdBZOSlSQy9ecGVnykcxyil5qA00gEWKVP22MxAa0isNTmZjcXigkZbaiJnkQQCW5VV/ZrllcyW1Aa6AoK9UKSIYToXyg6eVUbC2o9q4oV2VWIDBSRM8MiOonn+Zp9iLquXRr1tWljDG9IbqGXKI766A9THKarOBabJUntJlKhS0ZgYb9YjHTMZA4STBcgACYXNBpunZMrSB2d1SDzm26qA1waEwpVQFHeOceFJ7igkjKbimYEdlbYcijuxlnQ6ifZ8xVuFx5zAk9pqssq6NBlBaWJ0MFo1BWY1ktSpVjMM1q41txDKSGHPUeB6jqD1BrxmrUYu8hUrcRLgtraQXZVWAyhWAaQOesaiDpVezcNhHbs7qEXBr9EzPnUqWEAFo6Hnr4VMJRbMJLLPI1Wh62F30fB1z2HPOChBLr4AjmCfPTzjWhsX6OsSiZ0GfqUjLcH+097/aTScsw9aLJRsjaTWLqXF5qZ945EH3ia6nftWsdhww1VhP8SsPxHhXH2UqSCCCJBBEEEcwR0NNthbx3cK0oRB7ynun8j5is/jmDvrNGenOjMzUdo2enffWrNPPyeTtRR+0t271k90uvRlE/McxVGFwF1yALbE/6T95GlbDA7+Ya5+sDWm92YfAjX5ii7m9mDUT2hbyCt+IArjDGsXiHJSUpL9oBt4XHAjuVjkYDmHZIbd3ds2znfvdB0X49TVO9W2QSLKHRTLHxPh8PvoHa2/DOMtkdmvU+sR+H31nxemrOGYVVS1PP8Q+P9luz7bhntOabLM0N5OPUmCXqJtXaVLcomzdrVEKmnFq5RVq5Sqxcoy29QkJyaWr1F2r1J7dyi7N6oy1KnVm/TGxfpDYvUbYvVA5qVPO3r5S79IqVHopFxi4lDutHOlDuldsFRIRlqthRDJVZFSJqHZarIollqplpyFQRXg1awrxFKkXiK0ex90ldRcxN8YdCJUEA3GHQhSQFB8zrE8taX7AwK3b6q3d1JHjA0XykwJ861mPxa22toGSX42IUkszTBjRQIkiZ689JgleR0WpQqDgNn2LBvILl4qZR7hyK2sKbaKeOSD48jOlA27zAsVuADtLYWMSFWXtujQrCVhh3ecr5ULtDbBcMX1NzIUWQW0tq6FmjvDPcyz4HkDqNs24iWQDeQDtbd1gwlipDCApUgGIPPqKhses3Sona+EjKXVELwyu9x7kHSGGUQRrkJ5TlOtLcViQnm4EkqoTsSTOa2kaE6E8oJ6HWtZex1u7h0KuyMhFo5AoK5lK5lIQcMrmBEd3pFY/FOjZLiXC90gDVSskDKcxJOZojTkZ18KAUqY4G9csorEMczope2SrKmrFWggqeRI072szRT7WN5rUYgBJOZLigKotmWGaNSVg9eZpO95DkhjbdblvlJGY20BgjiXVW8a9o9wI5KpdyvezPCtzthRJGo18aUhC0OytuYpXyjEzxmVSdQykrAkSNCR7xXu5vdibcjOXP0a5Wz5iWl3GS6IYxpAMw1J8A3ZrnNoLkAXN2WYMRIYNm1nMSogxwUOXW4wtggovFd5ZZAAf6JjA5ZQVPM03RF9SFq8btPCY1SLw7HEZFY3NSFJjKtwaHkROhieelZHEWWtuyMIZSVI8xpVuJvsoBvgFWOcMpJyv/lqDPIcyo6VMdee4lu64OfW1cbnme3EMD1lSuviDUsXRNupBVQerVuUIrVarVMQkRivVtt6DVqJwtsuyqoksQAPEk6VG4houdSUZppszAPecKgk9T0A8SegrX4PduzaH0n0jfEKPKJ++r8LhFwlnIve0Lt1ZvLy8PKkW0tuakc/LoPf4mvO6nEq3FpjFREtjHWMie0nqGwZdq7cNJHEzlJitEGw40Fu38lr5c2bZfu8B6EcvlyrHrtVp6UxwW1SD4fdUUmE4pRjlY5CbbHE8QdfipQ+jl6Iy3hG4rBtaMNy6EcjUtXKbYa6t5Mrcj8wfKkl62UYqeYPz8672DYrz5hZILSN19o2j7/mudVU5hdbqR9u7Rdq9Sm1doq3crtlqqJn29faD7SpTNFF1gXWvmGwLXXCKCZ5wJIHUx1gURctUXsvZy3M30yWyQVIeRKmJg8vKKtyzNiYXu1bifJNAJNggbWwyLkMpZYeIOWSqFwPETHUUKNg3ZYFCCBMaTMAgRM9Rr0mtf+gQwYYnCgyWPgzHQluLwJGnifGvGFwXZgBcZhtNNSeR6Hig+OtUfe0H4j9LvRP5F2xY5th3hzttAmYgxBgyJ/8A7XnF7BuK7KozAEgHRTETJUmQI5nl51sr2HzSTjcKJmdNNTMgZoB5aiPnrVF/AhgR+m4VZkAgEEKVy5VObQAfHxJpwxeDafpf/ak5F2zyWMu7EugkFORIPEukAkkmdBAOvLQ0DiMOUYqwhlJDA8wRoQa3+L2etxSrY7C6yJC6wZ073LU/PWYEA3d27D3He5jbDFiWOU5dSZPjpSnGadoudI9gY/0Stp3ONshvIWb2BJu5AQDcVkBMaMYKkT1kCPOnOEdbhyqVa6pOViHJ6kFpAAnWJ0E85mi13bwYIIxVsEGR9J4f7acWNj2myuuItwCxlbhUMZ4iYiTr93lVV+NwE3DJPoKn5kfxt4/ksHidnKHKvc0mQRmJnidPMmRcSZmGU0BfZCbrZc2a2LgzEgGXQd0GREt6xrp+1d03uqCptk9GARp5a6jUyEMz6orL4zcrEoRlCRDgkWwpAbiSOEjRj48qI8conHRc/ROxwIRzKXW2x3Ef5WewOPvMEKAyBkGW2sSp7SyJy66gjWh8QY7RGtLz7RDBTSNYAgHgg8vVolN3sVJFxSFOklgwVgZVgBJAkdByJq3EbPvgLcTMGVoK5bgAMzIUrBWZjyIrotqYHZteD3hQuhkabFpHcUJiMTbYFsj5iqXM2ZTOUw/qjrm18taLwiJ2phbs9qToQYBKsToo9UHrRFjZd8xmzhSCQFGZ8j8LpOiiCJEkE8+tOcDu9cbLJuswKZpuaSAAxRQrSMo6kasegkxyV1NELukbxCVtNK7U08EFtCw1tUOa0HMsTcd86NqzlipAMamI55fCkuJ5TktsuhzKT8Ll0zGY9AymZ69d8N3itoDE3Ag05tlkZgqAIJY65ZPU1Tf3UwnC7XBDmOVyLhaQSQBxeE8hpyrnDHKc/A17hta0kKbmbh8Tmg7/AEuuerbDMFLRZY988yxPejq88xOg0mNab7NYPYa24ykwqye46B2sz4BgbgJ/gBrSPu9gQQGvKdTl0uMq8hwkLlA5eXKvn9nbPm6f0lSVDC6fpTqeFmYxBbpPn50vvuP5Uv0FJzT+I3ifRYkGrA1bvau7mCtvN68qM/HyuQc0NIgQO8DHnQf9l7N/eV+V38qm9/Rn/Rl+gpOZ/wARvE+iyqNWp3CwwfE5j/loW+Oij7yfhXtdm7O/eU+V38qcbv4OwGf9FvKzZeIZX7s/xedczFsZElHIxkcjSRa7mEAXyNzuU0NI0SAmRp3X9F83m2iVUnryHvP5Csu2z7wti6bbi2YhyNDPIz5+PWmu9qtlEmeIT06GK+7Kw5GDxGa3ctE20Y3nByOmdSttAQNSCCCC05elS+zkTIqIPbrJz8vz70/E3HlQzqACWYfCXCocIxUsEDAaFzrlHifKi3wdxGKsjKQuYgjkvj7qfNtC3bwwe1cV7dnEWsi5XUkBHzSSsB2lmnl8hX2wiXLaoLbsRbtcAbjNs3uHMVH8ZeI0i2fGu+ZDsXOVOwcXMT7vyo/eJIKXPaEH3jX7j9lJ9k2st11BkLcgHxgmD8qcbzvFm0OuY/d/7FYVjRBjobHqdcHvbpea7U506Rrna7eRsliXaKs3aUWrtGWbtbgtXFTHtf8AsVKF7WpTbJUsu2qCuJTm7boG7aqVpTSEsdaq7Mk6ammSYMsYHM0yCpYHDBbqx6VzsQxSOjAba7zqH3OwK7R0T6l1hkNqS2t3LzjkFHmfw51Lu6l4csp+P5iiMRtskwJb7vhVS7YI5qR7jXA98YiekA22y353WgGAxWsTnvCS4rCPbMOpB8/wPWhGFbezjkuqVeHU8/EVn9ubG7Eyuttu6fDyNdzDcZbUu5GUaL/A7u3sXErsMfS9IZhImFNt3ccVudmdbdycwHMEAlGXQ6gjlr91LWFfbFzK6t1BBj8K0DhcWXJWr/vqELJbZuEqttcrSJkZizRl4snJToAOphtsPe0wqu2VuENmAFvNlIC+KE94gCBr7JrL2Nmpca6FvBQbQOVrrj1Eu5gFQkKIM66QefSiwysR4CdAWIUKct53YjVisged33Vz5II5RovaCO0XTw4jUugX8fcdAbXZXDpOcBlmJKq9sSD/AKh0pQ+2L6Eq+GskjKeFbx4TprllAZ65sviRWH2xZexfdRmQZsyjUAicykDqPyon+9NwwWMsCCSWbIwBzQUUgKeeq85NUjgNGcxGO648ipm1czcg4rWnel0/ysOQSYyrdlZAKScpGYGQR5qRoavxO1sTeWbFyFlVYIFUhpB0JhkmQZ14RMa0BhMdfxSObRW5AykMLKtkPRiOJhMx3T5UvO0HVmRVZH1zgLlBiJy5gCpUEmGC6RIjWkjwmjYbtibcbc/NNdUSu1uKYNYuFipMZ2XMw14yvUcPJToCpjmdRrYLzoAiEBdcqhrbBoUErcQDuRpHC3mKW3sMG/ZfSGQCWXMVbUjhKt5hWkHQDpQtzB30P6hmyEldGZSCQSBq5B1EaA8+RFdLRGpQq67vLZvIbTYU9ovILbBXMJzEBmbiOvOZ8aFO0bMC4yMD3WDEZoMiRbU8M8pKjWDPKr8dsU3RLsyOIGdrvZq+hK51aSkAEEnWRyjkrx+yXssCvZrcgFmN22+Ynnkg89NeGW1inABFk8b/AMvPhTAv21LWjrDC2FtLbAPJiiDQesPfGRPOmGEaYa3mAR0KuJk3J+jXXlB5A94D2tKb7f2eMQpxFpctyC1+2CNdXHbWx4EIzEDlz6NErHaJt1IKzS1pNxtp9li0B7twG2feYK/8gPnWYBqy3cjUc+lMrKZtVA+B2pwI/PuSxvLHB2xdR3l2bnVh4/eNVNYC87jgYnh0ykkge4Vv929vLjbWVyO2UcQ9se0Px8DQu192g55GehGjD868/wAIxN2FSOo6sWsf0RtBC0E0La1gew9IeIWKS78vsoqzfadCZOmkz7qY/wB02nvH6utOdl7tBTyM+J5/AdK0dV7RUcbNJh0jssRxuqceGTE9PojePsiN3cAVAnn195/KqN7caDeCA6W1j/cdT9kfKm+0dophLU6FyIRfxPlWFfEFiWJkkkk+JOpri+z9NLVVL8QlGWYb2k6yOwau/sUlfM0ARM1BF27tGWbulKkuUVZvVtiFyLpp2lShO2r5UeilunNy1Qt21Ta9boO5bqIFPQ9tRbQt6x0FIL7G6xHqKdfM072zcyrp0Uml+zMEWRFUSzfaSdPsisjQMFdVulk1XJ7hkB5LWuk5hQ6TPiNgN51n0QLiNBoPChzWkx+w0tXQj3GYFA020DEk9FBYSOev2V5ubsgO6m565RIXmey7U59eHSFjXWfCto1zA2w1LIuc5x0iblZxHKnMOY+2n+FK37RtnkwOXyP/AK50sxuA7PKDMlQXEQFJ1y+ZAifM+VfdkYsIYYxDfZ1rKY1SiJzZocjrFtoWtwyd1ZTvilzLfEH0SG/ZKkg6EEg/DSqCKb7aAa85QggmZHiRr9tLzYP/AGK1UFbFJG15cASAbXHWFmZKGdri0MdkdhTjd3DG+roCQ1sB14UabZbJcHHygXGOnPO3lVtrCMAgYsTlbUv6waysqiwAY6zI1igNiY9sPdDgSIKsJAlTzg9DIB+FaLGYuyB2iXBcJEqmiEEgStwREgqDOokDQ0x9REHfGOITOZ1Hy3cD6IfeHHW7zxcXMgQZcp4wBJzL/EBMqeeU1j9p7LNkjUOjSUuL3WAMGPAg6EHUUffuHoCYOfp3pzDIehLQWUzAB1JOjHC4lRa7J8txIJhgQM+VhnAElGYgEx7XPUw5lVEzIPFt4SmiqD/pu+k+iUbuYoW3YnkF1HQiQGEetoZA11XlTnsM9o22Mi2TkKllgqczrqWRTqrqOGOIdIo9sFs9c2RdWRl4nLKMwy6D3aySIpdsnaK2Lty45BHa20AbWRlZZS5ocsAAZuk+dHOI5T0CL7wo3000Yu9hA7QQr8PhCcNcU27vAwJgjWSqt0gKUyvH8FB3LlxQoTRuJWGa5cYuoBXMi8MvbMdOIA8xNNXsgYi6ot23W92lpgNCCUZk0RhnPfEkAkcida8YByti52qjhVWhAVXhbIx5xIOcZpU+ZHEH3USRXMeS4Jd2z6niD3EIgNlM5LIDQdNYIorE3hiItlbIuoWUCIt3DzYWQD3ZiNDrxAakUsa1xrbUK6uy3LKW5CHXQMYDO3MQYIKjWisRh1a6gDFcsAXMgRktkll0UkM8c+RUn3wOe1mbiAnsjfIbMBJ7M0y2NgyLksVzhcjAgohUtIZxlynQxAEHU6yDTMFExCZYVFIgiTGqLmSdSkADKNOMnTKa9Lty3dUm4QHVjlmWlYEZW6Hnrpy1BoP9Jtq+bOHicolwNAQJJEkie956Ac6r84iP7Y4hT8yqflu+k+iV77bv/o14MsdldGdI5AnvJ8D9hFZ0Gt9tm7axeEtJ21tLqNJ7TPyhhEqh6mR5Ry5Vib+zmViAVaPWU8J8xMGPeBVmGshLbOeL7wmmgqflO+k+i84bEsjBlYqwMggwQfI1s9l+kZguXEW+0j1lgN8Ry+UViHtMvMU52BftIpNy3buMb1kAPMBT2vaHQiR3eenKRUFdQUlewGVodsI19xH+ExrpYHaOYOw+i3treyw1s3BavFRMkJKgiCQSGgcxSvH+kDSLFvIT6zQSPcBp86XYjDWjZNu2bWaUNtj2S5v1hYE96dAvEQvKAAQaLT9HaTFnMHMcKANFp+6DCxntiJ4eISIMHixezmHRO0i0u7HEkcOvvU7quZwtdZ7EY1rjFnYsx5k/9+yrtn2O0uKkxJ584ESTHXrTxf0ZmBAtAmGhgs5hZBjSLYl+hGWeY6VZdxFggsvZqcgI4QGH/iiRwgL3yRAHMnrWhDwBotFslUsetISRJykkdCRB+UmPnVtt6fYhLCAkdkxGYqBDahrzKCB0ymzoecx0IpLjrgLAgKJVC2UBRmKgtAGg18Os0rX6SCF6z1KozCpTrIXQ7tug7qU4u2TQV21XPa5SrP7dtSNOqkV43cx+RFYBWIDIQZ0nTSCCDHgetM9oYaV059PfWYS4bDkwSjHiA6HxrKUDxR1TopNVyO46j5LWOj59RaLPiFiN41hafF4y3ce2wc2ClpVzIrkyNCvekADkfnQV/a4F92QkWyASMoHaOqZZI1yljJMdCR1qhWVxKkEeX/dPjQ121WxZokXByWSc1zXaJFiidqbVW5YC5mLHspUjhQoHDspmOLMDy6meQpVsbDBzJAMt1E6DnVN585yJr4npHWnWAti1bLnkBA8z/wC6y2MVAlc2GHM9m0rWYbA6jp3yy5F3gB6/ZLdp40JdZVt24GmqD40E22D+ztfUrziCSSTzOtCMtaKHCqZrGtcwEgDNZ1+IVBcSHm29Ff2437O1/LH51W233/Z2f5Y/OhGSj9nbr4jECbdslfaJCr8Cefwmllo8Pgbpyta0bTl5porqpxsHlDtvC/7Oz/LFNdibyYduDEWlQnu3VWVU8hnSJI6yD8KIPozxHt2Z8Mz/ANFJNr7p4jDjNctnL7S8S/Eju/GKpwnBql3JxFhO/Pu2p7qqsaLlzl1XY261i7bDG2upOVlykMscLqI5Ez8qR75bs4fDrmRQxAzMuYKQMwUNHsyfD51gNnbx4nDiLN65bHgDw/VOlVpvBd/SDfdjcZtLmb11IysrQOo+Whqf3JDpXsLdlx5FI3E6lmYeU8sWULwovAqM2ZSCoDKXJBgH5CZNebuGs3LPbzcuKDD6JmQlZy3AxEHKZ9014wu18MLgKvdtBlKtC6jXMklTxQYExqF8zT+zcySbNtTacTcMh2YzK5oGUpE6iSeUio3YUwHJzh3qX3vP1hvALPWDh1JHZ3Co1Goykcy0gBQIM6tymrLW0EUD6O0hkq5MuFbQhZPSNZ00efVNeXwlpmhDBUk2wYkHVjbzEESQCQJB+BJr7d2T2fee3bHCpV3UEqe6CpYsYmc2siDJzECVuF0w+IEntJPhe3go34rVOFtOw2DJXJjWJAKIJ1nKnAZkq8jkugnrM0Y+MVVDFEK+sMgVlWO+QZyiYjmCJ1EGKcUFsqVTWf1dwgHMoEFS+Xi7o18IOWOKlmzmc3IKsGElgDplIMsh1C6QY1Rogc2Jk930pz5NvBQc+qPxniVuNl7HUtndUawUL9oAoEZSRHX4RoZGsTWY33xv6O9gWVRc1ss4KAmc7KDBGmgp9uztrD31bDvnW0XXIqjhaDluMSBwjMVnlBM1ht+sS74+/wBoMpRuzVecInCmvWRrPnTYcOpzJYxt4BKa2ot8Z4lDLvNeHIoPci/lXob13/aX6i/lSeagNXvdtJ8pvAKPnlQf2zxKeLvVf9ofVX8qsG9F/wBsfVX8qRCvYNJ7so/lN+keiOeT/jPEp6u81/2h9Vfyr0u8l/2/+K/lSVWq1TSe7aP5TfpHol53P+M8SnSbxXvb/wCI/Kq7mLZ2zMZPn+HhS5TVyPTo6SCE6UbGtPYAFG+eR+TnE7yi89Sqc1Sp7KO67VfsUDetU9xFml9+zXFa5TpJcSlWO2Xmkjrz8D7/ADrRXLNCXEqnXYeyrAcDZ41H7HsV2krH0xy1bFi72xcp0zJ7vwNVf2Wzd52atfcHlQ7Xo6Vx/dteOiLW23/K674xyO1yM9yW4PZAQS3CPtPvobaeJzaDRRy/OjsQxPM0vu2q7WHYUKd3KynSf4Dd29q4ldiL6nojIJXcWqWt0fct14t4bMwUcyQB7yRFaAuAFyuSmu627K3JvXh9Gp0X2yOc+X3n3U325vYlngAkgaKsADwDHp7qK23iBhsOET1FCr5sep+0/Gub35JJOsySaxNHSHHZ3VdTfkgbMb+vHady6LnimYGt+I9adnfq5P6tI8JP31oNg75LdIQjKx9UmQf9J/CueMK8agyOYrs1Xs1Qzx6LG6Luoi/rn59qhZXSg9PMbFqN9901tr+kWBFsmHT2CeRX+Enp0+NYplrrW7ONGLwxS5rnDW398c/iCDXLsZhyjuh5qxU/AkUez1bNI2SlqTeSI2vtHVv1a+vJMqomtIc3Uc0ERTPYm3bmHYZWbsyR2iSQrqCMwMcpGkjWl7LXwCtOQHCxVJdTXCYS1edbtoSA0NalSYMs2UHnOVtB1jWk+92Es464DgwxuqFR1gcSgAAiPWUEA/wwehpbZxRuhbg4yRkcEPIZgQ09noVIzd7y10qzdrFtaxdq4hUFTxgA5AnO4GJHGzANxeKvrqIohpYdK+YTta6TsTcKzhcMUufTEiWDapnEtNsRw/fpXPLW8mHxQFm6BZTkbXdsPrIzXVBuKfMyOprbbwbXe2ly9mBRLLMhic7NwAg+qQzcuYiNa4iTTaaMyXc85pXG2pdMtbNtW2aM6XADBzBlWNIB0lYIHmGmSda+by7sjHYmyUMXXyLdMg5kXIGuAe0qspjquvQ0l2htBQUcOBK22JCXM3Ps2IAIU8Lxzjh5Vfu7ti42IsqwYFnC25MN2gKlsw6LC5lHLXJqC1LZzekDmjWjt7/RL+j2Xv4e4WVBmZHHFlA4iGHMz0gaVzeK/QWy95+0uvYvADhkHxXLxSR7+fl46Dgu0Tb7W52Qi3nbswZJCZjk1Op0ipKWR7rtf1daHAawqRXoUT/ZF3IHFt4MkcLchGsxEa1LOyrr92255clPUkD7QR8DVzSCjVCmrkbSvZ2Te/ZvzA7p5t3Ry61bc2W6hDlJziRoQeUxqKQkJQq1erVercRsa4iBiraglhlYFIMcUiIggyPaoZabkdSVETUquBUpLJbr9JXrVL72HptVVy1NZsOVhIb1igLtutBew1Lr+HqdrkiR3bNBXbOtOr1mgrtmrDXJEnuW6FuW6bXbNB3rNSgoSi6lX7ET/wAi1Ptr/wB+de3s1VaJVgw5qQflrSTsMsL2DWQRxCBkQU133mB4Zv8A46fjSPaTDscM6oikG4DCiDlZILzObrznn4VrtvYQX7QZfWAZffHL5aVh8RdYqiECELQI14iC0/IVwfZeVrqMRftMJBG+/wDjuVmtHSDuogJvcxIC2VvLZFxkuXQ3ZW1CFrZXDh8qRE8RkEarNUbQ2Krj6M2w11rYEDRnFsHLbAXgDNmadBBTxpRj8U112uPqzGT4DwAHQAaR5Vau27oZiMpLNmHD3GAyKbfgQug58h4CtNoEZhUk79Hs5Xj21j3xr+FXbU3Sw9y9cd76qzMSy9pbEHqIOtMt2MCMNhyz6ZQ1x/Ixy+AAFc2xt83HZzzZix/3GaxdFDLiFfUz08pY24FwAb8d1+9dOZ4ijYxzbm3WtW25OE/eV/m2/wAq8/3Kwf70v823+VYwiqyld73VWf7t/AKpzhnywt1Y3TwiMGXGBWHIrfRSPiBNP7mA7SwoS52nq9oCrZhoDLqJzQB11jWuRlaL2Zte9YabVxkEgkAkK0e0ORpr8Krm9KOqJcOpwFvBHOIzk5gt2LqGP2JnwfYXXVElOKVWIOgE8g0cv4dKzX+HWH/eh9e1Q2+G+NrE2eztIwzuLlwsAIgGEEE5oJOpjSBFYpk8qSHC6/Ruaogn91qQ1EXyx4rqeD3Tti2LRxBuKJCr2qggN3lGU6g/YeVfMPup2V8vZTLqhzMzM3CQ08pzc1JnkxOtctAg6aEcq3m428t9zdt3Lztltl7YJLMSujKp1YmGkea0kmH4nCCWVAdt0m2t2i33QJoXa2W3FbHaeCRVd3ZbAuhreYvljMIbLJyyQDpGmtYTH7k4Yx2ONsL457in3QVqz0lbcNzsLByTbHaXAndV3UcIPWNTP8VYaKfS4ZVts81Lr7LNtwKHzsItoBdBGzRw/wDmYEFBwEM3CSqoWC5spJC9Qede7uEU5B+mYFQhSAC/JX7SDLmZYAzz00iTXPYqAVf5jU/7g/Sz0UPKM/D4ldEvWwxBOPwQIIOmbWCGGYZoOonWq1w1uZ/TcGdIAh4UwVJUZtJBOnLXlWCtoSYAJPgBJ+VaDZe4eOvgFMO4U+s8Wx7+Igke4GkdSTMHSqCP5Wf2o0wdTfNOMTgbbZy2PwvFmJhXJ1VEMa84tj5mspcUBiFbMJ0MRPgY6Vv9meha8f199E5aW1LkjrqcoHyNa7ZnoswVqCyNeIMzcaR9Vcqke8GkimEF9KQv7mjyAQWl3VZcUy1K/Q391sJ+7WP5Nv8Apr5T+ft2I5MprUqVK5KmUqt8Op5gVZUoQgbux0PiKAv7uk91h8RH209qU8PcEllksTu5dHIBvcfzileJ2LdHO23yJ+6ug1KkE7giy5TiMKQdRHv0++hLlquvlAeetDXtk2X71pD71H5VMKraEmiufbF2oqjsrncJ4T7JP4f961btXdgXOIaE+sNQfePxrZXd18M3Oyo90r9xr1ht3rVvRM4HhnJHyNZ6soX8uaqhfoPOsdR8+/Ig69atRzWboSC4XLW3RuE95Y8dfuinGyN0VtnO2pGuZtAvmB+Nb+5spSNCQfHQ0l2puW18Q2JuBfZyrHxAiaie3FawclPK1jOvRGZ4D7hOD4Y82Nz7Vht794gy9hZPADxt7RHQeX3xWPZK6g3omH7wf5Y/rqs+iEfvJ/lf/etPQtpaKEQxHIcSesntVKQvkdpFcuZKqZa6ofQ+v7yf5X/3r4fQ2v7yf5Q/rq/zyLb5qLQcuUla8MtddT0N2fWv3D7lUfnRdr0QYMd5rzf7wPuWk57EOtJyblxQrXgrXebforwA/wApj77j/nR9rcLALywto/6hm+1iaacQjGoFLyRX50aisHgbzmbVu6xHI21cke4qNK/SOE2Dh7X6uxaT/TbUfbFHKscqjdiOxvilEXavzphtwcfdErhbvvYBOfXjINO8H6Gsa8ZzZtg85csR8FUj7a7jUqF2ISHUAE4RBcwwPoQtgg3cS7D1giBZ9xJb7q0OB9FeAtjWybh8bjs32AgfZWuqVXdUyu1uKeGNHUhMFsmzZEWrSWxy4EVfuFF1KlQE31pylSpUpEKVKlShClSpUoQpUqVKEKVKlShClSpUoQpUqVKEKVKlShClSpUoQpUqVKEKVKlShClSpUoQpUqVKEKVKlShClSpUoQpUqVKEKVKlShClSpUoQpUqVKEL//Z"/>
          <p:cNvSpPr>
            <a:spLocks noChangeAspect="1" noChangeArrowheads="1"/>
          </p:cNvSpPr>
          <p:nvPr/>
        </p:nvSpPr>
        <p:spPr bwMode="auto">
          <a:xfrm>
            <a:off x="98425" y="-225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71500" y="2276475"/>
            <a:ext cx="8001000" cy="42418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600">
                <a:latin typeface="Calibri" pitchFamily="34" charset="0"/>
                <a:ea typeface="Calibri" pitchFamily="34" charset="0"/>
                <a:cs typeface="TH SarabunPSK" pitchFamily="34" charset="-34"/>
              </a:rPr>
              <a:t>   ในปัจจุบันมีการนำ </a:t>
            </a:r>
            <a:r>
              <a:rPr lang="en-US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HFNC ( High  Flow Nasal Cannula )  </a:t>
            </a:r>
            <a:r>
              <a:rPr lang="th-TH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มาใช้กันอย่างแพร่หลายมากขึ้น  เนื่องจากมีการศึกษาใช้ </a:t>
            </a:r>
            <a:r>
              <a:rPr lang="en-US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HFNC</a:t>
            </a:r>
            <a:r>
              <a:rPr lang="th-TH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ทั้งในและต่างประเทศ หลังจากการใช้ พบว่ามีอัตราการใส่ท่อช่วยหายใจลดลง และการนอนรักษาใน </a:t>
            </a:r>
            <a:r>
              <a:rPr lang="en-US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ICU </a:t>
            </a:r>
            <a:r>
              <a:rPr lang="th-TH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ลดลง  ในปัจจุบันนำมาใช้ในผู้ป่วย </a:t>
            </a:r>
            <a:r>
              <a:rPr lang="en-US" sz="36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Acute hypoxemia respiratory failure , Post extubation , Pre intubation ,Palliative case </a:t>
            </a:r>
            <a:endParaRPr lang="en-US" sz="3600">
              <a:latin typeface="Calibri" pitchFamily="34" charset="0"/>
              <a:ea typeface="Calibri" pitchFamily="34" charset="0"/>
              <a:cs typeface="TH SarabunPSK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en-US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	</a:t>
            </a:r>
            <a:endParaRPr lang="en-US" sz="3600">
              <a:latin typeface="Calibri" pitchFamily="34" charset="0"/>
              <a:ea typeface="Calibri" pitchFamily="34" charset="0"/>
              <a:cs typeface="Cordia New" pitchFamily="34" charset="-34"/>
            </a:endParaRPr>
          </a:p>
        </p:txBody>
      </p:sp>
      <p:sp>
        <p:nvSpPr>
          <p:cNvPr id="3" name="ดาว 6 แฉก 2"/>
          <p:cNvSpPr/>
          <p:nvPr/>
        </p:nvSpPr>
        <p:spPr>
          <a:xfrm>
            <a:off x="2595563" y="357188"/>
            <a:ext cx="3887787" cy="15843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cs typeface="+mj-cs"/>
              </a:rPr>
              <a:t>คำสำคัญ</a:t>
            </a:r>
            <a:endParaRPr lang="th-TH" sz="6000" dirty="0">
              <a:cs typeface="+mj-cs"/>
            </a:endParaRPr>
          </a:p>
        </p:txBody>
      </p:sp>
      <p:pic>
        <p:nvPicPr>
          <p:cNvPr id="8200" name="รูปภาพ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55575"/>
            <a:ext cx="115093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รูปภาพ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184150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825" y="2276475"/>
            <a:ext cx="8569325" cy="424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h-TH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        จากการนำมาใช้ในหอผู้ป่วยหนัก พบว่า มีการเกิด </a:t>
            </a:r>
            <a:r>
              <a:rPr lang="en-US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Nasal trauma ( Pressure sore ) </a:t>
            </a:r>
            <a:r>
              <a:rPr lang="th-TH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ที่บริเวณแก้มเป็นตำแหน่งคาดสายและบริเวณจมูก ที่ได้รับ </a:t>
            </a:r>
            <a:r>
              <a:rPr lang="en-US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Oxygen flow </a:t>
            </a:r>
            <a:r>
              <a:rPr lang="th-TH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ผ่านทำให้เกิดการ </a:t>
            </a:r>
            <a:r>
              <a:rPr lang="en-US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trauma  </a:t>
            </a:r>
            <a:r>
              <a:rPr lang="th-TH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ซึ่งก่อให้เกิดผลกระทบต่อผู้ป่วย ทั้งด้านร่างกาย  จิตใจ และภาพลักษณ์   รวมทั้งเสี่ยงต่อการติดเชื้อและทำให้ผู้ป่วยต้องเพิ่มค่าใช้จ่ายโดยที่ไม่จำเป็น   ทั้งนี้คณะผู้จัดทำจึงได้ตระหนักปัญหาที่เกิดขึ้น จึงเกิดแนวคิดในการป้องกันการเกิด </a:t>
            </a:r>
            <a:r>
              <a:rPr lang="en-US" sz="3600">
                <a:latin typeface="TH SarabunPSK" pitchFamily="34" charset="-34"/>
                <a:ea typeface="Calibri" pitchFamily="34" charset="0"/>
                <a:cs typeface="Cordia New" pitchFamily="34" charset="-34"/>
              </a:rPr>
              <a:t>Nasal trauma ( Pressure sore )</a:t>
            </a:r>
            <a:endParaRPr lang="en-US" sz="3600">
              <a:latin typeface="Calibri" pitchFamily="34" charset="0"/>
              <a:ea typeface="Calibri" pitchFamily="34" charset="0"/>
              <a:cs typeface="Cordia New" pitchFamily="34" charset="-34"/>
            </a:endParaRPr>
          </a:p>
        </p:txBody>
      </p:sp>
      <p:sp>
        <p:nvSpPr>
          <p:cNvPr id="3" name="ดาว 6 แฉก 2"/>
          <p:cNvSpPr/>
          <p:nvPr/>
        </p:nvSpPr>
        <p:spPr>
          <a:xfrm>
            <a:off x="2411413" y="404813"/>
            <a:ext cx="3889375" cy="15843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cs typeface="+mj-cs"/>
              </a:rPr>
              <a:t>คำสำคัญ</a:t>
            </a:r>
            <a:endParaRPr lang="th-TH" sz="6000" dirty="0">
              <a:cs typeface="+mj-cs"/>
            </a:endParaRPr>
          </a:p>
        </p:txBody>
      </p:sp>
      <p:pic>
        <p:nvPicPr>
          <p:cNvPr id="9220" name="รูปภาพ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03200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รูปภาพ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3200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433" y="327746"/>
            <a:ext cx="3410074" cy="3373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71463"/>
            <a:ext cx="3430588" cy="259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623" y="3134667"/>
            <a:ext cx="3143836" cy="3350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005064"/>
            <a:ext cx="3603803" cy="2278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340" y="1090859"/>
            <a:ext cx="1657350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4859338" y="2565400"/>
            <a:ext cx="3511550" cy="317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ดาว 6 แฉก 4"/>
          <p:cNvSpPr/>
          <p:nvPr/>
        </p:nvSpPr>
        <p:spPr>
          <a:xfrm>
            <a:off x="1841500" y="609600"/>
            <a:ext cx="5545138" cy="19431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580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1555750"/>
            <a:ext cx="8148638" cy="1303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bg1"/>
                </a:solidFill>
              </a:rPr>
              <a:t>				สรุปผลงานโดยย่อ</a:t>
            </a:r>
            <a:r>
              <a:rPr lang="en-US" sz="4400" b="1" dirty="0" smtClean="0">
                <a:solidFill>
                  <a:schemeClr val="bg1"/>
                </a:solidFill>
                <a:cs typeface="Cordia New" panose="020B0304020202020204" pitchFamily="34" charset="-34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cs typeface="Cordia New" panose="020B0304020202020204" pitchFamily="34" charset="-34"/>
              </a:rPr>
            </a:br>
            <a:r>
              <a:rPr lang="en-US" sz="4400" b="1" dirty="0" smtClean="0">
                <a:solidFill>
                  <a:schemeClr val="bg1"/>
                </a:solidFill>
                <a:cs typeface="Cordia New" panose="020B0304020202020204" pitchFamily="34" charset="-34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cs typeface="Cordia New" panose="020B0304020202020204" pitchFamily="34" charset="-34"/>
              </a:rPr>
            </a:br>
            <a:r>
              <a:rPr lang="en-US" dirty="0" smtClean="0">
                <a:cs typeface="Cordia New" panose="020B0304020202020204" pitchFamily="34" charset="-34"/>
              </a:rPr>
              <a:t> </a:t>
            </a:r>
            <a:br>
              <a:rPr lang="en-US" dirty="0" smtClean="0">
                <a:cs typeface="Cordia New" panose="020B0304020202020204" pitchFamily="34" charset="-34"/>
              </a:rPr>
            </a:br>
            <a:endParaRPr lang="th-TH" dirty="0" smtClean="0"/>
          </a:p>
        </p:txBody>
      </p:sp>
      <p:sp>
        <p:nvSpPr>
          <p:cNvPr id="11269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64113" y="2997200"/>
            <a:ext cx="3413125" cy="3444875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th-TH" sz="3600" dirty="0" smtClean="0">
                <a:cs typeface="+mj-cs"/>
              </a:rPr>
              <a:t>2.  ลดความไม่พึงพอของผู้ป่วยจากเกิด</a:t>
            </a:r>
            <a:r>
              <a:rPr lang="th-TH" sz="3600" b="1" dirty="0" smtClean="0">
                <a:cs typeface="+mj-cs"/>
              </a:rPr>
              <a:t> </a:t>
            </a:r>
            <a:r>
              <a:rPr lang="en-US" sz="3600" dirty="0" smtClean="0">
                <a:cs typeface="+mj-cs"/>
              </a:rPr>
              <a:t>Nasal trauma ( Pressure sore ) </a:t>
            </a:r>
            <a:r>
              <a:rPr lang="th-TH" sz="3600" dirty="0" smtClean="0">
                <a:cs typeface="+mj-cs"/>
              </a:rPr>
              <a:t>ของ </a:t>
            </a:r>
            <a:r>
              <a:rPr lang="en-US" sz="3600" dirty="0" smtClean="0">
                <a:cs typeface="+mj-cs"/>
              </a:rPr>
              <a:t>Oxygen</a:t>
            </a:r>
            <a:r>
              <a:rPr lang="en-US" sz="3600" b="1" dirty="0" smtClean="0">
                <a:cs typeface="+mj-cs"/>
              </a:rPr>
              <a:t> </a:t>
            </a:r>
            <a:r>
              <a:rPr lang="en-US" sz="3600" dirty="0" smtClean="0">
                <a:cs typeface="+mj-cs"/>
              </a:rPr>
              <a:t>HFNC </a:t>
            </a:r>
            <a:endParaRPr lang="th-TH" sz="3600" dirty="0" smtClean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6938" y="2565400"/>
            <a:ext cx="3416300" cy="317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dirty="0">
                <a:solidFill>
                  <a:schemeClr val="tx1"/>
                </a:solidFill>
                <a:cs typeface="+mj-cs"/>
              </a:rPr>
              <a:t>     1.  เพื่อลดการเกิด </a:t>
            </a:r>
            <a:r>
              <a:rPr lang="en-US" sz="3200" dirty="0">
                <a:solidFill>
                  <a:schemeClr val="tx1"/>
                </a:solidFill>
                <a:cs typeface="+mj-cs"/>
              </a:rPr>
              <a:t>Nasal trauma ( Pressure sore ) </a:t>
            </a:r>
            <a:r>
              <a:rPr lang="th-TH" sz="3200" dirty="0">
                <a:solidFill>
                  <a:schemeClr val="tx1"/>
                </a:solidFill>
                <a:cs typeface="+mj-cs"/>
              </a:rPr>
              <a:t>ในผู้ป่วยที่ใช้</a:t>
            </a:r>
            <a:r>
              <a:rPr lang="en-US" sz="3200" dirty="0">
                <a:solidFill>
                  <a:schemeClr val="tx1"/>
                </a:solidFill>
                <a:cs typeface="+mj-cs"/>
              </a:rPr>
              <a:t> HFNC ( High  Flow Nasal Cannula )</a:t>
            </a:r>
            <a:endParaRPr lang="th-TH" sz="32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1271" name="รูปภาพ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403225"/>
            <a:ext cx="11525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รูปภาพ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400050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1116013" y="3068638"/>
            <a:ext cx="7399337" cy="1296987"/>
          </a:xfrm>
          <a:prstGeom prst="roundRect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295400" y="236538"/>
            <a:ext cx="6553200" cy="1582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9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6600" b="1" smtClean="0">
                <a:solidFill>
                  <a:srgbClr val="FF0000"/>
                </a:solidFill>
              </a:rPr>
              <a:t>ชื่อและที่อยู่ขององค์กร</a:t>
            </a:r>
          </a:p>
        </p:txBody>
      </p:sp>
      <p:sp>
        <p:nvSpPr>
          <p:cNvPr id="1229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350" y="3500438"/>
            <a:ext cx="6799263" cy="792162"/>
          </a:xfrm>
        </p:spPr>
        <p:txBody>
          <a:bodyPr rtlCol="0"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th-TH" sz="4400" b="1" dirty="0" smtClean="0">
                <a:solidFill>
                  <a:srgbClr val="FF0000"/>
                </a:solidFill>
                <a:cs typeface="+mj-cs"/>
              </a:rPr>
              <a:t>หอผู้ป่วยหนัก   สถาบันมะเร็งแห่งชาติ</a:t>
            </a:r>
          </a:p>
        </p:txBody>
      </p:sp>
      <p:pic>
        <p:nvPicPr>
          <p:cNvPr id="12294" name="รูปภาพ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59581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รูปภาพ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62121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รูปภาพ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462121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รูปภาพ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589463"/>
            <a:ext cx="1152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983</Words>
  <Application>Microsoft Office PowerPoint</Application>
  <PresentationFormat>นำเสนอทางหน้าจอ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35" baseType="lpstr">
      <vt:lpstr>Arial</vt:lpstr>
      <vt:lpstr>Angsana New</vt:lpstr>
      <vt:lpstr>Calibri</vt:lpstr>
      <vt:lpstr>Cordia New</vt:lpstr>
      <vt:lpstr>Calibri Light</vt:lpstr>
      <vt:lpstr>TH SarabunPSK</vt:lpstr>
      <vt:lpstr>Garamond</vt:lpstr>
      <vt:lpstr>Broadway</vt:lpstr>
      <vt:lpstr>ชุดรูปแบบของ Office</vt:lpstr>
      <vt:lpstr>ธีมของ Office</vt:lpstr>
      <vt:lpstr>หอผู้ป่วยหนัก (I.C.U)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    สรุปผลงานโดยย่อ    </vt:lpstr>
      <vt:lpstr>ชื่อและที่อยู่ขององค์กร</vt:lpstr>
      <vt:lpstr>      สมาชิกทีม 1.คุณภัทราพร ภัทรวลี 2.คุณนุภรณ์ หงส์สุวรรณ 3.คุณพิชญา เหลืองสุขสาคร 4.คุณธีราวรรษ ไชยงาม 5.คุณบุษราวรรณ ศิริคุณ 6.คุณน้ำฝน ประจุ </vt:lpstr>
      <vt:lpstr>เป้าหมาย 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KKD Windows Se7en V1</dc:creator>
  <cp:lastModifiedBy>beety49</cp:lastModifiedBy>
  <cp:revision>83</cp:revision>
  <dcterms:created xsi:type="dcterms:W3CDTF">2013-08-20T12:44:33Z</dcterms:created>
  <dcterms:modified xsi:type="dcterms:W3CDTF">2018-02-08T02:41:39Z</dcterms:modified>
</cp:coreProperties>
</file>