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0" r:id="rId1"/>
  </p:sldMasterIdLst>
  <p:notesMasterIdLst>
    <p:notesMasterId r:id="rId16"/>
  </p:notesMasterIdLst>
  <p:sldIdLst>
    <p:sldId id="258" r:id="rId2"/>
    <p:sldId id="260" r:id="rId3"/>
    <p:sldId id="261" r:id="rId4"/>
    <p:sldId id="262" r:id="rId5"/>
    <p:sldId id="263" r:id="rId6"/>
    <p:sldId id="274" r:id="rId7"/>
    <p:sldId id="279" r:id="rId8"/>
    <p:sldId id="264" r:id="rId9"/>
    <p:sldId id="266" r:id="rId10"/>
    <p:sldId id="280" r:id="rId11"/>
    <p:sldId id="268" r:id="rId12"/>
    <p:sldId id="269" r:id="rId13"/>
    <p:sldId id="270" r:id="rId14"/>
    <p:sldId id="281" r:id="rId1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>
        <p:scale>
          <a:sx n="100" d="100"/>
          <a:sy n="100" d="100"/>
        </p:scale>
        <p:origin x="-10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FA973E-AC97-4AC1-9C25-AD52D9FFEC7E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54D43C-ACC2-452A-B726-84BFFB78F27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45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5DC443-9A24-4F56-B84C-9465564ECB03}" type="slidenum">
              <a:rPr lang="th-TH" smtClean="0"/>
              <a:pPr/>
              <a:t>1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กลุ่ม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รูปแบบอิสระ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ตัวเชื่อมต่อตรง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1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6FF654-95F9-42D4-BA7B-2B925CEFC17F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12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905C2D-CC0A-4F13-A742-DD3875152A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DA13-A292-4A10-A1C4-0A462ABAE495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23F2-3529-401D-BE2D-4F6E93B964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AEA4-B346-42F7-989A-EBE5E71C825B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2A89-64BF-4A10-80E6-13672588C9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58CD-42F7-4326-8463-546AB279EE63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45C1-30A5-40AA-BFF6-1D790FFFFF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ครื่องหมายบั้ง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990EC0-630C-4A09-A831-B661814B6F2C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50D14-6561-4DB4-A280-2E1706B5C9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6145C6-2066-488A-B986-11B037272627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ACB48-2344-4978-8A19-F795E02E9F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D010F-27C5-4B67-B128-837362388324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BEE0F8-5A02-4F6E-A8B1-4BAC71E558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91FEFB-0170-4166-BF5F-267A39B00B4B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69F8A-0AA3-46E2-A36F-B1765B1D4EF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48BB-0C42-45D5-BB71-8FCA1876B888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83AD-0BFF-4FE2-8921-ED74BC5212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815DD8-DA88-4366-95F7-F50113BF63D1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9D2A4-8A86-4C3A-AE6D-E28D9B3809D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รูปแบบอิสระ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สามเหลี่ยมมุมฉาก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เครื่องหมายบั้ง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เครื่องหมายบั้ง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25A00E-42C1-411B-BD66-308C71ADAFE3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12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CA53A00-D7EE-41D3-9F5A-069DF80861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057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D1444B-DC88-4F20-B6BF-7B166414221D}" type="datetimeFigureOut">
              <a:rPr lang="th-TH"/>
              <a:pPr>
                <a:defRPr/>
              </a:pPr>
              <a:t>08/02/61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11F5C0-8439-4B6A-ADEA-5981804981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37" r:id="rId2"/>
    <p:sldLayoutId id="2147484942" r:id="rId3"/>
    <p:sldLayoutId id="2147484943" r:id="rId4"/>
    <p:sldLayoutId id="2147484944" r:id="rId5"/>
    <p:sldLayoutId id="2147484945" r:id="rId6"/>
    <p:sldLayoutId id="2147484938" r:id="rId7"/>
    <p:sldLayoutId id="2147484946" r:id="rId8"/>
    <p:sldLayoutId id="2147484947" r:id="rId9"/>
    <p:sldLayoutId id="2147484939" r:id="rId10"/>
    <p:sldLayoutId id="21474849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ทางเข้าสถาบันฯ new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3188"/>
          <a:stretch>
            <a:fillRect/>
          </a:stretch>
        </p:blipFill>
        <p:spPr>
          <a:xfrm>
            <a:off x="1187450" y="428625"/>
            <a:ext cx="6654800" cy="4295775"/>
          </a:xfrm>
        </p:spPr>
      </p:pic>
      <p:sp>
        <p:nvSpPr>
          <p:cNvPr id="2051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929188"/>
            <a:ext cx="8229600" cy="1143000"/>
          </a:xfrm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sz="3400" dirty="0" smtClean="0">
                <a:solidFill>
                  <a:srgbClr val="7030A0"/>
                </a:solidFill>
                <a:effectLst/>
                <a:latin typeface="TH Charm of AU" pitchFamily="34" charset="-34"/>
                <a:cs typeface="+mn-cs"/>
              </a:rPr>
              <a:t>งานการพยาบาลตรวจค้นหาความเสี่ยงต่อโรคมะเร็ง </a:t>
            </a:r>
            <a:br>
              <a:rPr lang="th-TH" sz="3400" dirty="0" smtClean="0">
                <a:solidFill>
                  <a:srgbClr val="7030A0"/>
                </a:solidFill>
                <a:effectLst/>
                <a:latin typeface="TH Charm of AU" pitchFamily="34" charset="-34"/>
                <a:cs typeface="+mn-cs"/>
              </a:rPr>
            </a:br>
            <a:r>
              <a:rPr lang="th-TH" sz="3400" dirty="0" smtClean="0">
                <a:solidFill>
                  <a:srgbClr val="7030A0"/>
                </a:solidFill>
                <a:effectLst/>
                <a:latin typeface="TH Charm of AU" pitchFamily="34" charset="-34"/>
                <a:cs typeface="+mn-cs"/>
              </a:rPr>
              <a:t>(คลินิกตรวจสุขภาพ)</a:t>
            </a:r>
            <a:r>
              <a:rPr lang="en-US" sz="3400" dirty="0" smtClean="0">
                <a:solidFill>
                  <a:srgbClr val="7030A0"/>
                </a:solidFill>
                <a:effectLst/>
                <a:latin typeface="TH Charm of AU" pitchFamily="34" charset="-34"/>
                <a:cs typeface="+mn-cs"/>
              </a:rPr>
              <a:t/>
            </a:r>
            <a:br>
              <a:rPr lang="en-US" sz="3400" dirty="0" smtClean="0">
                <a:solidFill>
                  <a:srgbClr val="7030A0"/>
                </a:solidFill>
                <a:effectLst/>
                <a:latin typeface="TH Charm of AU" pitchFamily="34" charset="-34"/>
                <a:cs typeface="+mn-cs"/>
              </a:rPr>
            </a:br>
            <a:endParaRPr lang="th-TH" sz="3400" dirty="0" smtClean="0">
              <a:solidFill>
                <a:srgbClr val="7030A0"/>
              </a:solidFill>
              <a:effectLst/>
              <a:latin typeface="TH Charm of AU" pitchFamily="34" charset="-34"/>
              <a:cs typeface="+mn-cs"/>
            </a:endParaRPr>
          </a:p>
        </p:txBody>
      </p:sp>
      <p:pic>
        <p:nvPicPr>
          <p:cNvPr id="6" name="Picture 2" descr="Z:\ประภาศรี แก้ไข 2 มี.ค.59\ภาพ\IMG_20170517_104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68760"/>
            <a:ext cx="3096345" cy="232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 t="21980"/>
          <a:stretch>
            <a:fillRect/>
          </a:stretch>
        </p:blipFill>
        <p:spPr bwMode="auto">
          <a:xfrm>
            <a:off x="6875463" y="2636838"/>
            <a:ext cx="15240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/>
          <a:srcRect b="9842"/>
          <a:stretch>
            <a:fillRect/>
          </a:stretch>
        </p:blipFill>
        <p:spPr bwMode="auto">
          <a:xfrm>
            <a:off x="6588125" y="4292600"/>
            <a:ext cx="1887538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4"/>
          <a:srcRect t="21429"/>
          <a:stretch>
            <a:fillRect/>
          </a:stretch>
        </p:blipFill>
        <p:spPr bwMode="auto">
          <a:xfrm>
            <a:off x="4572000" y="3644900"/>
            <a:ext cx="1512888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5"/>
          <a:srcRect l="18667" r="9333" b="11111"/>
          <a:stretch>
            <a:fillRect/>
          </a:stretch>
        </p:blipFill>
        <p:spPr bwMode="auto">
          <a:xfrm>
            <a:off x="4572000" y="260350"/>
            <a:ext cx="1944688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6"/>
          <a:srcRect b="12000"/>
          <a:stretch>
            <a:fillRect/>
          </a:stretch>
        </p:blipFill>
        <p:spPr bwMode="auto">
          <a:xfrm>
            <a:off x="7019925" y="836613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aphicFrame>
        <p:nvGraphicFramePr>
          <p:cNvPr id="16" name="ตาราง 15"/>
          <p:cNvGraphicFramePr>
            <a:graphicFrameLocks noGrp="1"/>
          </p:cNvGraphicFramePr>
          <p:nvPr/>
        </p:nvGraphicFramePr>
        <p:xfrm>
          <a:off x="179388" y="620713"/>
          <a:ext cx="3240087" cy="4897439"/>
        </p:xfrm>
        <a:graphic>
          <a:graphicData uri="http://schemas.openxmlformats.org/drawingml/2006/table">
            <a:tbl>
              <a:tblPr/>
              <a:tblGrid>
                <a:gridCol w="3240087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Niramit AS" pitchFamily="2" charset="-34"/>
                        </a:rPr>
                        <a:t>ระบบใหม่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59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ตรวจสอบวันนัดตรวจคลินิกอื่นๆ ในคอมพิวเตอร์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ติดตามแฟ้มจากเวชระเบียนให้ครบ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cs typeface="Cordia New" pitchFamily="34" charset="-34"/>
                        </a:rPr>
                        <a:t>เจ้าหน้าที่เวชระเบียนต้องส่งแฟ้มให้ครบถ้วน 100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H Niramit AS" pitchFamily="2" charset="-34"/>
                          <a:cs typeface="Calibri" pitchFamily="34" charset="0"/>
                        </a:rPr>
                        <a:t>%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สอบถามวันนัด / ทำสัญลักษณ์หน้าแฟ้มให้ทีมทราบทั่วถึง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เสียงตามสายขณะรอรับบริการ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H Niramit AS" pitchFamily="2" charset="-34"/>
                          <a:cs typeface="Calibri" pitchFamily="34" charset="0"/>
                        </a:rPr>
                        <a:t> /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H Niramit AS" pitchFamily="2" charset="-34"/>
                          <a:cs typeface="Cordia New" pitchFamily="34" charset="-34"/>
                        </a:rPr>
                        <a:t>รอพบแพทย์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ชี้แจงด้านหลังบัตรคิวพบแพทย์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แสดงป้ายให้อ่านชัดเจน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ให้ข้อมูลและสอบถามการตรวจติดตามของตรวจคลินิกอื่นๆ ด้วย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19" name="ลูกศรเชื่อมต่อแบบตรง 18"/>
          <p:cNvCxnSpPr/>
          <p:nvPr/>
        </p:nvCxnSpPr>
        <p:spPr>
          <a:xfrm>
            <a:off x="3492500" y="5300663"/>
            <a:ext cx="4103688" cy="144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3492500" y="4292600"/>
            <a:ext cx="1223963" cy="73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3492500" y="2205038"/>
            <a:ext cx="33829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3492500" y="1700213"/>
            <a:ext cx="14398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3419475" y="3141663"/>
            <a:ext cx="4608513" cy="719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สี่เหลี่ยมผืนผ้า 34"/>
          <p:cNvSpPr/>
          <p:nvPr/>
        </p:nvSpPr>
        <p:spPr>
          <a:xfrm>
            <a:off x="7092950" y="908050"/>
            <a:ext cx="151130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dirty="0"/>
              <a:t>รายชื่อนัดตรวจ</a:t>
            </a:r>
          </a:p>
        </p:txBody>
      </p:sp>
      <p:sp>
        <p:nvSpPr>
          <p:cNvPr id="38" name="วงรี 37"/>
          <p:cNvSpPr/>
          <p:nvPr/>
        </p:nvSpPr>
        <p:spPr>
          <a:xfrm>
            <a:off x="6948488" y="3141663"/>
            <a:ext cx="431800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9" name="วงรี 38"/>
          <p:cNvSpPr/>
          <p:nvPr/>
        </p:nvSpPr>
        <p:spPr>
          <a:xfrm>
            <a:off x="7667625" y="3068638"/>
            <a:ext cx="360363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" name="วงรี 39"/>
          <p:cNvSpPr/>
          <p:nvPr/>
        </p:nvSpPr>
        <p:spPr>
          <a:xfrm>
            <a:off x="8172450" y="2997200"/>
            <a:ext cx="71438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8313" y="4868863"/>
            <a:ext cx="8229600" cy="15843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sz="2400" dirty="0" smtClean="0"/>
              <a:t>     จากการเปลี่ยนแปลงที่เกิดขึ้น ตั้งแต่เดือนธันวาคม 2560 มีจำนวนผู้รับบริการที่ตรวจติดตาม และขอตรวจคลินิกอื่นๆ จำนวน 122 ราย กลับมาขอแฟ้มจากคลินิกตรวจสุขภาพในวันเดียวกันเท่ากับ 15 ราย คิดเป็นร้อยละ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12.29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4896544" cy="72008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sz="3200" dirty="0" smtClean="0">
                <a:solidFill>
                  <a:srgbClr val="002060"/>
                </a:solidFill>
                <a:effectLst/>
                <a:cs typeface="+mn-cs"/>
              </a:rPr>
              <a:t>การวัดผลและผลของการเปลี่ยนแปลง</a:t>
            </a:r>
            <a:endParaRPr lang="th-TH" sz="3200" dirty="0">
              <a:solidFill>
                <a:srgbClr val="002060"/>
              </a:solidFill>
              <a:effectLst/>
              <a:cs typeface="+mn-cs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entury Gothic" pitchFamily="34" charset="0"/>
              <a:cs typeface="DilleniaUPC" pitchFamily="18" charset="-34"/>
            </a:endParaRPr>
          </a:p>
        </p:txBody>
      </p:sp>
      <p:graphicFrame>
        <p:nvGraphicFramePr>
          <p:cNvPr id="1026" name="Object 1"/>
          <p:cNvGraphicFramePr>
            <a:graphicFrameLocks/>
          </p:cNvGraphicFramePr>
          <p:nvPr/>
        </p:nvGraphicFramePr>
        <p:xfrm>
          <a:off x="1266825" y="809625"/>
          <a:ext cx="7181850" cy="4124325"/>
        </p:xfrm>
        <a:graphic>
          <a:graphicData uri="http://schemas.openxmlformats.org/presentationml/2006/ole">
            <p:oleObj spid="_x0000_s1026" name="แผนภูมิ" r:id="rId3" imgW="5696028" imgH="3276573" progId="Excel.Chart.8">
              <p:embed/>
            </p:oleObj>
          </a:graphicData>
        </a:graphic>
      </p:graphicFrame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entury Gothic" pitchFamily="34" charset="0"/>
              <a:cs typeface="DilleniaUPC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7380288" y="2781300"/>
            <a:ext cx="936625" cy="10080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032" name="Picture 1" descr="http://www.nci.go.th/th/images/index2_0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950" y="1484313"/>
            <a:ext cx="8891588" cy="3851275"/>
          </a:xfrm>
        </p:spPr>
        <p:txBody>
          <a:bodyPr/>
          <a:lstStyle/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สร้างความประทับใจให้ผู้รับบริการ ลดข้อร้องเรียน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ไม่เพิ่มภาระงานที่ไม่ก่อประโยชน์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ผู้รับบริการลดระยะเวลารอคอยในการรับบริการ เสร็จทันต่อเวลาที่นัดหมาย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ลดค่าใช้จ่ายในการเดินทางมาโรงพยาบาลบ่อยครั้ง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การบริการจัดการเวลามีประสิทธิภาพสูงสุด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ลดภาระงานของในระบบเวชระเบียน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>
              <a:buFont typeface="Wingdings" pitchFamily="2" charset="2"/>
              <a:buChar char="v"/>
            </a:pPr>
            <a:endParaRPr lang="th-TH" sz="3200" b="1" smtClean="0">
              <a:solidFill>
                <a:srgbClr val="7030A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562670"/>
            <a:ext cx="4032448" cy="778098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rgbClr val="7030A0"/>
                </a:solidFill>
                <a:effectLst/>
              </a:rPr>
              <a:t>บทเรียนที่ได้รับ</a:t>
            </a:r>
            <a:endParaRPr lang="th-TH" dirty="0">
              <a:solidFill>
                <a:srgbClr val="7030A0"/>
              </a:solidFill>
              <a:effectLst/>
            </a:endParaRPr>
          </a:p>
        </p:txBody>
      </p:sp>
      <p:pic>
        <p:nvPicPr>
          <p:cNvPr id="20484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850" y="1412875"/>
            <a:ext cx="8351838" cy="3240088"/>
          </a:xfrm>
        </p:spPr>
        <p:txBody>
          <a:bodyPr/>
          <a:lstStyle/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การบริหารจัดการช่วงเวลานัดหมายแบบประมวลผลรวมทุกคลินิก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ระบบเตือนการนัดหมายในคอมพิวเตอร์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มีระบบเตือนการนัดหมายไปยังผู้รับบริการก่อนวันนัดตรวจ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r>
              <a:rPr lang="th-TH" sz="3200" smtClean="0">
                <a:solidFill>
                  <a:srgbClr val="7030A0"/>
                </a:solidFill>
              </a:rPr>
              <a:t>แสดงสถานะนัดหมาย สถานะว่าง รวมถึงจำนวนผู้รับบริการที่ขอตรวจในแต่ละคลินิก แบบภาพรวม</a:t>
            </a:r>
            <a:endParaRPr lang="en-US" sz="32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/>
            <a:endParaRPr lang="th-TH" sz="3200" smtClean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616624" cy="576064"/>
          </a:xfrm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sz="3200" dirty="0" smtClean="0">
                <a:solidFill>
                  <a:srgbClr val="7030A0"/>
                </a:solidFill>
                <a:effectLst/>
              </a:rPr>
              <a:t>แผนกิจกรรมที่คิดพัฒนาต่อเนื่อง</a:t>
            </a:r>
            <a:r>
              <a:rPr lang="en-US" sz="3200" dirty="0" smtClean="0">
                <a:solidFill>
                  <a:srgbClr val="7030A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/>
              </a:rPr>
            </a:br>
            <a:endParaRPr lang="th-TH" sz="3200" dirty="0">
              <a:solidFill>
                <a:srgbClr val="7030A0"/>
              </a:solidFill>
              <a:effectLst/>
            </a:endParaRPr>
          </a:p>
        </p:txBody>
      </p:sp>
      <p:pic>
        <p:nvPicPr>
          <p:cNvPr id="21508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6021288"/>
            <a:ext cx="4644008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auhaus 93" pitchFamily="82" charset="0"/>
                <a:ea typeface="Arial Unicode MS" pitchFamily="34" charset="-128"/>
                <a:cs typeface="Arial Unicode MS" pitchFamily="34" charset="-128"/>
              </a:rPr>
              <a:t>THANG YOU</a:t>
            </a:r>
            <a:endParaRPr lang="th-TH" sz="54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Bauhaus 93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825" y="1989138"/>
            <a:ext cx="8713788" cy="20447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th-TH" sz="4400" b="1" smtClean="0"/>
              <a:t>ลดจำนวนการกลับมาขอแฟ้มประวัติ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h-TH" sz="4400" b="1" smtClean="0"/>
              <a:t>เพื่อตรวจติดตามคลินิกอื่น ๆ</a:t>
            </a:r>
            <a:endParaRPr lang="th-TH" sz="2000" b="1" smtClean="0">
              <a:solidFill>
                <a:srgbClr val="FFFF00"/>
              </a:solidFill>
              <a:latin typeface="TH Srisakdi" pitchFamily="2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3744416" cy="11430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rgbClr val="7030A0"/>
                </a:solidFill>
                <a:effectLst/>
                <a:latin typeface="TH Srisakdi" pitchFamily="2" charset="-34"/>
                <a:cs typeface="+mn-cs"/>
              </a:rPr>
              <a:t>คำ</a:t>
            </a:r>
            <a:r>
              <a:rPr lang="th-TH" sz="4000" dirty="0" smtClean="0">
                <a:solidFill>
                  <a:srgbClr val="7030A0"/>
                </a:solidFill>
                <a:effectLst/>
                <a:latin typeface="TH Srisakdi" pitchFamily="2" charset="-34"/>
                <a:cs typeface="+mn-cs"/>
              </a:rPr>
              <a:t>สำคัญ</a:t>
            </a:r>
            <a:endParaRPr lang="th-TH" sz="4800" dirty="0">
              <a:solidFill>
                <a:srgbClr val="7030A0"/>
              </a:solidFill>
              <a:effectLst/>
              <a:latin typeface="TH Srisakdi" pitchFamily="2" charset="-34"/>
              <a:cs typeface="+mn-cs"/>
            </a:endParaRPr>
          </a:p>
        </p:txBody>
      </p:sp>
      <p:pic>
        <p:nvPicPr>
          <p:cNvPr id="11268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83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h-TH" sz="2500" smtClean="0">
                <a:solidFill>
                  <a:srgbClr val="7030A0"/>
                </a:solidFill>
                <a:latin typeface="TH Niramit AS" pitchFamily="2" charset="-34"/>
              </a:rPr>
              <a:t>		</a:t>
            </a:r>
            <a:r>
              <a:rPr lang="th-TH" sz="2500" smtClean="0">
                <a:solidFill>
                  <a:srgbClr val="7030A0"/>
                </a:solidFill>
              </a:rPr>
              <a:t>คลินิกตรวจค้นหาความเสี่ยงต่อโรคมะเร็ง ถือเป็นคลินิกที่เปิดให้บริการเป็นลำดับแรกๆ ในภาคเช้า เพราะผู้รับบริการต้องงดน้ำ และอาหารก่อนเจาะเลือด ตรวจทางห้องปฏิบัติการ พบแพทย์ตรวจร่างกาย และรับคำแนะนำก่อนกลับบ้าน ในวันเดียวกันผู้รับบริการหลังตรวจสุขภาพเสร็จสิ้นสามารถตรวจติดตามที่นัดหมายไว้แล้ว หรือขอตรวจตามอาการ (</a:t>
            </a:r>
            <a:r>
              <a:rPr lang="en-US" sz="1400" smtClean="0">
                <a:solidFill>
                  <a:srgbClr val="7030A0"/>
                </a:solidFill>
                <a:cs typeface="Cordia New" pitchFamily="34" charset="-34"/>
              </a:rPr>
              <a:t>Walk In</a:t>
            </a:r>
            <a:r>
              <a:rPr lang="th-TH" sz="2500" smtClean="0">
                <a:solidFill>
                  <a:srgbClr val="7030A0"/>
                </a:solidFill>
              </a:rPr>
              <a:t>) ในคลินิกอื่นๆได้ โดยเจ้าหน้าที่ต้องส่งแฟ้มประวัติไปพร้อมกับผู้รับบริการ ทำให้การบริการ หรือการจัดการบริหารเวลาได้ในเวลาที่กำหนด ทำให้ผู้รับบริการไม่รอนาน เกิดความพึงพอใจในระบบบริการ แต่ในทางตรงกันข้าม หากเจ้าหน้าที่ไม่ได้ส่งแฟ้มไปพร้อมกับผู้รับบริการแล้ว ในเวลาต่อมา ผู้รับบริการจะต้องกลับมาขอแฟ้มประวัติ อย่างแน่นอน เมื่อเกิดเหตุการณ์แบบนี้ขึ้น ความรู้สึกประทับใจที่มี ก็อาจกลายเป็นความไม่พึงพอใจได้ ทางทีมจึงได้หาแนวป้องกันเพื่อประโยชน์แก่ผู้รับบริการ โดยการซักประวัติการนัดตรวจที่ซ้อนคลินิกอื่นๆ ประชาสัมพันธ์ขณะรอรับบริการ ชี้แจงรายละเอียดด้านหลังบัตรคิวพบแพทย์  จุดให้คำแนะนำก่อนกลับบ้านมีป้ายคำแนะนำ เพื่อทบทวนการขอแฟ้มประวัติ</a:t>
            </a:r>
            <a:endParaRPr lang="en-US" sz="2500" smtClean="0">
              <a:solidFill>
                <a:srgbClr val="7030A0"/>
              </a:solidFill>
              <a:cs typeface="Cordia New" pitchFamily="34" charset="-34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500" smtClean="0">
              <a:solidFill>
                <a:srgbClr val="7030A0"/>
              </a:solidFill>
              <a:latin typeface="TH Niramit AS" pitchFamily="2" charset="-34"/>
              <a:cs typeface="Cordia New" pitchFamily="34" charset="-34"/>
            </a:endParaRPr>
          </a:p>
          <a:p>
            <a:pPr eaLnBrk="1" hangingPunct="1"/>
            <a:endParaRPr lang="th-TH" sz="2500" smtClean="0">
              <a:solidFill>
                <a:srgbClr val="7030A0"/>
              </a:solidFill>
              <a:latin typeface="TH Niramit AS" pitchFamily="2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rgbClr val="7030A0"/>
                </a:solidFill>
              </a:rPr>
              <a:t>สรุปผลงานโดยย่อ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2292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42988" y="1412875"/>
            <a:ext cx="6337300" cy="3600450"/>
          </a:xfrm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400" dirty="0" smtClean="0"/>
              <a:t>นางพัชรี  เจริญพร		ประธานที่ปรึกษา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400" dirty="0" smtClean="0"/>
              <a:t>นางกมลวัลย์  สามณฑา		ที่ปรึกษา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400" dirty="0" smtClean="0"/>
              <a:t>นางสาวประภาศรี  พรม</a:t>
            </a:r>
            <a:r>
              <a:rPr lang="th-TH" sz="2400" dirty="0" err="1" smtClean="0"/>
              <a:t>แปง</a:t>
            </a:r>
            <a:r>
              <a:rPr lang="th-TH" sz="2400" dirty="0" smtClean="0"/>
              <a:t>		ประธาน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400" dirty="0" smtClean="0"/>
              <a:t>นางหฤทัย อัศว</a:t>
            </a:r>
            <a:r>
              <a:rPr lang="th-TH" sz="2400" dirty="0" err="1" smtClean="0"/>
              <a:t>กิจธ</a:t>
            </a:r>
            <a:r>
              <a:rPr lang="th-TH" sz="2400" dirty="0" smtClean="0"/>
              <a:t>นานนท์		รองประธาน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400" dirty="0" smtClean="0"/>
              <a:t>นางปราณี  ศิราพัชร</a:t>
            </a:r>
            <a:r>
              <a:rPr lang="th-TH" sz="2400" dirty="0" err="1" smtClean="0"/>
              <a:t>นันท์</a:t>
            </a:r>
            <a:r>
              <a:rPr lang="th-TH" sz="2400" dirty="0" smtClean="0"/>
              <a:t>		สมาชิก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400" dirty="0" smtClean="0"/>
              <a:t>นางสาวเจนจิรา  ทองดี		สมาชิก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400" dirty="0" smtClean="0"/>
              <a:t>นายธงศักดิ์  อรัญวาส		เลขาฯ</a:t>
            </a:r>
            <a:endParaRPr lang="en-US" sz="24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h-TH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7704" y="0"/>
            <a:ext cx="3600400" cy="2304256"/>
          </a:xfrm>
        </p:spPr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th-TH" sz="6600" dirty="0" smtClean="0">
                <a:solidFill>
                  <a:srgbClr val="7030A0"/>
                </a:solidFill>
                <a:effectLst/>
                <a:latin typeface="TH Srisakdi" pitchFamily="2" charset="-34"/>
                <a:cs typeface="+mn-cs"/>
              </a:rPr>
              <a:t>สมาชิกทีม</a:t>
            </a:r>
            <a:endParaRPr lang="en-US" sz="6600" dirty="0">
              <a:solidFill>
                <a:srgbClr val="7030A0"/>
              </a:solidFill>
              <a:effectLst/>
              <a:latin typeface="TH Srisakdi" pitchFamily="2" charset="-34"/>
              <a:cs typeface="+mn-cs"/>
            </a:endParaRPr>
          </a:p>
        </p:txBody>
      </p:sp>
      <p:pic>
        <p:nvPicPr>
          <p:cNvPr id="13316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Z:\ประภาศรี แก้ไข 2 มี.ค.59\ภาพ\IMG_20170517_1034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7145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825" y="1484313"/>
            <a:ext cx="8893175" cy="2016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h-TH" sz="4400" smtClean="0">
                <a:solidFill>
                  <a:srgbClr val="FFFF00"/>
                </a:solidFill>
              </a:rPr>
              <a:t>จำนวนผู้รับบริการกลับมาขอแฟ้มประวัติเท่ากับ 0</a:t>
            </a:r>
            <a:r>
              <a:rPr lang="en-US" sz="2400" smtClean="0">
                <a:solidFill>
                  <a:srgbClr val="FFFF00"/>
                </a:solidFill>
                <a:cs typeface="DilleniaUPC" pitchFamily="18" charset="-34"/>
              </a:rPr>
              <a:t> </a:t>
            </a:r>
            <a:r>
              <a:rPr lang="en-US" sz="4400" smtClean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%</a:t>
            </a:r>
          </a:p>
          <a:p>
            <a:pPr algn="ctr" eaLnBrk="1" hangingPunct="1"/>
            <a:endParaRPr lang="th-TH" sz="4400" smtClean="0">
              <a:solidFill>
                <a:srgbClr val="FFFF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24744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rgbClr val="FFFF00"/>
                </a:solidFill>
              </a:rPr>
              <a:t>เป้าหมาย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ผลการค้นหารูปภาพสำหรับ การ์ตูนนรีเวช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1872208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รูปภาพ 7" descr="ผลการค้นหารูปภาพสำหรับ การ์ตูนตรวจปอด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25144"/>
            <a:ext cx="1584176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รูปภาพ 8" descr="ผลการค้นหารูปภาพสำหรับ การ์ตูนตรวจปอด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933056"/>
            <a:ext cx="1496194" cy="1486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รูปภาพ 11" descr="ผลการค้นหารูปภาพสำหรับ การ์ตูนส่องกล้องทางเดินอาหาร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5394" y="2564904"/>
            <a:ext cx="1695078" cy="1160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ลูกศรเชื่อมต่อแบบตรง 17"/>
          <p:cNvCxnSpPr/>
          <p:nvPr/>
        </p:nvCxnSpPr>
        <p:spPr>
          <a:xfrm flipV="1">
            <a:off x="2700338" y="1989138"/>
            <a:ext cx="3959225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2555875" y="2349500"/>
            <a:ext cx="4392613" cy="1871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2555875" y="2492375"/>
            <a:ext cx="3529013" cy="2089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V="1">
            <a:off x="2555875" y="1557338"/>
            <a:ext cx="2376488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รูปภาพ 26" descr="ผลการค้นหารูปภาพสำหรับ appointment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268413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179388" y="188913"/>
            <a:ext cx="2447925" cy="504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</a:rPr>
              <a:t>ปัญหา</a:t>
            </a:r>
            <a:r>
              <a:rPr lang="th-TH" b="1" dirty="0">
                <a:solidFill>
                  <a:srgbClr val="FFFF00"/>
                </a:solidFill>
              </a:rPr>
              <a:t>และอุปสรรค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79512" y="4293096"/>
            <a:ext cx="4968552" cy="244827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500" dirty="0"/>
              <a:t>เช่น นายสุขภาพ ดีเยี่ยม ยื่นใบตรวจสุขภาพ หลังตรวจสุขภาพเสร็จ เดินไปตรวจที่คลินิกโรคตับต่อ โดยไม่ได้นำแฟ้มประวัติไปด้วย ซึ่งทางเจ้าหน้าที่คลินิกตรวจสุขภาพก็ไม่ทราบว่าต้องตรวจคลินิกอื่นๆ ด้วย จึงไม่ได้ให้แฟ้มประวัติไป ในเวลาต่อมานายสุขภาพ ดีเยี่ยม ได้กลับมาขอแฟ้มที่คลินิกตรวจสุขภาพซ้ำอีก 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2771775" y="2276475"/>
            <a:ext cx="4176713" cy="865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" descr="http://www.nci.go.th/th/images/index2_01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ผลการค้นหารูปภาพสำหรับ ตรวจเต้านม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620688"/>
            <a:ext cx="1440160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9"/>
          <p:cNvSpPr>
            <a:spLocks noChangeArrowheads="1"/>
          </p:cNvSpPr>
          <p:nvPr/>
        </p:nvSpPr>
        <p:spPr bwMode="auto">
          <a:xfrm rot="-5400000">
            <a:off x="327819" y="1694657"/>
            <a:ext cx="1981200" cy="1414462"/>
          </a:xfrm>
          <a:prstGeom prst="triangle">
            <a:avLst>
              <a:gd name="adj" fmla="val 49958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sz="1300" b="1">
                <a:solidFill>
                  <a:srgbClr val="FF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แฟ้มไม่พร้อม</a:t>
            </a:r>
          </a:p>
          <a:p>
            <a:pPr algn="ctr">
              <a:spcAft>
                <a:spcPts val="1000"/>
              </a:spcAft>
            </a:pPr>
            <a:r>
              <a:rPr lang="th-TH" sz="1300" b="1">
                <a:solidFill>
                  <a:srgbClr val="FF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ส่งต่อ</a:t>
            </a:r>
            <a:endParaRPr lang="th-TH">
              <a:solidFill>
                <a:srgbClr val="FF0000"/>
              </a:solidFill>
              <a:ea typeface="Angsana New" pitchFamily="18" charset="-34"/>
              <a:cs typeface="TH Niramit AS" pitchFamily="2" charset="-34"/>
            </a:endParaRPr>
          </a:p>
        </p:txBody>
      </p:sp>
      <p:cxnSp>
        <p:nvCxnSpPr>
          <p:cNvPr id="16387" name="AutoShape 20"/>
          <p:cNvCxnSpPr>
            <a:cxnSpLocks noChangeShapeType="1"/>
          </p:cNvCxnSpPr>
          <p:nvPr/>
        </p:nvCxnSpPr>
        <p:spPr bwMode="auto">
          <a:xfrm>
            <a:off x="2051050" y="2420938"/>
            <a:ext cx="655320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388" name="AutoShape 21"/>
          <p:cNvCxnSpPr>
            <a:cxnSpLocks noChangeShapeType="1"/>
          </p:cNvCxnSpPr>
          <p:nvPr/>
        </p:nvCxnSpPr>
        <p:spPr bwMode="auto">
          <a:xfrm flipV="1">
            <a:off x="2268538" y="1528763"/>
            <a:ext cx="384175" cy="892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389" name="AutoShape 22"/>
          <p:cNvCxnSpPr>
            <a:cxnSpLocks noChangeShapeType="1"/>
          </p:cNvCxnSpPr>
          <p:nvPr/>
        </p:nvCxnSpPr>
        <p:spPr bwMode="auto">
          <a:xfrm flipV="1">
            <a:off x="5435600" y="1557338"/>
            <a:ext cx="479425" cy="9001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390" name="AutoShape 23"/>
          <p:cNvCxnSpPr>
            <a:cxnSpLocks noChangeShapeType="1"/>
          </p:cNvCxnSpPr>
          <p:nvPr/>
        </p:nvCxnSpPr>
        <p:spPr bwMode="auto">
          <a:xfrm>
            <a:off x="5411788" y="2408238"/>
            <a:ext cx="384175" cy="711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sp>
        <p:nvSpPr>
          <p:cNvPr id="16391" name="Rectangle 24"/>
          <p:cNvSpPr>
            <a:spLocks noChangeArrowheads="1"/>
          </p:cNvSpPr>
          <p:nvPr/>
        </p:nvSpPr>
        <p:spPr bwMode="auto">
          <a:xfrm>
            <a:off x="2298700" y="1189038"/>
            <a:ext cx="823913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 b="1">
                <a:solidFill>
                  <a:srgbClr val="FF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บุคลากร</a:t>
            </a:r>
            <a:endParaRPr lang="th-TH" sz="3600" b="1">
              <a:solidFill>
                <a:srgbClr val="FF000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2" name="Rectangle 25"/>
          <p:cNvSpPr>
            <a:spLocks noChangeArrowheads="1"/>
          </p:cNvSpPr>
          <p:nvPr/>
        </p:nvSpPr>
        <p:spPr bwMode="auto">
          <a:xfrm>
            <a:off x="2208213" y="3132138"/>
            <a:ext cx="773112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 b="1">
                <a:solidFill>
                  <a:srgbClr val="FF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เครื่องมือ</a:t>
            </a:r>
            <a:endParaRPr lang="th-TH" sz="3600" b="1">
              <a:solidFill>
                <a:srgbClr val="FF000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3140075" y="1189038"/>
            <a:ext cx="236378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ตรวจเช็ควันนัดไม่ละเอียด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4" name="Rectangle 27"/>
          <p:cNvSpPr>
            <a:spLocks noChangeArrowheads="1"/>
          </p:cNvSpPr>
          <p:nvPr/>
        </p:nvSpPr>
        <p:spPr bwMode="auto">
          <a:xfrm>
            <a:off x="2855913" y="1528763"/>
            <a:ext cx="27051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การประชาสัมพันธ์ไม่ทั่วถึงผู้รับบริการ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5368925" y="1189038"/>
            <a:ext cx="858838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 b="1">
                <a:solidFill>
                  <a:srgbClr val="FF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ระบบงาน</a:t>
            </a:r>
            <a:endParaRPr lang="th-TH" sz="3600" b="1">
              <a:solidFill>
                <a:srgbClr val="FF000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6" name="Rectangle 29"/>
          <p:cNvSpPr>
            <a:spLocks noChangeArrowheads="1"/>
          </p:cNvSpPr>
          <p:nvPr/>
        </p:nvSpPr>
        <p:spPr bwMode="auto">
          <a:xfrm>
            <a:off x="5167313" y="2970213"/>
            <a:ext cx="156527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 b="1">
                <a:solidFill>
                  <a:srgbClr val="FF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สถานที่ /สิ่งแวดล้อม</a:t>
            </a:r>
            <a:endParaRPr lang="th-TH" sz="3600" b="1">
              <a:solidFill>
                <a:srgbClr val="FF000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7" name="Rectangle 30"/>
          <p:cNvSpPr>
            <a:spLocks noChangeArrowheads="1"/>
          </p:cNvSpPr>
          <p:nvPr/>
        </p:nvSpPr>
        <p:spPr bwMode="auto">
          <a:xfrm>
            <a:off x="6091238" y="1674813"/>
            <a:ext cx="2297112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</a:t>
            </a: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ขาดการประสานงานระหว่างคลินิก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6405563" y="1411288"/>
            <a:ext cx="1766887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-ระบบการ </a:t>
            </a:r>
            <a:r>
              <a:rPr lang="en-US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Walk In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6396038" y="1125538"/>
            <a:ext cx="1893887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ความเร่งด่วนการให้บริการ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400" name="Rectangle 33"/>
          <p:cNvSpPr>
            <a:spLocks noChangeArrowheads="1"/>
          </p:cNvSpPr>
          <p:nvPr/>
        </p:nvSpPr>
        <p:spPr bwMode="auto">
          <a:xfrm>
            <a:off x="2794000" y="1804988"/>
            <a:ext cx="254317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ผู้รับบริการและเจ้าหน้าที่ไม่ทราบวันนัด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6804025" y="2924175"/>
            <a:ext cx="1893888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ระบบเสียงที่ดัง และรบกวน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402" name="Rectangle 35"/>
          <p:cNvSpPr>
            <a:spLocks noChangeArrowheads="1"/>
          </p:cNvSpPr>
          <p:nvPr/>
        </p:nvSpPr>
        <p:spPr bwMode="auto">
          <a:xfrm>
            <a:off x="6081713" y="1931988"/>
            <a:ext cx="215582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เวชระเบียนส่งแฟ้มไม่ครบถ้วน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cxnSp>
        <p:nvCxnSpPr>
          <p:cNvPr id="16403" name="AutoShape 21"/>
          <p:cNvCxnSpPr>
            <a:cxnSpLocks noChangeShapeType="1"/>
            <a:endCxn id="16392" idx="0"/>
          </p:cNvCxnSpPr>
          <p:nvPr/>
        </p:nvCxnSpPr>
        <p:spPr bwMode="auto">
          <a:xfrm>
            <a:off x="2268538" y="2420938"/>
            <a:ext cx="327025" cy="711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sp>
        <p:nvSpPr>
          <p:cNvPr id="16404" name="Rectangle 36"/>
          <p:cNvSpPr>
            <a:spLocks noChangeArrowheads="1"/>
          </p:cNvSpPr>
          <p:nvPr/>
        </p:nvSpPr>
        <p:spPr bwMode="auto">
          <a:xfrm>
            <a:off x="3132138" y="2852738"/>
            <a:ext cx="1970087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</a:t>
            </a: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ไม่ได้นัดหมายในระบบคอมฯ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16405" name="Rectangle 37"/>
          <p:cNvSpPr>
            <a:spLocks noChangeArrowheads="1"/>
          </p:cNvSpPr>
          <p:nvPr/>
        </p:nvSpPr>
        <p:spPr bwMode="auto">
          <a:xfrm>
            <a:off x="2787650" y="2562225"/>
            <a:ext cx="1760538" cy="277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600">
                <a:solidFill>
                  <a:srgbClr val="7030A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- ไม่มีใบนัดของคลินิกอื่น</a:t>
            </a:r>
            <a:endParaRPr lang="th-TH" sz="1600">
              <a:solidFill>
                <a:srgbClr val="7030A0"/>
              </a:solidFill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468313" y="3789363"/>
            <a:ext cx="8280400" cy="28797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จุดรับใบนัดผู้รับบริการ / ใบขอตรวจไม่ได้ซักถามการนัดตรวจติดตาม / การขอตรวจกับคลินิกอื่นๆ</a:t>
            </a:r>
            <a:endParaRPr lang="en-US" sz="2000" b="1" dirty="0"/>
          </a:p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การประชาสัมพันธ์ไม่ครอบคลุม </a:t>
            </a:r>
            <a:endParaRPr lang="en-US" sz="2000" b="1" dirty="0"/>
          </a:p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ผู้รับบริการที่ </a:t>
            </a:r>
            <a:r>
              <a:rPr lang="en-US" sz="1200" b="1" dirty="0"/>
              <a:t>Walk In </a:t>
            </a:r>
            <a:r>
              <a:rPr lang="th-TH" sz="2000" b="1" dirty="0"/>
              <a:t>ตรวจหลายๆ คลินิกในวันเดียวระบบคอมพิวเตอร์ยังตรวจสอบไม่ได้</a:t>
            </a:r>
            <a:endParaRPr lang="en-US" sz="2000" b="1" dirty="0"/>
          </a:p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การเลื่อนนัดตรวจติดตามคลินิกอื่นๆ ที่ไม่ได้ลงข้อมูลในคอมพิวเตอร์</a:t>
            </a:r>
            <a:endParaRPr lang="en-US" sz="2000" b="1" dirty="0"/>
          </a:p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ความล่าช้าของแฟ้มประวัติที่ไม่ได้ถูกส่งมาตามนัด</a:t>
            </a:r>
            <a:endParaRPr lang="en-US" sz="2000" b="1" dirty="0"/>
          </a:p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ความเร่งด่วนในการให้บริการ (จุดคัดกรอง, จุดให้คำแนะนำก่อนกลับบ้าน)</a:t>
            </a:r>
            <a:endParaRPr lang="en-US" sz="2000" b="1" dirty="0"/>
          </a:p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ผู้รับบริการไม่รอรับคำสั่งแพทย์หลังตรวจเสร็จ (ไม่รอรับคำแนะนำ)</a:t>
            </a:r>
            <a:endParaRPr lang="en-US" sz="2000" b="1" dirty="0"/>
          </a:p>
          <a:p>
            <a:pPr>
              <a:defRPr/>
            </a:pPr>
            <a:r>
              <a:rPr lang="th-TH" sz="2000" b="1" dirty="0">
                <a:solidFill>
                  <a:srgbClr val="FFFF00"/>
                </a:solidFill>
                <a:sym typeface="Wingdings 2"/>
              </a:rPr>
              <a:t></a:t>
            </a:r>
            <a:r>
              <a:rPr lang="th-TH" sz="2000" b="1" dirty="0">
                <a:sym typeface="Wingdings 2"/>
              </a:rPr>
              <a:t>  </a:t>
            </a:r>
            <a:r>
              <a:rPr lang="th-TH" sz="2000" b="1" dirty="0"/>
              <a:t>ขาดคำชี้แจงที่เป็นลายลักษณ์อักษร</a:t>
            </a:r>
            <a:endParaRPr lang="en-US" sz="2000" b="1" dirty="0"/>
          </a:p>
          <a:p>
            <a:pPr algn="ctr">
              <a:defRPr/>
            </a:pPr>
            <a:endParaRPr lang="th-TH" sz="2000" b="1" dirty="0"/>
          </a:p>
        </p:txBody>
      </p:sp>
      <p:pic>
        <p:nvPicPr>
          <p:cNvPr id="16407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288" y="188913"/>
            <a:ext cx="8247062" cy="2044700"/>
          </a:xfrm>
        </p:spPr>
        <p:txBody>
          <a:bodyPr/>
          <a:lstStyle/>
          <a:p>
            <a:pPr eaLnBrk="1" hangingPunct="1"/>
            <a:endParaRPr lang="th-TH" smtClean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h-TH" smtClean="0">
                <a:solidFill>
                  <a:srgbClr val="0070C0"/>
                </a:solidFill>
              </a:rPr>
              <a:t>จากสถิติย้อนหลัง 3 เดือนที่ผ่านมามีผู้รับบริการที่ตรวจสุขภาพเสร็จสิ้นแล้ว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smtClean="0">
                <a:solidFill>
                  <a:srgbClr val="0070C0"/>
                </a:solidFill>
              </a:rPr>
              <a:t>กลับมาขอแฟ้มประวัติเพื่อตรวจติดตาม หรือตรวจเพิ่มเติมตามอาการ (</a:t>
            </a:r>
            <a:r>
              <a:rPr lang="en-US" sz="1600" smtClean="0">
                <a:solidFill>
                  <a:srgbClr val="0070C0"/>
                </a:solidFill>
                <a:cs typeface="Cordia New" pitchFamily="34" charset="-34"/>
              </a:rPr>
              <a:t>Walk In</a:t>
            </a:r>
            <a:r>
              <a:rPr lang="th-TH" smtClean="0">
                <a:solidFill>
                  <a:srgbClr val="0070C0"/>
                </a:solidFill>
              </a:rPr>
              <a:t>) ดังนี้ </a:t>
            </a:r>
            <a:endParaRPr lang="en-US" smtClean="0">
              <a:solidFill>
                <a:srgbClr val="0070C0"/>
              </a:solidFill>
              <a:cs typeface="Cordia New" pitchFamily="34" charset="-34"/>
            </a:endParaRPr>
          </a:p>
          <a:p>
            <a:pPr eaLnBrk="1" hangingPunct="1"/>
            <a:endParaRPr lang="th-TH" smtClean="0">
              <a:solidFill>
                <a:srgbClr val="0070C0"/>
              </a:solidFill>
              <a:latin typeface="TH Niramit AS" pitchFamily="2" charset="-34"/>
            </a:endParaRPr>
          </a:p>
        </p:txBody>
      </p:sp>
      <p:sp>
        <p:nvSpPr>
          <p:cNvPr id="17411" name="ตัวยึดเนื้อหา 2"/>
          <p:cNvSpPr txBox="1">
            <a:spLocks/>
          </p:cNvSpPr>
          <p:nvPr/>
        </p:nvSpPr>
        <p:spPr bwMode="auto">
          <a:xfrm>
            <a:off x="539750" y="3500438"/>
            <a:ext cx="8280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th-TH" sz="3000"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39750" y="1765300"/>
          <a:ext cx="8208913" cy="3816425"/>
        </p:xfrm>
        <a:graphic>
          <a:graphicData uri="http://schemas.openxmlformats.org/drawingml/2006/table">
            <a:tbl>
              <a:tblPr/>
              <a:tblGrid>
                <a:gridCol w="1479084"/>
                <a:gridCol w="2736304"/>
                <a:gridCol w="1331175"/>
                <a:gridCol w="2662350"/>
              </a:tblGrid>
              <a:tr h="1526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เดือน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นัดตรวจพร้อมคลินิก</a:t>
                      </a: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อื่น 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143510"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latin typeface="TH Niramit AS"/>
                          <a:ea typeface="Calibri"/>
                          <a:cs typeface="+mn-cs"/>
                        </a:rPr>
                        <a:t>/ </a:t>
                      </a:r>
                      <a:r>
                        <a:rPr lang="th-TH" sz="3000" dirty="0">
                          <a:solidFill>
                            <a:srgbClr val="FFFF00"/>
                          </a:solidFill>
                          <a:latin typeface="TH Niramit AS"/>
                          <a:ea typeface="Calibri"/>
                          <a:cs typeface="+mn-cs"/>
                        </a:rPr>
                        <a:t>ขอตรวจ (</a:t>
                      </a:r>
                      <a:r>
                        <a:rPr lang="en-US" sz="3000" dirty="0">
                          <a:solidFill>
                            <a:srgbClr val="FFFF00"/>
                          </a:solidFill>
                          <a:latin typeface="TH Niramit AS"/>
                          <a:ea typeface="Calibri"/>
                          <a:cs typeface="+mn-cs"/>
                        </a:rPr>
                        <a:t>Walk In</a:t>
                      </a:r>
                      <a:r>
                        <a:rPr lang="th-TH" sz="3000" dirty="0">
                          <a:solidFill>
                            <a:srgbClr val="FFFF00"/>
                          </a:solidFill>
                          <a:latin typeface="TH Niramit AS"/>
                          <a:ea typeface="Calibri"/>
                          <a:cs typeface="+mn-cs"/>
                        </a:rPr>
                        <a:t>)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เป้าหมาย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ร้อยละ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 ก.ย. </a:t>
                      </a:r>
                      <a:r>
                        <a:rPr lang="th-TH" sz="3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2560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126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0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spcAft>
                          <a:spcPts val="0"/>
                        </a:spcAft>
                      </a:pP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28.50</a:t>
                      </a:r>
                      <a:r>
                        <a:rPr lang="en-US" sz="3000" dirty="0" smtClean="0">
                          <a:solidFill>
                            <a:srgbClr val="FFFF00"/>
                          </a:solidFill>
                          <a:latin typeface="TH Niramit AS"/>
                          <a:ea typeface="Calibri"/>
                          <a:cs typeface="+mn-cs"/>
                        </a:rPr>
                        <a:t> </a:t>
                      </a:r>
                      <a:r>
                        <a:rPr lang="th-TH" sz="3000" dirty="0">
                          <a:solidFill>
                            <a:srgbClr val="FFFF00"/>
                          </a:solidFill>
                          <a:latin typeface="TH Niramit AS"/>
                          <a:ea typeface="Calibri"/>
                          <a:cs typeface="+mn-cs"/>
                        </a:rPr>
                        <a:t>(</a:t>
                      </a: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TH Niramit AS"/>
                          <a:ea typeface="Calibri"/>
                          <a:cs typeface="+mn-cs"/>
                        </a:rPr>
                        <a:t>36 ราย)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 ต.ค.</a:t>
                      </a:r>
                      <a:r>
                        <a:rPr lang="th-TH" sz="3000" baseline="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 </a:t>
                      </a: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2560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154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0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27.27 </a:t>
                      </a: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(42ราย)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 พ.ย.2560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138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0</a:t>
                      </a:r>
                      <a:endParaRPr lang="en-US" sz="3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27.53 (</a:t>
                      </a:r>
                      <a:r>
                        <a:rPr lang="th-TH" sz="30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+mn-cs"/>
                        </a:rPr>
                        <a:t>38 ราย)</a:t>
                      </a:r>
                      <a:endParaRPr lang="en-US" sz="3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743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endParaRPr lang="th-TH"/>
          </a:p>
        </p:txBody>
      </p:sp>
      <p:pic>
        <p:nvPicPr>
          <p:cNvPr id="17440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07375" cy="4897439"/>
        </p:xfrm>
        <a:graphic>
          <a:graphicData uri="http://schemas.openxmlformats.org/drawingml/2006/table">
            <a:tbl>
              <a:tblPr/>
              <a:tblGrid>
                <a:gridCol w="2363787"/>
                <a:gridCol w="2603500"/>
                <a:gridCol w="3240088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Niramit AS" pitchFamily="2" charset="-34"/>
                        </a:rPr>
                        <a:t>จุดพัฒนา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Niramit AS" pitchFamily="2" charset="-34"/>
                        </a:rPr>
                        <a:t>ระบบเดิม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Niramit AS" pitchFamily="2" charset="-34"/>
                        </a:rPr>
                        <a:t>ระบบใหม่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59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การเตรียมแฟ้มล่วงหน้า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ตรวจสอบวันนัดตรวจคลินิกอื่นๆ ในคอมพิวเตอร์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ติดตามแฟ้มจากเวชระเบียนให้ครบ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cs typeface="Cordia New" pitchFamily="34" charset="-34"/>
                        </a:rPr>
                        <a:t>เจ้าหน้าที่เวชระเบียนต้องส่งแฟ้มให้ครบถ้วน 100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H Niramit AS" pitchFamily="2" charset="-34"/>
                          <a:cs typeface="Calibri" pitchFamily="34" charset="0"/>
                        </a:rPr>
                        <a:t>%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จุดรับใบนัด / ใบขอตรวจ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เขียนระบุในใบซักประวัติ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สอบถามวันนัด / ทำสัญลักษณ์หน้าแฟ้มให้ทีมทราบทั่วถึง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การประชาสัมพันธ์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เสียงตามสายขณะรอรับบริการ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H Niramit AS" pitchFamily="2" charset="-34"/>
                          <a:cs typeface="Calibri" pitchFamily="34" charset="0"/>
                        </a:rPr>
                        <a:t> /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H Niramit AS" pitchFamily="2" charset="-34"/>
                          <a:cs typeface="Cordia New" pitchFamily="34" charset="-34"/>
                        </a:rPr>
                        <a:t>รอพบแพทย์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บัตรคิวพบแพทย์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ชี้แจงด้านหลังบัตรคิวพบแพทย์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จุดให้คำแนะนำก่อนกลับบ้าน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แสดงป้ายให้อ่านชัดเจน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rdia New" pitchFamily="34" charset="-34"/>
                        </a:rPr>
                        <a:t>ให้ข้อมูลและสอบถามการตรวจติดตามของตรวจคลินิกอื่นๆ ด้วย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3384376" cy="57606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sz="3200" dirty="0" smtClean="0">
                <a:solidFill>
                  <a:schemeClr val="bg1">
                    <a:lumMod val="95000"/>
                  </a:schemeClr>
                </a:solidFill>
                <a:effectLst/>
                <a:cs typeface="+mn-cs"/>
              </a:rPr>
              <a:t>กิจกรรมการพัฒนา</a:t>
            </a:r>
            <a:endParaRPr lang="th-TH" sz="3200" dirty="0">
              <a:solidFill>
                <a:schemeClr val="bg1">
                  <a:lumMod val="95000"/>
                </a:schemeClr>
              </a:solidFill>
              <a:effectLst/>
              <a:cs typeface="+mn-cs"/>
            </a:endParaRPr>
          </a:p>
        </p:txBody>
      </p:sp>
      <p:sp>
        <p:nvSpPr>
          <p:cNvPr id="1847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endParaRPr lang="th-TH"/>
          </a:p>
        </p:txBody>
      </p:sp>
      <p:sp>
        <p:nvSpPr>
          <p:cNvPr id="184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18472" name="Picture 1" descr="http://www.nci.go.th/th/images/index2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0"/>
            <a:ext cx="346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676</TotalTime>
  <Words>738</Words>
  <Application>Microsoft Office PowerPoint</Application>
  <PresentationFormat>นำเสนอทางหน้าจอ (4:3)</PresentationFormat>
  <Paragraphs>111</Paragraphs>
  <Slides>14</Slides>
  <Notes>1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14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30" baseType="lpstr">
      <vt:lpstr>Arial</vt:lpstr>
      <vt:lpstr>Angsana New</vt:lpstr>
      <vt:lpstr>Lucida Sans Unicode</vt:lpstr>
      <vt:lpstr>Cordia New</vt:lpstr>
      <vt:lpstr>Wingdings 3</vt:lpstr>
      <vt:lpstr>Verdana</vt:lpstr>
      <vt:lpstr>Wingdings 2</vt:lpstr>
      <vt:lpstr>Calibri</vt:lpstr>
      <vt:lpstr>TH Srisakdi</vt:lpstr>
      <vt:lpstr>TH Niramit AS</vt:lpstr>
      <vt:lpstr>DilleniaUPC</vt:lpstr>
      <vt:lpstr>TH Charm of AU</vt:lpstr>
      <vt:lpstr>Wingdings</vt:lpstr>
      <vt:lpstr>Century Gothic</vt:lpstr>
      <vt:lpstr>รวมกลุ่ม</vt:lpstr>
      <vt:lpstr>แผนภูมิ Microsoft Office Excel</vt:lpstr>
      <vt:lpstr>งานการพยาบาลตรวจค้นหาความเสี่ยงต่อโรคมะเร็ง  (คลินิกตรวจสุขภาพ) </vt:lpstr>
      <vt:lpstr>คำสำคัญ</vt:lpstr>
      <vt:lpstr>สรุปผลงานโดยย่อ</vt:lpstr>
      <vt:lpstr>สมาชิกทีม</vt:lpstr>
      <vt:lpstr>เป้าหมาย</vt:lpstr>
      <vt:lpstr>ภาพนิ่ง 6</vt:lpstr>
      <vt:lpstr>ภาพนิ่ง 7</vt:lpstr>
      <vt:lpstr>ภาพนิ่ง 8</vt:lpstr>
      <vt:lpstr>กิจกรรมการพัฒนา</vt:lpstr>
      <vt:lpstr>ภาพนิ่ง 10</vt:lpstr>
      <vt:lpstr>การวัดผลและผลของการเปลี่ยนแปลง</vt:lpstr>
      <vt:lpstr>บทเรียนที่ได้รับ</vt:lpstr>
      <vt:lpstr>แผนกิจกรรมที่คิดพัฒนาต่อเนื่อง </vt:lpstr>
      <vt:lpstr>ภาพนิ่ง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gen</dc:creator>
  <cp:lastModifiedBy>beety49</cp:lastModifiedBy>
  <cp:revision>50</cp:revision>
  <dcterms:created xsi:type="dcterms:W3CDTF">2017-05-17T04:31:46Z</dcterms:created>
  <dcterms:modified xsi:type="dcterms:W3CDTF">2018-02-08T07:37:11Z</dcterms:modified>
</cp:coreProperties>
</file>