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84" r:id="rId4"/>
    <p:sldId id="285" r:id="rId5"/>
    <p:sldId id="286" r:id="rId6"/>
    <p:sldId id="289" r:id="rId7"/>
    <p:sldId id="271" r:id="rId8"/>
    <p:sldId id="274" r:id="rId9"/>
    <p:sldId id="291" r:id="rId10"/>
    <p:sldId id="275" r:id="rId11"/>
    <p:sldId id="287" r:id="rId12"/>
    <p:sldId id="292" r:id="rId13"/>
    <p:sldId id="288" r:id="rId14"/>
    <p:sldId id="272" r:id="rId15"/>
    <p:sldId id="273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E0E1-313B-4722-A543-5C7E68370AED}" type="datetimeFigureOut">
              <a:rPr lang="th-TH" smtClean="0"/>
              <a:pPr/>
              <a:t>05/02/61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844F-636F-4567-809A-EEEC07EF550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43390"/>
            <a:ext cx="82296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Dry Shoe Hanger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41984" y="61653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งานการพยาบาลห้องผ่าตัด กลุ่มงานผู้ป่วยใน</a:t>
            </a:r>
            <a:endParaRPr lang="th-TH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144839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9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47639"/>
            <a:ext cx="6617396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/>
              <a:t>กิจกรรมการพัฒนา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367644" y="2670421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1403648" y="4025562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Down Arrow 14"/>
          <p:cNvSpPr/>
          <p:nvPr/>
        </p:nvSpPr>
        <p:spPr>
          <a:xfrm rot="16200000">
            <a:off x="3272876" y="4620915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39552" y="2149197"/>
            <a:ext cx="23762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สำรวจการทำงาน</a:t>
            </a:r>
            <a:endParaRPr lang="th-TH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174" y="3338409"/>
            <a:ext cx="295232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สังเกต บันทึกการทำงาน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57" y="4671675"/>
            <a:ext cx="281281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เช้า เก็บรองเท้าครั้งที่ 1 </a:t>
            </a:r>
            <a:endParaRPr lang="th-TH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5683095"/>
            <a:ext cx="224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มีบางส่วน ล้างบ่าย</a:t>
            </a:r>
            <a:endParaRPr lang="th-TH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5516" y="562943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จำนวนมาก ล้างเช้า </a:t>
            </a:r>
            <a:endParaRPr lang="th-TH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62304" y="5254297"/>
            <a:ext cx="376133" cy="4615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38437" y="5254297"/>
            <a:ext cx="2122472" cy="508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01804" y="4664056"/>
            <a:ext cx="378393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บ่าย เก็บรองเท้าครั้งที่ 2 ก่อนล้าง</a:t>
            </a:r>
            <a:endParaRPr lang="th-TH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00868" y="2585955"/>
            <a:ext cx="413436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จำนวนรองเท้าที่ล้างต่อวัน 4-5 ตระกร้า (ประมาณ 30-40 คู่ต่อวัน) </a:t>
            </a:r>
            <a:endParaRPr lang="th-TH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48114" y="1890773"/>
            <a:ext cx="320764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ใช้เวลาตาก ประมาณ 2 วัน</a:t>
            </a:r>
            <a:endParaRPr lang="th-TH" b="1" dirty="0"/>
          </a:p>
        </p:txBody>
      </p:sp>
      <p:sp>
        <p:nvSpPr>
          <p:cNvPr id="33" name="Down Arrow 32"/>
          <p:cNvSpPr/>
          <p:nvPr/>
        </p:nvSpPr>
        <p:spPr>
          <a:xfrm rot="10800000">
            <a:off x="7017425" y="2327604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4021612" y="3823186"/>
            <a:ext cx="298427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บ่าย ล้างรองเท้าทั้งหมด</a:t>
            </a:r>
            <a:endParaRPr lang="th-TH" b="1" dirty="0"/>
          </a:p>
        </p:txBody>
      </p:sp>
      <p:sp>
        <p:nvSpPr>
          <p:cNvPr id="31" name="Down Arrow 30"/>
          <p:cNvSpPr/>
          <p:nvPr/>
        </p:nvSpPr>
        <p:spPr>
          <a:xfrm rot="10800000">
            <a:off x="5315988" y="3437489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Down Arrow 31"/>
          <p:cNvSpPr/>
          <p:nvPr/>
        </p:nvSpPr>
        <p:spPr>
          <a:xfrm rot="10800000">
            <a:off x="5333732" y="4167619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9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8350" t="28387" r="24007" b="10015"/>
          <a:stretch/>
        </p:blipFill>
        <p:spPr>
          <a:xfrm>
            <a:off x="1187624" y="797804"/>
            <a:ext cx="7380312" cy="53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8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24744"/>
            <a:ext cx="3454368" cy="46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4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048958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สี่เหลี่ยมผืนผ้า กว้าง 30 </a:t>
            </a:r>
            <a:r>
              <a:rPr lang="en-US" sz="3200" b="1" dirty="0"/>
              <a:t>cm.</a:t>
            </a:r>
            <a:r>
              <a:rPr lang="th-TH" sz="3200" b="1" dirty="0"/>
              <a:t> ยาว 150 </a:t>
            </a:r>
            <a:r>
              <a:rPr lang="en-US" sz="3200" b="1" dirty="0"/>
              <a:t>cm. </a:t>
            </a:r>
            <a:r>
              <a:rPr lang="th-TH" sz="3200" b="1" dirty="0"/>
              <a:t>มีล้อ มี 5 ชั้น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ชั้น</a:t>
            </a:r>
            <a:r>
              <a:rPr lang="th-TH" sz="3200" b="1" dirty="0"/>
              <a:t>ล่างสุดสูงจากพื้น 30 </a:t>
            </a:r>
            <a:r>
              <a:rPr lang="en-US" sz="3200" b="1" dirty="0"/>
              <a:t> cm.  </a:t>
            </a:r>
            <a:r>
              <a:rPr lang="th-TH" sz="3200" b="1" dirty="0"/>
              <a:t>มีขอแขวนรองเท้า ด้านหน้า 15 คู่ ด้านหลัง 15 คู่ รวม 30 คู่ ตำแหน่งขอที่1 และ ขอที่ 15 ห่างจากเสา 5 </a:t>
            </a:r>
            <a:r>
              <a:rPr lang="en-US" sz="3200" b="1" dirty="0"/>
              <a:t>cm </a:t>
            </a:r>
            <a:r>
              <a:rPr lang="th-TH" sz="3200" b="1" dirty="0"/>
              <a:t>ตำแหน่งขอที่ 2,3,4,5,....14 ห่างกัน 10 </a:t>
            </a:r>
            <a:r>
              <a:rPr lang="en-US" sz="3200" b="1" dirty="0"/>
              <a:t>cm.</a:t>
            </a:r>
            <a:r>
              <a:rPr lang="th-TH" sz="3200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ชั้น</a:t>
            </a:r>
            <a:r>
              <a:rPr lang="th-TH" sz="3200" b="1" dirty="0"/>
              <a:t>ที่ 2,3,4 ระยะห่าง 25 </a:t>
            </a:r>
            <a:r>
              <a:rPr lang="en-US" sz="3200" b="1" dirty="0"/>
              <a:t>cm. </a:t>
            </a:r>
            <a:r>
              <a:rPr lang="th-TH" sz="3200" b="1" dirty="0"/>
              <a:t>มีขอแขวนรองเท้า ด้านหน้า 15 คู่ ด้านหลัง 15 คู่ รวม 30 คู่ ตำแหน่งขอที่1 และ ขอที่ 15 ห่างจากเสา 5 </a:t>
            </a:r>
            <a:r>
              <a:rPr lang="en-US" sz="3200" b="1" dirty="0"/>
              <a:t>cm </a:t>
            </a:r>
            <a:r>
              <a:rPr lang="th-TH" sz="3200" b="1" dirty="0"/>
              <a:t>ตำแหน่งขอที่ 2,3,4,5,....14 ห่างกัน 10 </a:t>
            </a:r>
            <a:r>
              <a:rPr lang="en-US" sz="3200" b="1" dirty="0" smtClean="0"/>
              <a:t>cm.</a:t>
            </a:r>
            <a:endParaRPr lang="th-TH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3200" b="1" dirty="0" smtClean="0"/>
              <a:t>ชั้น</a:t>
            </a:r>
            <a:r>
              <a:rPr lang="th-TH" sz="3200" b="1" dirty="0"/>
              <a:t>ที่ 5 เป็นชั้นสำหรับวางของ เป็นแผ่นสแตนเสลทึบมีขอบกั้นกันของตก  ขอบสูงประมาณ 5 </a:t>
            </a:r>
            <a:r>
              <a:rPr lang="en-US" sz="3200" b="1" dirty="0"/>
              <a:t>cm.  </a:t>
            </a:r>
            <a:r>
              <a:rPr lang="th-TH" sz="3200" b="1" dirty="0"/>
              <a:t>ถ้าสูงมากหรือน้อยเกินไปสามารถปรับลดความสูงของขอบได้ตามความสวยงามและ</a:t>
            </a:r>
            <a:r>
              <a:rPr lang="th-TH" sz="3200" b="1" dirty="0" smtClean="0"/>
              <a:t>เหมาะสม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040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การวัดผลการเปลี่ยนแปลง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42088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>
              <a:buFont typeface="+mj-lt"/>
              <a:buAutoNum type="arabicPeriod"/>
            </a:pPr>
            <a:r>
              <a:rPr lang="th-TH" sz="3200" b="1" dirty="0"/>
              <a:t>มีอุปกรณ์เฉพาะสำหรับการตากรองเท้าที่สามารถเคลื่อนย้ายได้ </a:t>
            </a:r>
            <a:r>
              <a:rPr lang="th-TH" sz="3200" b="1" dirty="0" smtClean="0"/>
              <a:t>การ</a:t>
            </a:r>
            <a:r>
              <a:rPr lang="th-TH" sz="3200" b="1" dirty="0"/>
              <a:t>ตากรองเท้าด้วย นวัตกรรม </a:t>
            </a:r>
            <a:r>
              <a:rPr lang="en-US" sz="3200" b="1" dirty="0"/>
              <a:t>“Dry Shoe Hanger” </a:t>
            </a:r>
            <a:r>
              <a:rPr lang="th-TH" sz="3200" b="1" dirty="0"/>
              <a:t>รองเท้าแห้งเร็วสามารถเก็บได้ในวันถัด</a:t>
            </a:r>
            <a:r>
              <a:rPr lang="th-TH" sz="3200" b="1" dirty="0" smtClean="0"/>
              <a:t>มา</a:t>
            </a:r>
            <a:endParaRPr lang="th-TH" sz="3200" b="1" dirty="0"/>
          </a:p>
          <a:p>
            <a:pPr marL="360363" lvl="0" indent="-360363">
              <a:buFont typeface="+mj-lt"/>
              <a:buAutoNum type="arabicPeriod"/>
            </a:pPr>
            <a:r>
              <a:rPr lang="th-TH" sz="3200" b="1" dirty="0" smtClean="0"/>
              <a:t>สวยงาม </a:t>
            </a:r>
            <a:r>
              <a:rPr lang="th-TH" sz="3200" b="1" dirty="0"/>
              <a:t>ไม่เกะกะ  ตากรองเท้าได้จำนวนมาก แห้งไว ใช้พื้นที่น้อย 0.45 (1.5</a:t>
            </a:r>
            <a:r>
              <a:rPr lang="en-US" sz="3200" b="1" dirty="0"/>
              <a:t>x0.3)</a:t>
            </a:r>
            <a:r>
              <a:rPr lang="th-TH" sz="3200" b="1" dirty="0"/>
              <a:t> ตาราง</a:t>
            </a:r>
            <a:r>
              <a:rPr lang="th-TH" sz="3200" b="1" dirty="0" smtClean="0"/>
              <a:t>เมตร</a:t>
            </a:r>
            <a:endParaRPr lang="th-TH" sz="3200" b="1" dirty="0"/>
          </a:p>
          <a:p>
            <a:pPr marL="360363" lvl="0" indent="-360363">
              <a:buFont typeface="+mj-lt"/>
              <a:buAutoNum type="arabicPeriod"/>
            </a:pPr>
            <a:r>
              <a:rPr lang="th-TH" sz="3200" b="1" dirty="0" smtClean="0"/>
              <a:t>มี</a:t>
            </a:r>
            <a:r>
              <a:rPr lang="th-TH" sz="3200" b="1" dirty="0"/>
              <a:t>ที่เก็บอุปกรณ์ทำความสะอาดรองเท้า เช่น แปรงขัด ผงซักฟอก ทำให้สะดวก เป็นระเบียบ </a:t>
            </a:r>
            <a:r>
              <a:rPr lang="th-TH" sz="3200" b="1" dirty="0" smtClean="0"/>
              <a:t>สวยงาม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918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บทเรียนที่ได้รับ</a:t>
            </a:r>
            <a:endParaRPr lang="th-TH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204" y="2195736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AutoNum type="arabicPeriod"/>
            </a:pPr>
            <a:r>
              <a:rPr lang="en-US" sz="4000" b="1" dirty="0" smtClean="0"/>
              <a:t>“Dry </a:t>
            </a:r>
            <a:r>
              <a:rPr lang="en-US" sz="4000" b="1" dirty="0"/>
              <a:t>Shoe Hanger” </a:t>
            </a:r>
            <a:r>
              <a:rPr lang="th-TH" sz="4000" b="1" dirty="0"/>
              <a:t>มีประสิทธิภาพในการใช้งานตรงตามวัถตุประสงค์ </a:t>
            </a:r>
            <a:endParaRPr lang="th-TH" sz="4000" b="1" dirty="0" smtClean="0"/>
          </a:p>
          <a:p>
            <a:pPr marL="742950" lvl="0" indent="-742950">
              <a:buAutoNum type="arabicPeriod"/>
            </a:pPr>
            <a:r>
              <a:rPr lang="th-TH" sz="4000" b="1" dirty="0" smtClean="0"/>
              <a:t>วางแผนพัฒนาต่อยอดเพื่อเผยแพร่ (จดลิกขสิทธิ์)</a:t>
            </a:r>
          </a:p>
          <a:p>
            <a:pPr marL="742950" lvl="0" indent="-742950">
              <a:buAutoNum type="arabicPeriod"/>
            </a:pPr>
            <a:r>
              <a:rPr lang="th-TH" sz="4000" b="1" dirty="0" smtClean="0"/>
              <a:t>วางแผนผลิตแบบที่ 2 ที่มีความกระทักลัดลง </a:t>
            </a:r>
          </a:p>
          <a:p>
            <a:pPr marL="742950" lvl="0" indent="-742950">
              <a:buAutoNum type="arabicPeriod"/>
            </a:pPr>
            <a:r>
              <a:rPr lang="th-TH" sz="4000" b="1" dirty="0" smtClean="0"/>
              <a:t>แบบที่ 1 ตากได้ 120 คู่ แบบที่2 ตากได้ 80 คู่</a:t>
            </a:r>
          </a:p>
          <a:p>
            <a:pPr marL="742950" lvl="0" indent="-742950">
              <a:buAutoNum type="arabicPeriod"/>
            </a:pPr>
            <a:r>
              <a:rPr lang="th-TH" sz="4000" b="1" dirty="0" smtClean="0"/>
              <a:t>ศึกษาความเป็นไปได้ในการใช้เครื่องซักผ้ามาล้างรองเท้าแทนการขัดถูโดยคนงาน</a:t>
            </a:r>
          </a:p>
          <a:p>
            <a:pPr lvl="0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52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622648" cy="82419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ที่มาของปัญหา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34" y="2164958"/>
            <a:ext cx="2378166" cy="3170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422" y="2164958"/>
            <a:ext cx="2378166" cy="3170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601" y="2164958"/>
            <a:ext cx="2378166" cy="31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9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622648" cy="82419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ที่มาของปัญหา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334701"/>
            <a:ext cx="2378166" cy="3170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341664"/>
            <a:ext cx="2378166" cy="3170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341301"/>
            <a:ext cx="2378166" cy="31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5760640" cy="82419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แนวคิดในการแก้ไขปัญหา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07504" y="2164958"/>
            <a:ext cx="8784976" cy="349629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11560" y="342900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ทำอย่างไรให้สะดวก รวดเร็วและมี</a:t>
            </a:r>
            <a:r>
              <a:rPr lang="th-TH" sz="4000" b="1" dirty="0" smtClean="0"/>
              <a:t>ประสิทธิภาพ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395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5760640" cy="824190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แนวคิดในการแก้ไขปัญหา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07504" y="2164958"/>
            <a:ext cx="8784976" cy="349629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61192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ออกแบบ</a:t>
            </a:r>
            <a:r>
              <a:rPr lang="th-TH" sz="3600" b="1" dirty="0"/>
              <a:t>อุปกรณ์สำหรับแขวนรองเท้าภายหลังการล้าง </a:t>
            </a:r>
          </a:p>
        </p:txBody>
      </p:sp>
    </p:spTree>
    <p:extLst>
      <p:ext uri="{BB962C8B-B14F-4D97-AF65-F5344CB8AC3E}">
        <p14:creationId xmlns:p14="http://schemas.microsoft.com/office/powerpoint/2010/main" xmlns="" val="3179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5760640" cy="82419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5400" b="1" dirty="0" smtClean="0"/>
              <a:t>แนวคิดของการออกแบบ</a:t>
            </a:r>
            <a:endParaRPr lang="th-TH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048" y="2492896"/>
            <a:ext cx="8487272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0363" indent="-360363">
              <a:buFont typeface="+mj-lt"/>
              <a:buAutoNum type="arabicPeriod"/>
            </a:pPr>
            <a:r>
              <a:rPr lang="th-TH" sz="3600" b="1" dirty="0" smtClean="0"/>
              <a:t>ต้อง</a:t>
            </a:r>
            <a:r>
              <a:rPr lang="th-TH" sz="3600" b="1" dirty="0"/>
              <a:t>สามารถทำให้น้ำหยดออกจากรองเท้าตามแรงโน้มถ่วงของโลกได้ทุกซองทุกมุม มีการระบายอากาศขณะผึ่ง </a:t>
            </a:r>
            <a:r>
              <a:rPr lang="th-TH" sz="3600" b="1" dirty="0" smtClean="0"/>
              <a:t>  </a:t>
            </a:r>
            <a:r>
              <a:rPr lang="th-TH" sz="3600" b="1" dirty="0" smtClean="0">
                <a:solidFill>
                  <a:srgbClr val="FF0000"/>
                </a:solidFill>
              </a:rPr>
              <a:t>(</a:t>
            </a:r>
            <a:r>
              <a:rPr lang="th-TH" sz="3600" b="1" dirty="0">
                <a:solidFill>
                  <a:srgbClr val="FF0000"/>
                </a:solidFill>
              </a:rPr>
              <a:t>ต้องแขวน)  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pPr marL="360363" indent="-360363">
              <a:buFont typeface="+mj-lt"/>
              <a:buAutoNum type="arabicPeriod"/>
            </a:pPr>
            <a:r>
              <a:rPr lang="th-TH" sz="3600" b="1" dirty="0" smtClean="0"/>
              <a:t>ต้อง</a:t>
            </a:r>
            <a:r>
              <a:rPr lang="th-TH" sz="3600" b="1" dirty="0"/>
              <a:t>เคลื่อนย้ายได้ </a:t>
            </a:r>
            <a:r>
              <a:rPr lang="th-TH" sz="3600" b="1" dirty="0">
                <a:solidFill>
                  <a:srgbClr val="FF0000"/>
                </a:solidFill>
              </a:rPr>
              <a:t>(สะดวก) 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pPr marL="360363" indent="-360363">
              <a:buFont typeface="+mj-lt"/>
              <a:buAutoNum type="arabicPeriod"/>
            </a:pPr>
            <a:r>
              <a:rPr lang="th-TH" sz="3600" b="1" dirty="0" smtClean="0"/>
              <a:t>ต้อง</a:t>
            </a:r>
            <a:r>
              <a:rPr lang="th-TH" sz="3600" b="1" dirty="0"/>
              <a:t>มีปริมาณเพียงพอในการใช้ </a:t>
            </a: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th-TH" sz="3600" b="1" dirty="0">
                <a:solidFill>
                  <a:srgbClr val="FF0000"/>
                </a:solidFill>
              </a:rPr>
              <a:t>ประสิทธิภาพ</a:t>
            </a:r>
            <a:r>
              <a:rPr lang="th-TH" sz="3600" b="1" dirty="0" smtClean="0">
                <a:solidFill>
                  <a:srgbClr val="FF0000"/>
                </a:solidFill>
              </a:rPr>
              <a:t>)</a:t>
            </a:r>
          </a:p>
          <a:p>
            <a:pPr marL="360363" indent="-360363">
              <a:buFont typeface="+mj-lt"/>
              <a:buAutoNum type="arabicPeriod"/>
            </a:pPr>
            <a:r>
              <a:rPr lang="th-TH" sz="3600" b="1" dirty="0" smtClean="0"/>
              <a:t>ง่าย</a:t>
            </a:r>
            <a:r>
              <a:rPr lang="th-TH" sz="3600" b="1" dirty="0"/>
              <a:t>ในการใช้งาน </a:t>
            </a:r>
            <a:r>
              <a:rPr lang="th-TH" sz="3600" b="1" dirty="0">
                <a:solidFill>
                  <a:srgbClr val="FF0000"/>
                </a:solidFill>
              </a:rPr>
              <a:t>(รวดเร็ว) </a:t>
            </a:r>
          </a:p>
        </p:txBody>
      </p:sp>
    </p:spTree>
    <p:extLst>
      <p:ext uri="{BB962C8B-B14F-4D97-AF65-F5344CB8AC3E}">
        <p14:creationId xmlns:p14="http://schemas.microsoft.com/office/powerpoint/2010/main" xmlns="" val="8004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84" y="799891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/>
              <a:t>เป้าหมาย</a:t>
            </a:r>
            <a:endParaRPr lang="th-TH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04" y="263691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50950"/>
            <a:r>
              <a:rPr lang="th-TH" sz="4000" b="1" dirty="0"/>
              <a:t>พัฒนากระบวนการทำงานด้วยนวัตกรรม </a:t>
            </a:r>
            <a:endParaRPr lang="th-TH" sz="4000" b="1" dirty="0" smtClean="0"/>
          </a:p>
          <a:p>
            <a:pPr lvl="0" algn="ctr" defTabSz="1250950"/>
            <a:r>
              <a:rPr lang="th-TH" sz="4000" b="1" dirty="0" smtClean="0"/>
              <a:t>สนับสนุน</a:t>
            </a:r>
            <a:r>
              <a:rPr lang="th-TH" sz="4000" b="1" dirty="0"/>
              <a:t>เกิด ความสะดวก รวดเร็วและมี</a:t>
            </a:r>
            <a:r>
              <a:rPr lang="th-TH" sz="4000" b="1" dirty="0" smtClean="0"/>
              <a:t>ประสิทธิภาพ</a:t>
            </a:r>
          </a:p>
          <a:p>
            <a:pPr lvl="0" algn="ctr" defTabSz="1250950"/>
            <a:r>
              <a:rPr lang="th-TH" sz="4000" b="1" dirty="0" smtClean="0"/>
              <a:t>ใน</a:t>
            </a:r>
            <a:r>
              <a:rPr lang="th-TH" sz="4000" b="1" dirty="0"/>
              <a:t>การล้างและตากรองเท้าสำหรับใส่ในห้อง</a:t>
            </a:r>
            <a:r>
              <a:rPr lang="th-TH" sz="4000" b="1" dirty="0" smtClean="0"/>
              <a:t>ผ่าตัด</a:t>
            </a:r>
          </a:p>
          <a:p>
            <a:pPr lvl="0" algn="ctr" defTabSz="1250950"/>
            <a:r>
              <a:rPr lang="th-TH" sz="4000" b="1" dirty="0" smtClean="0"/>
              <a:t>ด้วย</a:t>
            </a:r>
            <a:r>
              <a:rPr lang="en-US" sz="4000" b="1" dirty="0" smtClean="0"/>
              <a:t> </a:t>
            </a:r>
            <a:r>
              <a:rPr lang="en-US" sz="4000" b="1" dirty="0"/>
              <a:t>“Dry Shoe Hanger”</a:t>
            </a:r>
            <a:r>
              <a:rPr lang="th-TH" sz="4000" b="1" dirty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46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84" y="90872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/>
              <a:t>ปัญหาและสาเหตุโดยย่อ</a:t>
            </a:r>
            <a:endParaRPr lang="th-TH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261" y="2285173"/>
            <a:ext cx="249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แม่บ้านล้างรองเท้า</a:t>
            </a:r>
            <a:endParaRPr lang="th-TH" b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0" t="38817" r="13937" b="15044"/>
          <a:stretch/>
        </p:blipFill>
        <p:spPr>
          <a:xfrm>
            <a:off x="165536" y="2921786"/>
            <a:ext cx="2618981" cy="2373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9701" y="2300182"/>
            <a:ext cx="2712495" cy="3616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2920945" y="2642824"/>
            <a:ext cx="2952328" cy="9771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920945" y="2869776"/>
            <a:ext cx="249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ตากรองเท้าแบบเดิม</a:t>
            </a:r>
            <a:endParaRPr lang="th-TH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t="21544" r="41140" b="32150"/>
          <a:stretch/>
        </p:blipFill>
        <p:spPr>
          <a:xfrm>
            <a:off x="3347864" y="3608256"/>
            <a:ext cx="1804417" cy="25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4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9" y="6165304"/>
            <a:ext cx="9108631" cy="6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84" y="90872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7200" b="1" dirty="0" smtClean="0"/>
              <a:t>ปัญหาและสาเหตุโดยย่อ</a:t>
            </a:r>
            <a:endParaRPr lang="th-TH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" y="16567"/>
            <a:ext cx="9108631" cy="748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444" y="2564904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/>
              <a:t>รองเท้าวางซ้อนในตะกร้า น้ำไหลจากคู่บนไปคู่ล่าง แห้งยาก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รองเท้าอยู่ในตะกร้า แน่นแออัด แห้งยาก 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ต้องเตรียมรองเท้ามาเพื่อสำรองจำนวนมากเนื่องจากรองเท้าแห้งไม่ทันการใช้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ไม่มีที่ตากรองเท้าแม่บ้านจึงใช้ตะกร้าเป็นที่ตากรองเท้า และวางไม่เป็นระเบียบ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บางครั้งรองเท้าที่เก็บมาไม่แห้งสนิททำให้เจ้าหน้าที่ต้องเปลี่ยนคู่ใหม่ที่แห้งกว่า </a:t>
            </a:r>
          </a:p>
          <a:p>
            <a:pPr marL="514350" indent="-514350">
              <a:buAutoNum type="arabicPeriod"/>
            </a:pPr>
            <a:endParaRPr lang="th-TH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8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574</Words>
  <Application>Microsoft Office PowerPoint</Application>
  <PresentationFormat>นำเสนอทางหน้าจอ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Dry Shoe Hanger</vt:lpstr>
      <vt:lpstr>ที่มาของปัญหา</vt:lpstr>
      <vt:lpstr>ที่มาของปัญหา</vt:lpstr>
      <vt:lpstr>แนวคิดในการแก้ไขปัญหา</vt:lpstr>
      <vt:lpstr>แนวคิดในการแก้ไขปัญหา</vt:lpstr>
      <vt:lpstr>แนวคิดของการออกแบบ</vt:lpstr>
      <vt:lpstr>เป้าหมาย</vt:lpstr>
      <vt:lpstr>ปัญหาและสาเหตุโดยย่อ</vt:lpstr>
      <vt:lpstr>ปัญหาและสาเหตุโดยย่อ</vt:lpstr>
      <vt:lpstr>กิจกรรมการพัฒนา</vt:lpstr>
      <vt:lpstr>ภาพนิ่ง 11</vt:lpstr>
      <vt:lpstr>ภาพนิ่ง 12</vt:lpstr>
      <vt:lpstr>ภาพนิ่ง 13</vt:lpstr>
      <vt:lpstr>การวัดผลการเปลี่ยนแปลง</vt:lpstr>
      <vt:lpstr>บทเรียนที่ได้รับ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OR</dc:creator>
  <cp:lastModifiedBy>beety49</cp:lastModifiedBy>
  <cp:revision>28</cp:revision>
  <dcterms:created xsi:type="dcterms:W3CDTF">2018-02-03T04:10:49Z</dcterms:created>
  <dcterms:modified xsi:type="dcterms:W3CDTF">2018-02-05T04:35:45Z</dcterms:modified>
</cp:coreProperties>
</file>