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  <p:sldId id="275" r:id="rId19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37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82B5A4-2468-4959-B26D-1ABAEF9A1833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EB7D2CF5-59F7-4962-A250-9C9F0E16301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rPr>
            <a:t>  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อุบัติการณ์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พลัดตกหกล้ม</a:t>
          </a:r>
          <a:endParaRPr kumimoji="0" lang="th-TH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48B5258E-B965-4E18-AEE9-3AAA4D324517}" type="parTrans" cxnId="{A11943D5-4ACF-4CDB-8A30-8BD7C1CC3E75}">
      <dgm:prSet/>
      <dgm:spPr/>
      <dgm:t>
        <a:bodyPr/>
        <a:lstStyle/>
        <a:p>
          <a:endParaRPr lang="th-TH"/>
        </a:p>
      </dgm:t>
    </dgm:pt>
    <dgm:pt modelId="{96DD7D05-6ED8-42BB-B593-BA94778A0645}" type="sibTrans" cxnId="{A11943D5-4ACF-4CDB-8A30-8BD7C1CC3E75}">
      <dgm:prSet/>
      <dgm:spPr/>
      <dgm:t>
        <a:bodyPr/>
        <a:lstStyle/>
        <a:p>
          <a:endParaRPr lang="th-TH"/>
        </a:p>
      </dgm:t>
    </dgm:pt>
    <dgm:pt modelId="{BCDF8244-0FBE-4CAF-A569-6F5EC70C128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บุคลากร  </a:t>
          </a: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Cordia New" panose="020B0304020202020204" pitchFamily="34" charset="-34"/>
            </a:rPr>
            <a:t>                 </a:t>
          </a:r>
          <a:r>
            <a: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อัตราปฏิบัติงานไม่เพียงพอต่อปริมานงาน</a:t>
          </a:r>
          <a:endParaRPr kumimoji="0" lang="th-TH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9A016D30-C89F-4DEE-8F13-79C456026700}" type="parTrans" cxnId="{AAFAA651-E18D-4DB0-832C-C1ECBC3BF12F}">
      <dgm:prSet/>
      <dgm:spPr/>
      <dgm:t>
        <a:bodyPr/>
        <a:lstStyle/>
        <a:p>
          <a:endParaRPr lang="th-TH"/>
        </a:p>
      </dgm:t>
    </dgm:pt>
    <dgm:pt modelId="{4CAB1C84-9146-4D17-AB09-46275B489606}" type="sibTrans" cxnId="{AAFAA651-E18D-4DB0-832C-C1ECBC3BF12F}">
      <dgm:prSet/>
      <dgm:spPr/>
      <dgm:t>
        <a:bodyPr/>
        <a:lstStyle/>
        <a:p>
          <a:endParaRPr lang="th-TH"/>
        </a:p>
      </dgm:t>
    </dgm:pt>
    <dgm:pt modelId="{3F939685-D059-4CBA-AF81-D37A0B85E63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ผู้ป่วยและญาติ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- ขาดข้อมูล ความตระหนักในการปฏิบัติตัว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 -ไม่ปฏิบัติตาม</a:t>
          </a:r>
          <a:endParaRPr kumimoji="0" lang="th-TH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C1FF79FB-F7FB-4AD8-88F2-F8E7FD705946}" type="parTrans" cxnId="{2A2C9901-718D-479B-AD38-506A42C37C2C}">
      <dgm:prSet/>
      <dgm:spPr/>
      <dgm:t>
        <a:bodyPr/>
        <a:lstStyle/>
        <a:p>
          <a:endParaRPr lang="th-TH"/>
        </a:p>
      </dgm:t>
    </dgm:pt>
    <dgm:pt modelId="{DF6AC852-9858-41D8-B5A7-7CF715391A59}" type="sibTrans" cxnId="{2A2C9901-718D-479B-AD38-506A42C37C2C}">
      <dgm:prSet/>
      <dgm:spPr/>
      <dgm:t>
        <a:bodyPr/>
        <a:lstStyle/>
        <a:p>
          <a:endParaRPr lang="th-TH"/>
        </a:p>
      </dgm:t>
    </dgm:pt>
    <dgm:pt modelId="{9DE6C7D1-A1DF-4339-855F-01EBA818434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อุบัติการณ์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ล้มก้นกระแทกพื้นขณะลุกเข้า</a:t>
          </a:r>
          <a:r>
            <a:rPr kumimoji="0" lang="th-TH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rPr>
            <a:t>ห้องน้ำ</a:t>
          </a:r>
          <a:endParaRPr kumimoji="0" lang="th-TH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90C4E307-433B-4ED3-8130-F0F8AA97C418}" type="parTrans" cxnId="{E2D1BFFD-404F-427C-9886-3A12DE7B0D97}">
      <dgm:prSet/>
      <dgm:spPr/>
      <dgm:t>
        <a:bodyPr/>
        <a:lstStyle/>
        <a:p>
          <a:endParaRPr lang="th-TH"/>
        </a:p>
      </dgm:t>
    </dgm:pt>
    <dgm:pt modelId="{726029F0-B317-45C1-A593-0D35DAD15FCC}" type="sibTrans" cxnId="{E2D1BFFD-404F-427C-9886-3A12DE7B0D97}">
      <dgm:prSet/>
      <dgm:spPr/>
      <dgm:t>
        <a:bodyPr/>
        <a:lstStyle/>
        <a:p>
          <a:endParaRPr lang="th-TH"/>
        </a:p>
      </dgm:t>
    </dgm:pt>
    <dgm:pt modelId="{EF5A862C-01BD-4885-AC36-15AC24123BD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อุปการณ์</a:t>
          </a:r>
          <a:r>
            <a: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rPr>
            <a:t>               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 เครื่อง </a:t>
          </a: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Infusion pump </a:t>
          </a:r>
          <a:r>
            <a: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ขนาดใหญ่และหนัก</a:t>
          </a:r>
          <a:endParaRPr kumimoji="0" lang="th-TH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346587D-3327-44C1-A18D-B0F38B532B1B}" type="parTrans" cxnId="{75767C39-C93C-4A4E-AD3E-0DED67E34D5B}">
      <dgm:prSet/>
      <dgm:spPr/>
      <dgm:t>
        <a:bodyPr/>
        <a:lstStyle/>
        <a:p>
          <a:endParaRPr lang="th-TH"/>
        </a:p>
      </dgm:t>
    </dgm:pt>
    <dgm:pt modelId="{440E2C52-A66A-4F85-B0FE-8D0B7143A07A}" type="sibTrans" cxnId="{75767C39-C93C-4A4E-AD3E-0DED67E34D5B}">
      <dgm:prSet/>
      <dgm:spPr/>
      <dgm:t>
        <a:bodyPr/>
        <a:lstStyle/>
        <a:p>
          <a:endParaRPr lang="th-TH"/>
        </a:p>
      </dgm:t>
    </dgm:pt>
    <dgm:pt modelId="{F53D7E22-D8F8-4522-9E94-E53295C67476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rPr>
            <a:t>ผลกระทบ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rPr>
            <a:t>มีโอกาสได้รับบาดเจ็บและเป็น</a:t>
          </a:r>
          <a:r>
            <a:rPr kumimoji="0" lang="th-TH" sz="18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rPr>
            <a:t>อันตรายต่</a:t>
          </a:r>
          <a:r>
            <a:rPr kumimoji="0" lang="th-TH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rPr>
            <a:t>อ่างกาย</a:t>
          </a:r>
          <a:endParaRPr kumimoji="0" lang="en-US" sz="1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0FA517C2-9871-4BDE-92A1-5EB658A962F6}" type="sibTrans" cxnId="{5E73EA6E-C659-44AB-8D20-C893018A6CB4}">
      <dgm:prSet/>
      <dgm:spPr/>
      <dgm:t>
        <a:bodyPr/>
        <a:lstStyle/>
        <a:p>
          <a:endParaRPr lang="th-TH"/>
        </a:p>
      </dgm:t>
    </dgm:pt>
    <dgm:pt modelId="{18339822-A8C1-4C63-95EB-0861BBAD0529}" type="parTrans" cxnId="{5E73EA6E-C659-44AB-8D20-C893018A6CB4}">
      <dgm:prSet/>
      <dgm:spPr/>
      <dgm:t>
        <a:bodyPr/>
        <a:lstStyle/>
        <a:p>
          <a:endParaRPr lang="th-TH"/>
        </a:p>
      </dgm:t>
    </dgm:pt>
    <dgm:pt modelId="{80B2C01A-994B-4697-AD96-F3230D1F4E22}" type="pres">
      <dgm:prSet presAssocID="{A882B5A4-2468-4959-B26D-1ABAEF9A183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5AA8289-842D-4BBF-9AA7-B7BC845CC2DC}" type="pres">
      <dgm:prSet presAssocID="{EB7D2CF5-59F7-4962-A250-9C9F0E163011}" presName="centerShape" presStyleLbl="node0" presStyleIdx="0" presStyleCnt="1"/>
      <dgm:spPr/>
      <dgm:t>
        <a:bodyPr/>
        <a:lstStyle/>
        <a:p>
          <a:endParaRPr lang="th-TH"/>
        </a:p>
      </dgm:t>
    </dgm:pt>
    <dgm:pt modelId="{328BD3C8-1B6F-4038-AA08-C80300BC2689}" type="pres">
      <dgm:prSet presAssocID="{9A016D30-C89F-4DEE-8F13-79C456026700}" presName="Name9" presStyleLbl="parChTrans1D2" presStyleIdx="0" presStyleCnt="5"/>
      <dgm:spPr/>
      <dgm:t>
        <a:bodyPr/>
        <a:lstStyle/>
        <a:p>
          <a:endParaRPr lang="th-TH"/>
        </a:p>
      </dgm:t>
    </dgm:pt>
    <dgm:pt modelId="{244C6776-8A47-419F-BFC0-03B764DAC9CE}" type="pres">
      <dgm:prSet presAssocID="{9A016D30-C89F-4DEE-8F13-79C456026700}" presName="connTx" presStyleLbl="parChTrans1D2" presStyleIdx="0" presStyleCnt="5"/>
      <dgm:spPr/>
      <dgm:t>
        <a:bodyPr/>
        <a:lstStyle/>
        <a:p>
          <a:endParaRPr lang="th-TH"/>
        </a:p>
      </dgm:t>
    </dgm:pt>
    <dgm:pt modelId="{652447BB-98DE-4DDC-8E59-B4A3EEB66EF0}" type="pres">
      <dgm:prSet presAssocID="{BCDF8244-0FBE-4CAF-A569-6F5EC70C128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5724BF2-FB2F-4C3E-9EBB-19493AD7D531}" type="pres">
      <dgm:prSet presAssocID="{C1FF79FB-F7FB-4AD8-88F2-F8E7FD705946}" presName="Name9" presStyleLbl="parChTrans1D2" presStyleIdx="1" presStyleCnt="5"/>
      <dgm:spPr/>
      <dgm:t>
        <a:bodyPr/>
        <a:lstStyle/>
        <a:p>
          <a:endParaRPr lang="th-TH"/>
        </a:p>
      </dgm:t>
    </dgm:pt>
    <dgm:pt modelId="{12C4F841-F230-4789-BD0D-56C2AEE5E8FE}" type="pres">
      <dgm:prSet presAssocID="{C1FF79FB-F7FB-4AD8-88F2-F8E7FD705946}" presName="connTx" presStyleLbl="parChTrans1D2" presStyleIdx="1" presStyleCnt="5"/>
      <dgm:spPr/>
      <dgm:t>
        <a:bodyPr/>
        <a:lstStyle/>
        <a:p>
          <a:endParaRPr lang="th-TH"/>
        </a:p>
      </dgm:t>
    </dgm:pt>
    <dgm:pt modelId="{2494CFFE-27BC-4F66-BD15-5EA889AC4C8A}" type="pres">
      <dgm:prSet presAssocID="{3F939685-D059-4CBA-AF81-D37A0B85E63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8E30E1A-42FE-48F3-A9FB-C5ECC10C9407}" type="pres">
      <dgm:prSet presAssocID="{18339822-A8C1-4C63-95EB-0861BBAD0529}" presName="Name9" presStyleLbl="parChTrans1D2" presStyleIdx="2" presStyleCnt="5"/>
      <dgm:spPr/>
      <dgm:t>
        <a:bodyPr/>
        <a:lstStyle/>
        <a:p>
          <a:endParaRPr lang="th-TH"/>
        </a:p>
      </dgm:t>
    </dgm:pt>
    <dgm:pt modelId="{D45363BD-81FE-4164-80E8-4F27835BB6D6}" type="pres">
      <dgm:prSet presAssocID="{18339822-A8C1-4C63-95EB-0861BBAD0529}" presName="connTx" presStyleLbl="parChTrans1D2" presStyleIdx="2" presStyleCnt="5"/>
      <dgm:spPr/>
      <dgm:t>
        <a:bodyPr/>
        <a:lstStyle/>
        <a:p>
          <a:endParaRPr lang="th-TH"/>
        </a:p>
      </dgm:t>
    </dgm:pt>
    <dgm:pt modelId="{5BB03209-BF8D-49AD-8F1B-2BF34228329A}" type="pres">
      <dgm:prSet presAssocID="{F53D7E22-D8F8-4522-9E94-E53295C6747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AEDB252-60F6-4779-B08F-860AEE82175D}" type="pres">
      <dgm:prSet presAssocID="{90C4E307-433B-4ED3-8130-F0F8AA97C418}" presName="Name9" presStyleLbl="parChTrans1D2" presStyleIdx="3" presStyleCnt="5"/>
      <dgm:spPr/>
      <dgm:t>
        <a:bodyPr/>
        <a:lstStyle/>
        <a:p>
          <a:endParaRPr lang="th-TH"/>
        </a:p>
      </dgm:t>
    </dgm:pt>
    <dgm:pt modelId="{BBE36722-DE3B-4A35-98CF-7471A232B007}" type="pres">
      <dgm:prSet presAssocID="{90C4E307-433B-4ED3-8130-F0F8AA97C418}" presName="connTx" presStyleLbl="parChTrans1D2" presStyleIdx="3" presStyleCnt="5"/>
      <dgm:spPr/>
      <dgm:t>
        <a:bodyPr/>
        <a:lstStyle/>
        <a:p>
          <a:endParaRPr lang="th-TH"/>
        </a:p>
      </dgm:t>
    </dgm:pt>
    <dgm:pt modelId="{7A78D2F9-47B5-45E4-9816-53AFDAC5FCFE}" type="pres">
      <dgm:prSet presAssocID="{9DE6C7D1-A1DF-4339-855F-01EBA818434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687458D-86BB-4824-9BF8-62C46EC7AE39}" type="pres">
      <dgm:prSet presAssocID="{3346587D-3327-44C1-A18D-B0F38B532B1B}" presName="Name9" presStyleLbl="parChTrans1D2" presStyleIdx="4" presStyleCnt="5"/>
      <dgm:spPr/>
      <dgm:t>
        <a:bodyPr/>
        <a:lstStyle/>
        <a:p>
          <a:endParaRPr lang="th-TH"/>
        </a:p>
      </dgm:t>
    </dgm:pt>
    <dgm:pt modelId="{4564ECEA-1FF0-4C32-AC75-A10DA40B92E2}" type="pres">
      <dgm:prSet presAssocID="{3346587D-3327-44C1-A18D-B0F38B532B1B}" presName="connTx" presStyleLbl="parChTrans1D2" presStyleIdx="4" presStyleCnt="5"/>
      <dgm:spPr/>
      <dgm:t>
        <a:bodyPr/>
        <a:lstStyle/>
        <a:p>
          <a:endParaRPr lang="th-TH"/>
        </a:p>
      </dgm:t>
    </dgm:pt>
    <dgm:pt modelId="{868AD642-9D12-4B26-88A1-2AC7B52D9D90}" type="pres">
      <dgm:prSet presAssocID="{EF5A862C-01BD-4885-AC36-15AC24123BD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2A2C9901-718D-479B-AD38-506A42C37C2C}" srcId="{EB7D2CF5-59F7-4962-A250-9C9F0E163011}" destId="{3F939685-D059-4CBA-AF81-D37A0B85E631}" srcOrd="1" destOrd="0" parTransId="{C1FF79FB-F7FB-4AD8-88F2-F8E7FD705946}" sibTransId="{DF6AC852-9858-41D8-B5A7-7CF715391A59}"/>
    <dgm:cxn modelId="{75767C39-C93C-4A4E-AD3E-0DED67E34D5B}" srcId="{EB7D2CF5-59F7-4962-A250-9C9F0E163011}" destId="{EF5A862C-01BD-4885-AC36-15AC24123BD0}" srcOrd="4" destOrd="0" parTransId="{3346587D-3327-44C1-A18D-B0F38B532B1B}" sibTransId="{440E2C52-A66A-4F85-B0FE-8D0B7143A07A}"/>
    <dgm:cxn modelId="{1C346C01-6C41-4D00-B5B7-6B78C4ADA969}" type="presOf" srcId="{3346587D-3327-44C1-A18D-B0F38B532B1B}" destId="{4564ECEA-1FF0-4C32-AC75-A10DA40B92E2}" srcOrd="1" destOrd="0" presId="urn:microsoft.com/office/officeart/2005/8/layout/radial1"/>
    <dgm:cxn modelId="{B0E50FD9-F65B-4F7C-826E-BAA3ECE00CD2}" type="presOf" srcId="{F53D7E22-D8F8-4522-9E94-E53295C67476}" destId="{5BB03209-BF8D-49AD-8F1B-2BF34228329A}" srcOrd="0" destOrd="0" presId="urn:microsoft.com/office/officeart/2005/8/layout/radial1"/>
    <dgm:cxn modelId="{441AF966-7998-43F1-945E-C67477B0F688}" type="presOf" srcId="{3346587D-3327-44C1-A18D-B0F38B532B1B}" destId="{9687458D-86BB-4824-9BF8-62C46EC7AE39}" srcOrd="0" destOrd="0" presId="urn:microsoft.com/office/officeart/2005/8/layout/radial1"/>
    <dgm:cxn modelId="{634CCF48-D039-432E-980F-CC0A4A615EB8}" type="presOf" srcId="{EF5A862C-01BD-4885-AC36-15AC24123BD0}" destId="{868AD642-9D12-4B26-88A1-2AC7B52D9D90}" srcOrd="0" destOrd="0" presId="urn:microsoft.com/office/officeart/2005/8/layout/radial1"/>
    <dgm:cxn modelId="{89B36020-76C3-4C9F-B3A2-B411D9B07255}" type="presOf" srcId="{90C4E307-433B-4ED3-8130-F0F8AA97C418}" destId="{1AEDB252-60F6-4779-B08F-860AEE82175D}" srcOrd="0" destOrd="0" presId="urn:microsoft.com/office/officeart/2005/8/layout/radial1"/>
    <dgm:cxn modelId="{A225D295-30F3-4E28-8AD2-7E0D6B7CCE19}" type="presOf" srcId="{9A016D30-C89F-4DEE-8F13-79C456026700}" destId="{328BD3C8-1B6F-4038-AA08-C80300BC2689}" srcOrd="0" destOrd="0" presId="urn:microsoft.com/office/officeart/2005/8/layout/radial1"/>
    <dgm:cxn modelId="{E75D885A-3CDA-4F2D-9CF3-FCFCF5B1D0F6}" type="presOf" srcId="{9A016D30-C89F-4DEE-8F13-79C456026700}" destId="{244C6776-8A47-419F-BFC0-03B764DAC9CE}" srcOrd="1" destOrd="0" presId="urn:microsoft.com/office/officeart/2005/8/layout/radial1"/>
    <dgm:cxn modelId="{A11943D5-4ACF-4CDB-8A30-8BD7C1CC3E75}" srcId="{A882B5A4-2468-4959-B26D-1ABAEF9A1833}" destId="{EB7D2CF5-59F7-4962-A250-9C9F0E163011}" srcOrd="0" destOrd="0" parTransId="{48B5258E-B965-4E18-AEE9-3AAA4D324517}" sibTransId="{96DD7D05-6ED8-42BB-B593-BA94778A0645}"/>
    <dgm:cxn modelId="{F7D83B9A-2909-4DF7-B2A7-C343C32F1EB6}" type="presOf" srcId="{3F939685-D059-4CBA-AF81-D37A0B85E631}" destId="{2494CFFE-27BC-4F66-BD15-5EA889AC4C8A}" srcOrd="0" destOrd="0" presId="urn:microsoft.com/office/officeart/2005/8/layout/radial1"/>
    <dgm:cxn modelId="{84BAFA5D-2FCA-4D1C-BB40-213888C9DA99}" type="presOf" srcId="{90C4E307-433B-4ED3-8130-F0F8AA97C418}" destId="{BBE36722-DE3B-4A35-98CF-7471A232B007}" srcOrd="1" destOrd="0" presId="urn:microsoft.com/office/officeart/2005/8/layout/radial1"/>
    <dgm:cxn modelId="{53A03D27-EF73-4B39-891C-4F248CD02006}" type="presOf" srcId="{9DE6C7D1-A1DF-4339-855F-01EBA8184348}" destId="{7A78D2F9-47B5-45E4-9816-53AFDAC5FCFE}" srcOrd="0" destOrd="0" presId="urn:microsoft.com/office/officeart/2005/8/layout/radial1"/>
    <dgm:cxn modelId="{FA7544F4-709C-468A-B935-738B5374F666}" type="presOf" srcId="{C1FF79FB-F7FB-4AD8-88F2-F8E7FD705946}" destId="{35724BF2-FB2F-4C3E-9EBB-19493AD7D531}" srcOrd="0" destOrd="0" presId="urn:microsoft.com/office/officeart/2005/8/layout/radial1"/>
    <dgm:cxn modelId="{4E9772F6-45C0-431A-A92D-8205239AE1C8}" type="presOf" srcId="{18339822-A8C1-4C63-95EB-0861BBAD0529}" destId="{E8E30E1A-42FE-48F3-A9FB-C5ECC10C9407}" srcOrd="0" destOrd="0" presId="urn:microsoft.com/office/officeart/2005/8/layout/radial1"/>
    <dgm:cxn modelId="{AAFAA651-E18D-4DB0-832C-C1ECBC3BF12F}" srcId="{EB7D2CF5-59F7-4962-A250-9C9F0E163011}" destId="{BCDF8244-0FBE-4CAF-A569-6F5EC70C128F}" srcOrd="0" destOrd="0" parTransId="{9A016D30-C89F-4DEE-8F13-79C456026700}" sibTransId="{4CAB1C84-9146-4D17-AB09-46275B489606}"/>
    <dgm:cxn modelId="{96D75B12-FB99-4698-B3AD-38D73E40932B}" type="presOf" srcId="{C1FF79FB-F7FB-4AD8-88F2-F8E7FD705946}" destId="{12C4F841-F230-4789-BD0D-56C2AEE5E8FE}" srcOrd="1" destOrd="0" presId="urn:microsoft.com/office/officeart/2005/8/layout/radial1"/>
    <dgm:cxn modelId="{1392ED5E-9E42-4594-AC07-2DB761BF6927}" type="presOf" srcId="{18339822-A8C1-4C63-95EB-0861BBAD0529}" destId="{D45363BD-81FE-4164-80E8-4F27835BB6D6}" srcOrd="1" destOrd="0" presId="urn:microsoft.com/office/officeart/2005/8/layout/radial1"/>
    <dgm:cxn modelId="{FDC53E0B-65A7-4EA7-8BEB-BD846ACB58DD}" type="presOf" srcId="{BCDF8244-0FBE-4CAF-A569-6F5EC70C128F}" destId="{652447BB-98DE-4DDC-8E59-B4A3EEB66EF0}" srcOrd="0" destOrd="0" presId="urn:microsoft.com/office/officeart/2005/8/layout/radial1"/>
    <dgm:cxn modelId="{22A559AE-F009-4982-B89C-F73DABB63BA2}" type="presOf" srcId="{EB7D2CF5-59F7-4962-A250-9C9F0E163011}" destId="{95AA8289-842D-4BBF-9AA7-B7BC845CC2DC}" srcOrd="0" destOrd="0" presId="urn:microsoft.com/office/officeart/2005/8/layout/radial1"/>
    <dgm:cxn modelId="{E2D1BFFD-404F-427C-9886-3A12DE7B0D97}" srcId="{EB7D2CF5-59F7-4962-A250-9C9F0E163011}" destId="{9DE6C7D1-A1DF-4339-855F-01EBA8184348}" srcOrd="3" destOrd="0" parTransId="{90C4E307-433B-4ED3-8130-F0F8AA97C418}" sibTransId="{726029F0-B317-45C1-A593-0D35DAD15FCC}"/>
    <dgm:cxn modelId="{0353F5B5-A973-446B-BFF0-939502D84E22}" type="presOf" srcId="{A882B5A4-2468-4959-B26D-1ABAEF9A1833}" destId="{80B2C01A-994B-4697-AD96-F3230D1F4E22}" srcOrd="0" destOrd="0" presId="urn:microsoft.com/office/officeart/2005/8/layout/radial1"/>
    <dgm:cxn modelId="{5E73EA6E-C659-44AB-8D20-C893018A6CB4}" srcId="{EB7D2CF5-59F7-4962-A250-9C9F0E163011}" destId="{F53D7E22-D8F8-4522-9E94-E53295C67476}" srcOrd="2" destOrd="0" parTransId="{18339822-A8C1-4C63-95EB-0861BBAD0529}" sibTransId="{0FA517C2-9871-4BDE-92A1-5EB658A962F6}"/>
    <dgm:cxn modelId="{DCCD43A7-F665-49EF-B828-EC25BBBF0B9D}" type="presParOf" srcId="{80B2C01A-994B-4697-AD96-F3230D1F4E22}" destId="{95AA8289-842D-4BBF-9AA7-B7BC845CC2DC}" srcOrd="0" destOrd="0" presId="urn:microsoft.com/office/officeart/2005/8/layout/radial1"/>
    <dgm:cxn modelId="{E68A8580-C86A-4C31-BC41-8CAF92C07E3F}" type="presParOf" srcId="{80B2C01A-994B-4697-AD96-F3230D1F4E22}" destId="{328BD3C8-1B6F-4038-AA08-C80300BC2689}" srcOrd="1" destOrd="0" presId="urn:microsoft.com/office/officeart/2005/8/layout/radial1"/>
    <dgm:cxn modelId="{1C381675-F842-426B-9E1B-C5396C5570AF}" type="presParOf" srcId="{328BD3C8-1B6F-4038-AA08-C80300BC2689}" destId="{244C6776-8A47-419F-BFC0-03B764DAC9CE}" srcOrd="0" destOrd="0" presId="urn:microsoft.com/office/officeart/2005/8/layout/radial1"/>
    <dgm:cxn modelId="{C9F71604-43CB-4C8E-82D3-0AE08EA355B0}" type="presParOf" srcId="{80B2C01A-994B-4697-AD96-F3230D1F4E22}" destId="{652447BB-98DE-4DDC-8E59-B4A3EEB66EF0}" srcOrd="2" destOrd="0" presId="urn:microsoft.com/office/officeart/2005/8/layout/radial1"/>
    <dgm:cxn modelId="{2FF9B058-9E2A-4D6F-B96E-2FC1DD8D342C}" type="presParOf" srcId="{80B2C01A-994B-4697-AD96-F3230D1F4E22}" destId="{35724BF2-FB2F-4C3E-9EBB-19493AD7D531}" srcOrd="3" destOrd="0" presId="urn:microsoft.com/office/officeart/2005/8/layout/radial1"/>
    <dgm:cxn modelId="{0A650F45-3E8D-4485-9A98-BC8F44B25582}" type="presParOf" srcId="{35724BF2-FB2F-4C3E-9EBB-19493AD7D531}" destId="{12C4F841-F230-4789-BD0D-56C2AEE5E8FE}" srcOrd="0" destOrd="0" presId="urn:microsoft.com/office/officeart/2005/8/layout/radial1"/>
    <dgm:cxn modelId="{DAC8E119-36CD-43F7-ADF9-CA4801D8553E}" type="presParOf" srcId="{80B2C01A-994B-4697-AD96-F3230D1F4E22}" destId="{2494CFFE-27BC-4F66-BD15-5EA889AC4C8A}" srcOrd="4" destOrd="0" presId="urn:microsoft.com/office/officeart/2005/8/layout/radial1"/>
    <dgm:cxn modelId="{1CE80717-F480-45B3-9B7C-4D1CDA21AF48}" type="presParOf" srcId="{80B2C01A-994B-4697-AD96-F3230D1F4E22}" destId="{E8E30E1A-42FE-48F3-A9FB-C5ECC10C9407}" srcOrd="5" destOrd="0" presId="urn:microsoft.com/office/officeart/2005/8/layout/radial1"/>
    <dgm:cxn modelId="{C3D1E035-F985-4F57-9400-9B259A53E4DD}" type="presParOf" srcId="{E8E30E1A-42FE-48F3-A9FB-C5ECC10C9407}" destId="{D45363BD-81FE-4164-80E8-4F27835BB6D6}" srcOrd="0" destOrd="0" presId="urn:microsoft.com/office/officeart/2005/8/layout/radial1"/>
    <dgm:cxn modelId="{063B248A-4287-410D-95F9-E9F7C6BFCCD2}" type="presParOf" srcId="{80B2C01A-994B-4697-AD96-F3230D1F4E22}" destId="{5BB03209-BF8D-49AD-8F1B-2BF34228329A}" srcOrd="6" destOrd="0" presId="urn:microsoft.com/office/officeart/2005/8/layout/radial1"/>
    <dgm:cxn modelId="{4AACFD6A-3CCE-4367-BAE8-97C2B3434983}" type="presParOf" srcId="{80B2C01A-994B-4697-AD96-F3230D1F4E22}" destId="{1AEDB252-60F6-4779-B08F-860AEE82175D}" srcOrd="7" destOrd="0" presId="urn:microsoft.com/office/officeart/2005/8/layout/radial1"/>
    <dgm:cxn modelId="{423CDFC8-0D35-4EC6-941A-13DA033F5778}" type="presParOf" srcId="{1AEDB252-60F6-4779-B08F-860AEE82175D}" destId="{BBE36722-DE3B-4A35-98CF-7471A232B007}" srcOrd="0" destOrd="0" presId="urn:microsoft.com/office/officeart/2005/8/layout/radial1"/>
    <dgm:cxn modelId="{7658ECD4-20B9-4600-A5EE-F6AAC3CF5342}" type="presParOf" srcId="{80B2C01A-994B-4697-AD96-F3230D1F4E22}" destId="{7A78D2F9-47B5-45E4-9816-53AFDAC5FCFE}" srcOrd="8" destOrd="0" presId="urn:microsoft.com/office/officeart/2005/8/layout/radial1"/>
    <dgm:cxn modelId="{CBF25C85-62CF-4051-85C5-637472993FD9}" type="presParOf" srcId="{80B2C01A-994B-4697-AD96-F3230D1F4E22}" destId="{9687458D-86BB-4824-9BF8-62C46EC7AE39}" srcOrd="9" destOrd="0" presId="urn:microsoft.com/office/officeart/2005/8/layout/radial1"/>
    <dgm:cxn modelId="{14AEA851-6142-4ADE-8639-1DA2EAC5BF06}" type="presParOf" srcId="{9687458D-86BB-4824-9BF8-62C46EC7AE39}" destId="{4564ECEA-1FF0-4C32-AC75-A10DA40B92E2}" srcOrd="0" destOrd="0" presId="urn:microsoft.com/office/officeart/2005/8/layout/radial1"/>
    <dgm:cxn modelId="{2DD927FF-2B2F-4AB4-AF89-65BC832379B9}" type="presParOf" srcId="{80B2C01A-994B-4697-AD96-F3230D1F4E22}" destId="{868AD642-9D12-4B26-88A1-2AC7B52D9D90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AA8289-842D-4BBF-9AA7-B7BC845CC2DC}">
      <dsp:nvSpPr>
        <dsp:cNvPr id="0" name=""/>
        <dsp:cNvSpPr/>
      </dsp:nvSpPr>
      <dsp:spPr>
        <a:xfrm>
          <a:off x="3834297" y="2590227"/>
          <a:ext cx="1970705" cy="1970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2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rPr>
            <a:t>  </a:t>
          </a:r>
          <a:endParaRPr kumimoji="0" lang="en-US" sz="2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2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อุบัติการณ์</a:t>
          </a:r>
          <a:endParaRPr kumimoji="0" lang="en-US" sz="2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2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พลัดตกหกล้ม</a:t>
          </a:r>
          <a:endParaRPr kumimoji="0" lang="th-TH" sz="2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4122900" y="2878830"/>
        <a:ext cx="1393499" cy="1393499"/>
      </dsp:txXfrm>
    </dsp:sp>
    <dsp:sp modelId="{328BD3C8-1B6F-4038-AA08-C80300BC2689}">
      <dsp:nvSpPr>
        <dsp:cNvPr id="0" name=""/>
        <dsp:cNvSpPr/>
      </dsp:nvSpPr>
      <dsp:spPr>
        <a:xfrm rot="16200000">
          <a:off x="4522140" y="2274317"/>
          <a:ext cx="595018" cy="36800"/>
        </a:xfrm>
        <a:custGeom>
          <a:avLst/>
          <a:gdLst/>
          <a:ahLst/>
          <a:cxnLst/>
          <a:rect l="0" t="0" r="0" b="0"/>
          <a:pathLst>
            <a:path>
              <a:moveTo>
                <a:pt x="0" y="18400"/>
              </a:moveTo>
              <a:lnTo>
                <a:pt x="595018" y="18400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500" kern="1200"/>
        </a:p>
      </dsp:txBody>
      <dsp:txXfrm>
        <a:off x="4804774" y="2277842"/>
        <a:ext cx="29750" cy="29750"/>
      </dsp:txXfrm>
    </dsp:sp>
    <dsp:sp modelId="{652447BB-98DE-4DDC-8E59-B4A3EEB66EF0}">
      <dsp:nvSpPr>
        <dsp:cNvPr id="0" name=""/>
        <dsp:cNvSpPr/>
      </dsp:nvSpPr>
      <dsp:spPr>
        <a:xfrm>
          <a:off x="3834297" y="24502"/>
          <a:ext cx="1970705" cy="1970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บุคลากร  </a:t>
          </a:r>
          <a:r>
            <a:rPr kumimoji="0" lang="en-US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Cordia New" panose="020B0304020202020204" pitchFamily="34" charset="-34"/>
            </a:rPr>
            <a:t>                 </a:t>
          </a:r>
          <a:r>
            <a:rPr kumimoji="0" lang="th-TH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อัตราปฏิบัติงานไม่เพียงพอต่อปริมานงาน</a:t>
          </a:r>
          <a:endParaRPr kumimoji="0" lang="th-TH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4122900" y="313105"/>
        <a:ext cx="1393499" cy="1393499"/>
      </dsp:txXfrm>
    </dsp:sp>
    <dsp:sp modelId="{35724BF2-FB2F-4C3E-9EBB-19493AD7D531}">
      <dsp:nvSpPr>
        <dsp:cNvPr id="0" name=""/>
        <dsp:cNvSpPr/>
      </dsp:nvSpPr>
      <dsp:spPr>
        <a:xfrm rot="20520000">
          <a:off x="5742215" y="3160753"/>
          <a:ext cx="595018" cy="36800"/>
        </a:xfrm>
        <a:custGeom>
          <a:avLst/>
          <a:gdLst/>
          <a:ahLst/>
          <a:cxnLst/>
          <a:rect l="0" t="0" r="0" b="0"/>
          <a:pathLst>
            <a:path>
              <a:moveTo>
                <a:pt x="0" y="18400"/>
              </a:moveTo>
              <a:lnTo>
                <a:pt x="595018" y="18400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500" kern="1200"/>
        </a:p>
      </dsp:txBody>
      <dsp:txXfrm>
        <a:off x="6024849" y="3164278"/>
        <a:ext cx="29750" cy="29750"/>
      </dsp:txXfrm>
    </dsp:sp>
    <dsp:sp modelId="{2494CFFE-27BC-4F66-BD15-5EA889AC4C8A}">
      <dsp:nvSpPr>
        <dsp:cNvPr id="0" name=""/>
        <dsp:cNvSpPr/>
      </dsp:nvSpPr>
      <dsp:spPr>
        <a:xfrm>
          <a:off x="6274446" y="1797374"/>
          <a:ext cx="1970705" cy="1970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6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ผู้ป่วยและญาติ</a:t>
          </a:r>
          <a:endParaRPr kumimoji="0" lang="en-US" sz="1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- ขาดข้อมูล ความตระหนักในการปฏิบัติตัว</a:t>
          </a:r>
          <a:endParaRPr kumimoji="0" lang="en-US" sz="1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 -ไม่ปฏิบัติตาม</a:t>
          </a:r>
          <a:endParaRPr kumimoji="0" lang="th-TH" sz="1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6563049" y="2085977"/>
        <a:ext cx="1393499" cy="1393499"/>
      </dsp:txXfrm>
    </dsp:sp>
    <dsp:sp modelId="{E8E30E1A-42FE-48F3-A9FB-C5ECC10C9407}">
      <dsp:nvSpPr>
        <dsp:cNvPr id="0" name=""/>
        <dsp:cNvSpPr/>
      </dsp:nvSpPr>
      <dsp:spPr>
        <a:xfrm rot="3240000">
          <a:off x="5276188" y="4595037"/>
          <a:ext cx="595018" cy="36800"/>
        </a:xfrm>
        <a:custGeom>
          <a:avLst/>
          <a:gdLst/>
          <a:ahLst/>
          <a:cxnLst/>
          <a:rect l="0" t="0" r="0" b="0"/>
          <a:pathLst>
            <a:path>
              <a:moveTo>
                <a:pt x="0" y="18400"/>
              </a:moveTo>
              <a:lnTo>
                <a:pt x="595018" y="18400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500" kern="1200"/>
        </a:p>
      </dsp:txBody>
      <dsp:txXfrm>
        <a:off x="5558822" y="4598561"/>
        <a:ext cx="29750" cy="29750"/>
      </dsp:txXfrm>
    </dsp:sp>
    <dsp:sp modelId="{5BB03209-BF8D-49AD-8F1B-2BF34228329A}">
      <dsp:nvSpPr>
        <dsp:cNvPr id="0" name=""/>
        <dsp:cNvSpPr/>
      </dsp:nvSpPr>
      <dsp:spPr>
        <a:xfrm>
          <a:off x="5342392" y="4665941"/>
          <a:ext cx="1970705" cy="1970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rPr>
            <a:t>ผลกระทบ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rPr>
            <a:t>มีโอกาสได้รับบาดเจ็บและเป็น</a:t>
          </a:r>
          <a:r>
            <a:rPr kumimoji="0" lang="th-TH" sz="18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rPr>
            <a:t>อันตรายต่</a:t>
          </a:r>
          <a:r>
            <a:rPr kumimoji="0" lang="th-TH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rPr>
            <a:t>อ่างกาย</a:t>
          </a:r>
          <a:endParaRPr kumimoji="0" lang="en-US" sz="18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5630995" y="4954544"/>
        <a:ext cx="1393499" cy="1393499"/>
      </dsp:txXfrm>
    </dsp:sp>
    <dsp:sp modelId="{1AEDB252-60F6-4779-B08F-860AEE82175D}">
      <dsp:nvSpPr>
        <dsp:cNvPr id="0" name=""/>
        <dsp:cNvSpPr/>
      </dsp:nvSpPr>
      <dsp:spPr>
        <a:xfrm rot="7560000">
          <a:off x="3768093" y="4595037"/>
          <a:ext cx="595018" cy="36800"/>
        </a:xfrm>
        <a:custGeom>
          <a:avLst/>
          <a:gdLst/>
          <a:ahLst/>
          <a:cxnLst/>
          <a:rect l="0" t="0" r="0" b="0"/>
          <a:pathLst>
            <a:path>
              <a:moveTo>
                <a:pt x="0" y="18400"/>
              </a:moveTo>
              <a:lnTo>
                <a:pt x="595018" y="18400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500" kern="1200"/>
        </a:p>
      </dsp:txBody>
      <dsp:txXfrm rot="10800000">
        <a:off x="4050727" y="4598561"/>
        <a:ext cx="29750" cy="29750"/>
      </dsp:txXfrm>
    </dsp:sp>
    <dsp:sp modelId="{7A78D2F9-47B5-45E4-9816-53AFDAC5FCFE}">
      <dsp:nvSpPr>
        <dsp:cNvPr id="0" name=""/>
        <dsp:cNvSpPr/>
      </dsp:nvSpPr>
      <dsp:spPr>
        <a:xfrm>
          <a:off x="2326202" y="4665941"/>
          <a:ext cx="1970705" cy="1970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6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อุบัติการณ์</a:t>
          </a:r>
          <a:endParaRPr kumimoji="0" lang="en-US" sz="1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ล้มก้นกระแทกพื้นขณะลุกเข้า</a:t>
          </a:r>
          <a:r>
            <a:rPr kumimoji="0" lang="th-TH" sz="1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rPr>
            <a:t>ห้องน้ำ</a:t>
          </a:r>
          <a:endParaRPr kumimoji="0" lang="th-TH" sz="1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2614805" y="4954544"/>
        <a:ext cx="1393499" cy="1393499"/>
      </dsp:txXfrm>
    </dsp:sp>
    <dsp:sp modelId="{9687458D-86BB-4824-9BF8-62C46EC7AE39}">
      <dsp:nvSpPr>
        <dsp:cNvPr id="0" name=""/>
        <dsp:cNvSpPr/>
      </dsp:nvSpPr>
      <dsp:spPr>
        <a:xfrm rot="11880000">
          <a:off x="3302066" y="3160753"/>
          <a:ext cx="595018" cy="36800"/>
        </a:xfrm>
        <a:custGeom>
          <a:avLst/>
          <a:gdLst/>
          <a:ahLst/>
          <a:cxnLst/>
          <a:rect l="0" t="0" r="0" b="0"/>
          <a:pathLst>
            <a:path>
              <a:moveTo>
                <a:pt x="0" y="18400"/>
              </a:moveTo>
              <a:lnTo>
                <a:pt x="595018" y="18400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500" kern="1200"/>
        </a:p>
      </dsp:txBody>
      <dsp:txXfrm rot="10800000">
        <a:off x="3584700" y="3164278"/>
        <a:ext cx="29750" cy="29750"/>
      </dsp:txXfrm>
    </dsp:sp>
    <dsp:sp modelId="{868AD642-9D12-4B26-88A1-2AC7B52D9D90}">
      <dsp:nvSpPr>
        <dsp:cNvPr id="0" name=""/>
        <dsp:cNvSpPr/>
      </dsp:nvSpPr>
      <dsp:spPr>
        <a:xfrm>
          <a:off x="1394148" y="1797374"/>
          <a:ext cx="1970705" cy="1970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อุปการณ์</a:t>
          </a:r>
          <a:r>
            <a:rPr kumimoji="0" lang="th-TH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rPr>
            <a:t>               </a:t>
          </a:r>
          <a:endParaRPr kumimoji="0" lang="en-US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 เครื่อง </a:t>
          </a:r>
          <a:r>
            <a:rPr kumimoji="0" lang="en-US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Infusion pump </a:t>
          </a:r>
          <a:r>
            <a:rPr kumimoji="0" lang="th-TH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rPr>
            <a:t>ขนาดใหญ่และหนัก</a:t>
          </a:r>
          <a:endParaRPr kumimoji="0" lang="th-TH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1682751" y="2085977"/>
        <a:ext cx="1393499" cy="1393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081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73099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665028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857298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xmlns="" val="4102297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20241553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9592571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39538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70875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670085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82879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4389322-53FB-4205-B4E9-D5EF2E93A33E}" type="datetimeFigureOut">
              <a:rPr lang="th-TH" smtClean="0"/>
              <a:pPr/>
              <a:t>12/02/61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5FB9CC2-E2EA-475D-B614-4BBA6EE5A7A4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Freeform 6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349022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676400" y="1917700"/>
            <a:ext cx="9144000" cy="4348163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0700" b="1" dirty="0" smtClean="0">
                <a:effectLst/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  <a:t>CQI </a:t>
            </a:r>
            <a:br>
              <a:rPr lang="en-US" sz="10700" b="1" dirty="0" smtClean="0">
                <a:effectLst/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</a:b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/>
            </a:r>
            <a:b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9028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279400"/>
            <a:ext cx="10178322" cy="6413499"/>
          </a:xfrm>
        </p:spPr>
        <p:txBody>
          <a:bodyPr>
            <a:normAutofit fontScale="77500" lnSpcReduction="20000"/>
          </a:bodyPr>
          <a:lstStyle/>
          <a:p>
            <a:pPr marL="457200" lvl="1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3.1พยาบาล</a:t>
            </a:r>
            <a:r>
              <a:rPr lang="th-TH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ประเมินผู้ป่วยแรกรับใหม่และผู้ป่วยรับย้ายทุกราย </a:t>
            </a:r>
            <a:endParaRPr lang="en-US" sz="36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525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3.1.1การให้ข้อมูล การแนะนำสถานที่ การมีญาติอยู่ด้วยขณะเข้ารับการรักษา การไม่ให้ผู้ป่วยอยู่ลำพัง การช่วยกิจกรรมเล็กน้อย การช่วยลุกประคองเข้าห้องน้ำ</a:t>
            </a:r>
            <a:endParaRPr lang="en-US" sz="36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525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3.1.2การให้ข้อมูลแก่ผู้ป่วยถึงความสำคัญของอันตรายจากการเกิดอุบัติเหตุพลัดตกหกล้ม การขอความช่วยเหลือจากญาติเมื่อต้องการความช่วยเหลือ โดยไม่เกิดความเกรงใจญาติ</a:t>
            </a:r>
            <a:endParaRPr lang="en-US" sz="36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525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3.1.3แนะนำการจัดสิ่งแวดล้อมให้เหมาะสมต่อการ</a:t>
            </a: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พยาบาล</a:t>
            </a:r>
            <a:endParaRPr lang="en-US" sz="36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525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3.2 </a:t>
            </a:r>
            <a:r>
              <a:rPr lang="th-TH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พยาบาลประเมินซักประวัติรับใหม่แรกรับ </a:t>
            </a:r>
            <a:endParaRPr lang="en-US" sz="36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67183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 3.2.1 </a:t>
            </a: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ซักประวัติโรคประจำตัว </a:t>
            </a:r>
            <a:endParaRPr lang="th-TH" sz="36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67183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 3.2.2 </a:t>
            </a: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ซักประวัติยาเดิมที่รับประทานใน</a:t>
            </a: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ปัจจุบัน</a:t>
            </a:r>
            <a:endParaRPr lang="en-US" sz="36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67183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 3.2.3 </a:t>
            </a: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ซักประวัติการรับการรักษาในปัจจุบัน</a:t>
            </a:r>
            <a:endParaRPr lang="en-US" sz="36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331108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584201"/>
            <a:ext cx="10178322" cy="5295392"/>
          </a:xfrm>
        </p:spPr>
        <p:txBody>
          <a:bodyPr>
            <a:noAutofit/>
          </a:bodyPr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dirty="0"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3.3. </a:t>
            </a:r>
            <a:r>
              <a:rPr lang="th-TH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พยาบาลประเมินโดยการใช้แบบประเมินความเสี่ยงต่อการเกิดพลัดตกหกล้ม </a:t>
            </a:r>
            <a:endParaRPr lang="en-US" sz="32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National cancer institute </a:t>
            </a:r>
            <a:r>
              <a:rPr lang="th-TH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ดังนี้ </a:t>
            </a:r>
            <a:endParaRPr lang="en-US" sz="32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ระดับ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ความเสี่ยงสูง คะแนน มากกว่า 4 คะแนน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ngsana New" panose="02020603050405020304" pitchFamily="18" charset="-34"/>
              <a:buChar char="-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มีการประเมินทุกเวรและตรวจเยี่ยมทุก 1 ชม.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ngsana New" panose="02020603050405020304" pitchFamily="18" charset="-34"/>
              <a:buChar char="-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มีการติดสติ๊กเกอร์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Fall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ngsana New" panose="02020603050405020304" pitchFamily="18" charset="-34"/>
              <a:buChar char="-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ป้ายข้อมือ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ngsana New" panose="02020603050405020304" pitchFamily="18" charset="-34"/>
              <a:buChar char="-"/>
            </a:pPr>
            <a:r>
              <a:rPr lang="en-US" sz="3200" dirty="0" err="1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Kardex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125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673101"/>
            <a:ext cx="10178322" cy="5206492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ngsana New" panose="02020603050405020304" pitchFamily="18" charset="-34"/>
              <a:buChar char="-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ป้ายหน้าห้อง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457200">
              <a:lnSpc>
                <a:spcPct val="115000"/>
              </a:lnSpc>
              <a:spcAft>
                <a:spcPts val="10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ระดับความเสี่ยงต่ำ คะแนน 1- 4 คะแนน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ngsana New" panose="02020603050405020304" pitchFamily="18" charset="-34"/>
              <a:buChar char="-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การประเมินทุกวัน ให้การพยาบาลตามคู่มือการป้องกันการเกิดพลัดตกหกล้ม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457200">
              <a:lnSpc>
                <a:spcPct val="115000"/>
              </a:lnSpc>
              <a:spcAft>
                <a:spcPts val="10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ระดับไม่มีความเสี่ยง คะแนน 0  คะแนน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ngsana New" panose="02020603050405020304" pitchFamily="18" charset="-34"/>
              <a:buChar char="-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การประเมินทุก 7 วัน กรณีมีการเปลี่ยนแปลงให้ประเมินใหม่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xmlns="" val="291901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520701"/>
            <a:ext cx="10178322" cy="5358892"/>
          </a:xfrm>
        </p:spPr>
        <p:txBody>
          <a:bodyPr>
            <a:normAutofit lnSpcReduction="10000"/>
          </a:bodyPr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4.</a:t>
            </a:r>
            <a:r>
              <a:rPr lang="th-TH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การมอบหมายแก่เจ้าหน้าที่ที่ปฏิบัติงานในหอผู้ป่วยร่วมปฏิบัติในทิศทางเดียวกัน</a:t>
            </a:r>
            <a:endParaRPr lang="en-US" sz="36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457200">
              <a:lnSpc>
                <a:spcPct val="115000"/>
              </a:lnSpc>
              <a:spcAft>
                <a:spcPts val="1000"/>
              </a:spcAft>
            </a:pP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4.1 มอบหมายการตรวจสอบการติดสติ๊กเกอร์  </a:t>
            </a:r>
            <a: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Fall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2"/>
            </a:pP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มอบหมายการตรวจสอบการติดป้ายข้อมือ</a:t>
            </a:r>
            <a:endParaRPr lang="en-US" sz="36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2"/>
            </a:pP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มอบหมายการตรวจสอบการติดป้ายหน้าห้องและ </a:t>
            </a:r>
            <a:r>
              <a:rPr lang="en-US" sz="36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Kardex</a:t>
            </a:r>
            <a:endParaRPr lang="en-US" sz="36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5.การปฏิบัติการพยาบาลโดยใช้แนวทางการป้องกันการเกิดอุบัติการณ์พลัดตกหกล้ม</a:t>
            </a:r>
            <a:endParaRPr lang="en-US" sz="36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13349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1181101"/>
            <a:ext cx="10178322" cy="469849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4400" b="1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ระยะที่ </a:t>
            </a:r>
            <a:r>
              <a:rPr lang="en-US" sz="4400" b="1" dirty="0"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  <a:t>3 </a:t>
            </a:r>
            <a:r>
              <a:rPr lang="th-TH" sz="4400" b="1" dirty="0">
                <a:latin typeface="Angsana New" panose="02020603050405020304" pitchFamily="18" charset="-34"/>
                <a:ea typeface="Calibri" panose="020F0502020204030204" pitchFamily="34" charset="0"/>
              </a:rPr>
              <a:t>การประเมินผล</a:t>
            </a:r>
            <a:endParaRPr lang="en-US" sz="4400" b="1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th-TH" sz="4400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ไม่พบเจอการ</a:t>
            </a:r>
            <a:r>
              <a:rPr lang="th-TH" sz="4400" dirty="0" err="1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เกิดอ</a:t>
            </a:r>
            <a:r>
              <a:rPr lang="th-TH" sz="4400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บุติการณ์พลัดตกหกล้มภายในหอผู้ป่วยพิเศษ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280598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  <a:t>9.</a:t>
            </a:r>
            <a:r>
              <a:rPr lang="th-TH" sz="5400" b="1" dirty="0">
                <a:latin typeface="Angsana New" panose="02020603050405020304" pitchFamily="18" charset="-34"/>
                <a:ea typeface="Calibri" panose="020F0502020204030204" pitchFamily="34" charset="0"/>
              </a:rPr>
              <a:t>การวัดผลและผลของการเปลี่ยนแปลง</a:t>
            </a: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  <a:t>: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/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61178" y="1498601"/>
            <a:ext cx="10178322" cy="4571999"/>
          </a:xfrm>
        </p:spPr>
        <p:txBody>
          <a:bodyPr>
            <a:noAutofit/>
          </a:bodyPr>
          <a:lstStyle/>
          <a:p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จากการเก็บข้อมูลในระยะเวลาตั้งแต่วันที่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1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มกราคม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2560 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ถึงวันที่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31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ธันวาคม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2560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มีจำนวนผู้ป่วยที่เข้ารับการรักษาในหอผู้ป่วยพิเศษเป็นจำนวน 1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,245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ราย เกิดอุบัติการณ์พลัดตกหกล้มเป็น 13 ราย คิดเป็นอัตราร้อยละ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1.04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เปรียบเทียบกับการปฏิบัติเมื่อเริ่มใช้ การทบทวนแนวปฏิบัติการป้องกันการพลัดตกหกล้ม ตั้งแต่ระยะเวลาตั้งแต่วันที่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1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มกราคม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2561 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ถึงวันที่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31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มกราคม 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25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61 มีจำนวนผู้ป่วยเข้ารับการรักษาภายในหอผู้ป่วยพิเศษ จำนวน 109 ราย ไม่พบเจอการ</a:t>
            </a:r>
            <a:r>
              <a:rPr lang="th-TH" sz="36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เกิดอ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บุติการณ์พลัดตกหกล้มภายในหอผู้ป่วยพิเศษ 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253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  <a:t>10.</a:t>
            </a:r>
            <a:r>
              <a:rPr lang="th-TH" sz="5400" b="1" dirty="0">
                <a:latin typeface="Angsana New" panose="02020603050405020304" pitchFamily="18" charset="-34"/>
                <a:ea typeface="Calibri" panose="020F0502020204030204" pitchFamily="34" charset="0"/>
              </a:rPr>
              <a:t>บทเรียนที่ได้รับ</a:t>
            </a: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  <a:t>: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/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1485901"/>
            <a:ext cx="10178322" cy="4393692"/>
          </a:xfrm>
        </p:spPr>
        <p:txBody>
          <a:bodyPr>
            <a:normAutofit lnSpcReduction="10000"/>
          </a:bodyPr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1.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การทำงานเป็นทีมและการทำงานแบบมีส่วนรวม เป็นการเพิ่มโอกาสการพัฒนาภายในหน่วยงานให้ประสบความสำเร็จตามวัตถุประสงค์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2.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การดำเนินการพัฒนาโดยมีแนวทางปฏิบัติให้แก่ผู้ปฏิบัติงานและเจ้าหน้าที่ทางการแพทย์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ปฏิบัติตามแนวปฏิบัติได้ เพื่อมุ่งสู่ความสำเร็จภายในหน่วยงาน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3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มีการปฏิบัติที่ถูกต้องและลดอุบัติการณ์พลัดตกหกล้ม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 4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ลดอุบัติการณ์ร้องเรียนของหน่วยงานและเกิดคุณภาพทางการพยาบาล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35264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609601"/>
            <a:ext cx="10178322" cy="526999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5. 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หอผู้ป่วยพิเศษและห้องผ่าตัด</a:t>
            </a:r>
            <a:endParaRPr lang="en-US" sz="4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6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 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มีแนวทางการปฏิบัติการพยาบาลที่ชัดเจน </a:t>
            </a:r>
            <a:endParaRPr lang="en-US" sz="4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7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 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มีความสุขและความภาคภูมิใจในการปฏิบัติงาน</a:t>
            </a:r>
            <a:endParaRPr lang="en-US" sz="4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427102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11.</a:t>
            </a:r>
            <a:r>
              <a:rPr lang="th-TH" sz="54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การติดต่อทีมงาน</a:t>
            </a: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</a:t>
            </a:r>
            <a: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/>
            </a:r>
            <a:b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</a:b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หอผู้ป่วยพิเศษ เบอร์โทร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2832-3</a:t>
            </a:r>
            <a:endParaRPr lang="en-US" sz="36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E-mail: ward8@gmail.com</a:t>
            </a:r>
            <a:endParaRPr lang="en-US" sz="36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158468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266700"/>
            <a:ext cx="10178322" cy="63119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1.</a:t>
            </a:r>
            <a:r>
              <a:rPr lang="th-TH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ชื่อผลงาน/โครงการ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ทบทวนแนวปฏิบัติ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เพื่อป้องกันการเกิดการพลัดตกหกล้ม 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2.</a:t>
            </a:r>
            <a:r>
              <a:rPr lang="th-TH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คำสำคัญ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ลดอุบัติการณ์การเกิดพลัดตกหกล้มภายในหอผู้ป่วย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พิเศษ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3.</a:t>
            </a:r>
            <a:r>
              <a:rPr lang="th-TH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สรุปผลงานโดยย่อ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ทบทวนแนวปฏิบัติ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ทางการ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พยาบาลเพื่อป้องกันการพลัดตกหกล้มแก่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จ้าหน้าที่และการให้แนะนำแก่ผู้ป่วยและญาติที่ให้การดูแลใกล้ชิดผู้ป่วยขณะที่มารับการรักษาในหอผู้ป่วยพิเศษ ทั้งในขณะเข้ารับการรักษา ขณะรับการรักษา และก่อนจำหน่ายกลับบ้าน เพื่อลดอุบัติการณ์การเกิดพลัดตกหกล้มภายในหอผู้ป่วยพิเศษ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xmlns="" val="178411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406401"/>
            <a:ext cx="10178322" cy="5473192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4.</a:t>
            </a:r>
            <a:r>
              <a:rPr lang="th-TH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ชื่อและที่อยู่ขององค์กร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</a:t>
            </a: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หอผู้ป่วยพิเศษ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5.</a:t>
            </a:r>
            <a:r>
              <a:rPr lang="th-TH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สมาชิก</a:t>
            </a:r>
            <a:r>
              <a:rPr lang="th-TH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ทีม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นางสาว</a:t>
            </a:r>
            <a:r>
              <a:rPr lang="th-TH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นัฏฐ์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การณ์   สงวนแก้ว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นางสาว</a:t>
            </a:r>
            <a:r>
              <a:rPr lang="th-TH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พิ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ลัยพร        รัตนะ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นางสาว</a:t>
            </a:r>
            <a:r>
              <a:rPr lang="th-TH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ศุภาวรรณ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วัง</a:t>
            </a:r>
            <a:r>
              <a:rPr lang="th-TH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ราษฏร์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 นางสาว</a:t>
            </a:r>
            <a:r>
              <a:rPr lang="th-TH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ภัท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ริ</a:t>
            </a:r>
            <a:r>
              <a:rPr lang="th-TH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   พืชผล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ctr"/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xmlns="" val="198496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622301"/>
            <a:ext cx="10178322" cy="525729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6.</a:t>
            </a:r>
            <a:r>
              <a:rPr lang="th-TH" sz="40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ปัญหาและสาเหตุโดยย่อ</a:t>
            </a:r>
            <a:r>
              <a:rPr lang="en-US" sz="40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</a:p>
          <a:p>
            <a:r>
              <a:rPr lang="en-US" sz="2400" dirty="0"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  <a:t> 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จากการให้บริการผู้ป่วยโรคมะเร็งที่เข้ารับการรักษาที่หอผู้ป่วยพิเศษชั้น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8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พบเกิดอุบัติการณ์ผู้ป่วยหลังการผ่าตัด เกิดพลัดตกหกล้มข้างเตียงผู้ป่วยภายในห้องผู้ป่วย ขณะผู้ป่วยและญาติกำลังลุกประคองช่วยเข้าห้องน้ำ  ทำให้เกิดอุบัติการณ์พลัดตกหกล้มก้นกระแทกพื้น จากการสอบถามผู้ป่วยและญาติ ผู้ป่วยและญาติได้บอกกล่าวว่าถึงสาเหตุการพลัดตกหกล้ม ดังนี้ 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ปัจจัยด้านสิ่งแวดล้อม เช่น พื้นห้องน้ำลื่น พื้นต่างระดับ 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ปัจจัยด้านพฤติกรรม เช่น ผู้ป่วยเกรงใจญาติ ลุกเดินเข้าห้องน้ำลำพัง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,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ญาติไม่ตระหนักถึงความสำคัญในการป้องกันการเกิดพลัดตกหกล้ม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, </a:t>
            </a:r>
          </a:p>
          <a:p>
            <a:pPr lvl="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ปัจจัยด้านร่างกาย เช่น อาการอ่อนเพลีย ไม่สุขสบายจากการรักษา ความไม่สมดุล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ของอิเล็ต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โทร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ไลท์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ในร่างกาย 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ผลข้างเคียงจากยา เช่น ยาโรคประจำตัว ยาบรรเทาปวด ยานอนหลับ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หอผู้ป่วยพิเศษได้เล็งเห็นถึงความสำคัญและปัญหาที่เกิดขึ้น ซึ่งลักษณะหอผู้ป่วยพิเศษเป็นห้องเดี่ยว มีความเป็นส่วนตัวและมีญาติดูแลใกล้ชิดตลอดเวลา การให้ความรู้เรื่องการปฏิบัติตัวและการดูแลผู้ป่วยทุกรายที่มารับการรักษาที่หอผู้ป่วยพิเศษ ตั้งแต่รับการรักษา ขณะรับการรักษา และจำหน่ายกลับบ้าน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203019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4400" b="1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จากการวิเคราะห์ปัญหาและสาเหตุถึงอุบัติการณ์ที่เกิดภายในหอผู้ป่วยพิเศษ ชั้น 8 ดังนี้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th-TH" sz="4400" dirty="0"/>
          </a:p>
        </p:txBody>
      </p:sp>
    </p:spTree>
    <p:extLst>
      <p:ext uri="{BB962C8B-B14F-4D97-AF65-F5344CB8AC3E}">
        <p14:creationId xmlns:p14="http://schemas.microsoft.com/office/powerpoint/2010/main" xmlns="" val="151048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469901"/>
            <a:ext cx="10178322" cy="5409692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graphicFrame>
        <p:nvGraphicFramePr>
          <p:cNvPr id="6" name="ไดอะแกรม 5"/>
          <p:cNvGraphicFramePr/>
          <p:nvPr>
            <p:extLst>
              <p:ext uri="{D42A27DB-BD31-4B8C-83A1-F6EECF244321}">
                <p14:modId xmlns:p14="http://schemas.microsoft.com/office/powerpoint/2010/main" xmlns="" val="7769479"/>
              </p:ext>
            </p:extLst>
          </p:nvPr>
        </p:nvGraphicFramePr>
        <p:xfrm>
          <a:off x="1511300" y="196850"/>
          <a:ext cx="9639300" cy="6661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01919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7.</a:t>
            </a:r>
            <a:r>
              <a:rPr lang="th-TH" sz="54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เป้าหมาย</a:t>
            </a: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</a:t>
            </a:r>
            <a:r>
              <a:rPr lang="en-US" sz="54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54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/>
            </a:r>
            <a:b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</a:b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28700" y="1714501"/>
            <a:ext cx="10401300" cy="4165092"/>
          </a:xfrm>
        </p:spPr>
        <p:txBody>
          <a:bodyPr>
            <a:norm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ลดอุบัติการณ์และอัตราการเกิดพลัดตกหกล้มภายในหอผู้ป่วยพิเศษตั้งแต่แรกรับจนจำหน่ายผู้ป่วยกลับบ้านให้เป็นศูนย์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โดยมีการแบ่งกลุ่มของผู้ป่วยเพื่อป้องกันและเฝ้าระวังอุบัติเหตุพลัดตกหกล้ม โดยการใช้แบบประเมินเกณฑ์การให้คะแนนการประเมินด้วยแบบประเมินความเสี่ยงต่อการเกิดพลัดตกหกล้ม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National cancer institute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ดังนี้ 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การเก็บข้อมูลในระยะเวลาตั้งแต่วันที่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1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มกราคม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2560 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ถึงวันที่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31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ธันวาคม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2560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มีจำนวนผู้ป่วยที่เข้ารับการรักษาในหอผู้ป่วยพิเศษเป็นจำนวน 1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,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245 ราย เกิดอุบัติการณ์พลัดตกหกล้ม 13 ราย คิดเป็นอัตราร้อยละ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1.04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ดังนั้นทางหอผู้ป่วยพิเศษจึงได้นำอุบัติการณ์ที่เกิดขึ้น มาวิเคราะห์หาสาเหตุการป้องกันไม่ให้เกิดอุบัติการณ์พลัดตกหกล้มเกิดขึ้นอีก จึงได้ทบทวนแนวปฏิบัติเพื่อป้องกันการเกิดการพลัดตกหกล้ม โดยการให้การพยาบาลและคำแนะนำแก่ผู้ป่วยและญาติ เพื่อลดอุบัติการณ์จากการทำแนวทางปฏิบัติ เพื่อให้ผลที่เกิดขึ้น ทำให้เกิดคุณภาพทางการพยาบาลและความพึงพอใจของผู้ป่วยและญาติภายในหอผู้ป่วยพิเศษ และลดอุบัติการณ์ร้องเรียนของหน่วยงาน 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864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  <a:t>8.</a:t>
            </a:r>
            <a:r>
              <a:rPr lang="th-TH" sz="5400" b="1" dirty="0">
                <a:latin typeface="Angsana New" panose="02020603050405020304" pitchFamily="18" charset="-34"/>
                <a:ea typeface="Calibri" panose="020F0502020204030204" pitchFamily="34" charset="0"/>
              </a:rPr>
              <a:t>กิจกรรมการพัฒนา</a:t>
            </a: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Cordia New" panose="020B0304020202020204" pitchFamily="34" charset="-34"/>
              </a:rPr>
              <a:t>: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/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1574801"/>
            <a:ext cx="10178322" cy="430479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28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ระยะที่ </a:t>
            </a:r>
            <a:r>
              <a:rPr lang="en-US" sz="28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 </a:t>
            </a:r>
            <a:r>
              <a:rPr lang="th-TH" sz="28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การรับใหม่และการรับย้ายผู้ป่วย   ประกอบด้วยขั้นตอน ดังนี้</a:t>
            </a:r>
            <a:endParaRPr lang="en-US" sz="28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ทบทวนเอกสารวิชาการและงานวิจัยที่เกี่ยวข้อง</a:t>
            </a:r>
            <a:endParaRPr lang="en-US" sz="28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2.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วิเคราะห์ปัญหาและสาเหตุถึงอุบัติการณ์ที่เกิดภายในหอผู้ป่วยพิเศษ </a:t>
            </a:r>
            <a:endParaRPr lang="th-TH" sz="28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 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ร่วมกันทบทวนแนวทางการ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ปฏิบัติเพื่อป้องกันการพลัดตกหกล้มแก่ผู้ป่วยภายในหอผู้ป่วย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พิเศษ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เพื่อ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เป็นแนวปฏิบัติแก่ญาติผู้ป่วยและเจ้าหน้าที่ทุกท่าน</a:t>
            </a:r>
            <a:endParaRPr lang="en-US" sz="28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689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h-TH" sz="54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ระยะที่ </a:t>
            </a:r>
            <a:r>
              <a:rPr lang="en-US" sz="54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 </a:t>
            </a:r>
            <a:r>
              <a:rPr lang="th-TH" sz="54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การปฏิบัติการ  ประกอบด้วยขั้นตอน ดังนี้</a:t>
            </a:r>
            <a: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/>
            </a:r>
            <a:b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</a:b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เริ่มเก็บข้อมูลโดย</a:t>
            </a:r>
            <a:r>
              <a:rPr lang="th-TH" sz="11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ใช้การทบทวนแนว</a:t>
            </a:r>
            <a:r>
              <a:rPr lang="th-TH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ปฏิบัติเพื่อป้องกันการเกิดการพลัดตกหกล้ม   </a:t>
            </a:r>
            <a:endParaRPr lang="en-US" sz="11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h-TH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ระยะเวลาตั้งแต่วันที่ </a:t>
            </a:r>
            <a:r>
              <a:rPr lang="en-US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 </a:t>
            </a:r>
            <a:r>
              <a:rPr lang="th-TH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มกราคม </a:t>
            </a:r>
            <a:r>
              <a:rPr lang="en-US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2561  </a:t>
            </a:r>
            <a:r>
              <a:rPr lang="th-TH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ถึงวันที่ </a:t>
            </a:r>
            <a:r>
              <a:rPr lang="en-US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31 </a:t>
            </a:r>
            <a:r>
              <a:rPr lang="th-TH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มกราคม </a:t>
            </a:r>
            <a:r>
              <a:rPr lang="en-US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25</a:t>
            </a:r>
            <a:r>
              <a:rPr lang="th-TH" sz="11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61</a:t>
            </a:r>
            <a:endParaRPr lang="en-US" sz="11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th-TH" sz="11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</a:t>
            </a:r>
            <a:r>
              <a:rPr lang="th-TH" sz="11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ให้ความรู้เรื่องการประเมินผู้ป่วยในแต่ละ</a:t>
            </a:r>
            <a:r>
              <a:rPr lang="th-TH" sz="11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รายแก่เจ้าที่ปฏิบัติงานในผู้ป่วยพิเศษ</a:t>
            </a:r>
            <a:endParaRPr lang="en-US" sz="112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th-TH" sz="11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การอธิบายเพื่อให้เกิดความรู้ ความเข้าใจแก่เจ้าหน้าที่ภายในหอผู้ป่วยพิเศษ</a:t>
            </a:r>
            <a:endParaRPr lang="en-US" sz="112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th-TH" sz="11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อธิบายถึงการทบทวนแนวการ</a:t>
            </a:r>
            <a:r>
              <a:rPr lang="th-TH" sz="11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ปฏิบัติเพื่อป้องกันพลัดตกหกล้มแก่เจ้าหน้าที่ทุกท่าน ญาติผู้ป่วยและผู้ป่วยทุกราย  ซึ่งมีขั้นตอนและแนวปฏิบัติดังนี้</a:t>
            </a:r>
            <a:endParaRPr lang="en-US" sz="112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21325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TM10001106[[fn=ป้าย]]</Template>
  <TotalTime>75</TotalTime>
  <Words>1001</Words>
  <Application>Microsoft Office PowerPoint</Application>
  <PresentationFormat>กำหนดเอง</PresentationFormat>
  <Paragraphs>93</Paragraphs>
  <Slides>18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18</vt:i4>
      </vt:variant>
    </vt:vector>
  </HeadingPairs>
  <TitlesOfParts>
    <vt:vector size="19" baseType="lpstr">
      <vt:lpstr>Badge</vt:lpstr>
      <vt:lpstr>CQI   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7.เป้าหมาย:   </vt:lpstr>
      <vt:lpstr>8.กิจกรรมการพัฒนา: </vt:lpstr>
      <vt:lpstr>ระยะที่ 2  การปฏิบัติการ  ประกอบด้วยขั้นตอน ดังนี้ 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9.การวัดผลและผลของการเปลี่ยนแปลง: </vt:lpstr>
      <vt:lpstr>10.บทเรียนที่ได้รับ: </vt:lpstr>
      <vt:lpstr>ภาพนิ่ง 17</vt:lpstr>
      <vt:lpstr>11.การติดต่อทีมงาน: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CQI</dc:title>
  <dc:creator>NCI_WKS</dc:creator>
  <cp:lastModifiedBy>beety49</cp:lastModifiedBy>
  <cp:revision>5</cp:revision>
  <dcterms:created xsi:type="dcterms:W3CDTF">2018-02-04T11:29:19Z</dcterms:created>
  <dcterms:modified xsi:type="dcterms:W3CDTF">2018-02-12T00:40:44Z</dcterms:modified>
</cp:coreProperties>
</file>