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pptx" ContentType="application/vnd.openxmlformats-officedocument.presentationml.presentation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2" r:id="rId1"/>
  </p:sldMasterIdLst>
  <p:handoutMasterIdLst>
    <p:handoutMasterId r:id="rId23"/>
  </p:handoutMasterIdLst>
  <p:sldIdLst>
    <p:sldId id="256" r:id="rId2"/>
    <p:sldId id="274" r:id="rId3"/>
    <p:sldId id="258" r:id="rId4"/>
    <p:sldId id="260" r:id="rId5"/>
    <p:sldId id="261" r:id="rId6"/>
    <p:sldId id="275" r:id="rId7"/>
    <p:sldId id="263" r:id="rId8"/>
    <p:sldId id="281" r:id="rId9"/>
    <p:sldId id="264" r:id="rId10"/>
    <p:sldId id="273" r:id="rId11"/>
    <p:sldId id="266" r:id="rId12"/>
    <p:sldId id="267" r:id="rId13"/>
    <p:sldId id="268" r:id="rId14"/>
    <p:sldId id="276" r:id="rId15"/>
    <p:sldId id="282" r:id="rId16"/>
    <p:sldId id="283" r:id="rId17"/>
    <p:sldId id="278" r:id="rId18"/>
    <p:sldId id="270" r:id="rId19"/>
    <p:sldId id="271" r:id="rId20"/>
    <p:sldId id="272" r:id="rId21"/>
    <p:sldId id="280" r:id="rId22"/>
  </p:sldIdLst>
  <p:sldSz cx="9144000" cy="6858000" type="screen4x3"/>
  <p:notesSz cx="6811963" cy="9942513"/>
  <p:defaultTextStyle>
    <a:defPPr>
      <a:defRPr lang="th-TH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6600"/>
    <a:srgbClr val="0000CC"/>
    <a:srgbClr val="FF00FF"/>
    <a:srgbClr val="70147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0015" autoAdjust="0"/>
    <p:restoredTop sz="94660"/>
  </p:normalViewPr>
  <p:slideViewPr>
    <p:cSldViewPr>
      <p:cViewPr varScale="1">
        <p:scale>
          <a:sx n="57" d="100"/>
          <a:sy n="57" d="100"/>
        </p:scale>
        <p:origin x="-84" y="-6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quarter" idx="1"/>
          </p:nvPr>
        </p:nvSpPr>
        <p:spPr>
          <a:xfrm>
            <a:off x="3859213" y="0"/>
            <a:ext cx="2951162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3C9D66A-252D-48BE-843D-8C4710A4B5FE}" type="datetimeFigureOut">
              <a:rPr lang="th-TH"/>
              <a:pPr>
                <a:defRPr/>
              </a:pPr>
              <a:t>07/02/61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9444038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3"/>
          </p:nvPr>
        </p:nvSpPr>
        <p:spPr>
          <a:xfrm>
            <a:off x="3859213" y="9444038"/>
            <a:ext cx="2951162" cy="4984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B58488F-DC0C-440B-ACDC-DAAE4AD3CE1B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h-TH" smtClean="0"/>
              <a:t>คลิกเพื่อแก้ไขสไตล์ชื่อเรื่องรองต้นแบบ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2BE08B-998D-4484-9617-372F2E921B2B}" type="datetimeFigureOut">
              <a:rPr lang="th-TH"/>
              <a:pPr>
                <a:defRPr/>
              </a:pPr>
              <a:t>07/02/61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768C24-7EAA-4ED2-AEA5-01E4912E2D60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35E71E-4533-44DF-9F2D-B9CF385FEEC8}" type="datetimeFigureOut">
              <a:rPr lang="th-TH"/>
              <a:pPr>
                <a:defRPr/>
              </a:pPr>
              <a:t>07/02/61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F9BF62-5084-44AC-8B74-73C8EFEA961E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588235-21ED-48C5-9CBF-1752C23F8AC1}" type="datetimeFigureOut">
              <a:rPr lang="th-TH"/>
              <a:pPr>
                <a:defRPr/>
              </a:pPr>
              <a:t>07/02/61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5F7995-B484-4DC0-876B-71BA1FC9D643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CA898C-7F5D-47C8-AC17-7D0A8C4322E1}" type="datetimeFigureOut">
              <a:rPr lang="th-TH"/>
              <a:pPr>
                <a:defRPr/>
              </a:pPr>
              <a:t>07/02/61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364A5C-387D-4B43-9439-9F67F395AB5E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43AD9B-1E08-47B0-925C-C6528B291D68}" type="datetimeFigureOut">
              <a:rPr lang="th-TH"/>
              <a:pPr>
                <a:defRPr/>
              </a:pPr>
              <a:t>07/02/61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9CB39-2B74-4733-9727-CEF7CFB34AAB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F37030-332B-44F3-9700-01A976FD63AD}" type="datetimeFigureOut">
              <a:rPr lang="th-TH"/>
              <a:pPr>
                <a:defRPr/>
              </a:pPr>
              <a:t>07/02/61</a:t>
            </a:fld>
            <a:endParaRPr lang="th-TH"/>
          </a:p>
        </p:txBody>
      </p:sp>
      <p:sp>
        <p:nvSpPr>
          <p:cNvPr id="6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F4E19E-F204-4DC8-A623-C2BD1E2156E1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AAAFBC-9BB2-450E-8504-0FCAD95A986E}" type="datetimeFigureOut">
              <a:rPr lang="th-TH"/>
              <a:pPr>
                <a:defRPr/>
              </a:pPr>
              <a:t>07/02/61</a:t>
            </a:fld>
            <a:endParaRPr lang="th-TH"/>
          </a:p>
        </p:txBody>
      </p:sp>
      <p:sp>
        <p:nvSpPr>
          <p:cNvPr id="8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852D2-9C53-41A1-B7C1-C5BBFFA8E07E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F780A5-2ADA-41A0-A270-23553CE957FB}" type="datetimeFigureOut">
              <a:rPr lang="th-TH"/>
              <a:pPr>
                <a:defRPr/>
              </a:pPr>
              <a:t>07/02/61</a:t>
            </a:fld>
            <a:endParaRPr lang="th-TH"/>
          </a:p>
        </p:txBody>
      </p:sp>
      <p:sp>
        <p:nvSpPr>
          <p:cNvPr id="4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CB70CD-0BD8-41B7-AE6C-0FD7EB9AC24F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410DD4-EAD1-4482-8854-6856C6F75B81}" type="datetimeFigureOut">
              <a:rPr lang="th-TH"/>
              <a:pPr>
                <a:defRPr/>
              </a:pPr>
              <a:t>07/02/61</a:t>
            </a:fld>
            <a:endParaRPr lang="th-TH"/>
          </a:p>
        </p:txBody>
      </p:sp>
      <p:sp>
        <p:nvSpPr>
          <p:cNvPr id="3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055314-2753-4B3C-BE99-9ED974CB8C22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75DF15-4E50-4F73-9D85-EC7E299EC8FB}" type="datetimeFigureOut">
              <a:rPr lang="th-TH"/>
              <a:pPr>
                <a:defRPr/>
              </a:pPr>
              <a:t>07/02/61</a:t>
            </a:fld>
            <a:endParaRPr lang="th-TH"/>
          </a:p>
        </p:txBody>
      </p:sp>
      <p:sp>
        <p:nvSpPr>
          <p:cNvPr id="6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25F191-2464-4447-A865-C7A1901D3D89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th-TH" noProof="0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C1ED1E-664E-4289-94D5-732669DA6DC6}" type="datetimeFigureOut">
              <a:rPr lang="th-TH"/>
              <a:pPr>
                <a:defRPr/>
              </a:pPr>
              <a:t>07/02/61</a:t>
            </a:fld>
            <a:endParaRPr lang="th-TH"/>
          </a:p>
        </p:txBody>
      </p:sp>
      <p:sp>
        <p:nvSpPr>
          <p:cNvPr id="6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0A20F-C710-4424-9A62-34AFA0DBC44C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ตัวแทนชื่อเรื่อง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altLang="th-TH" smtClean="0"/>
              <a:t>คลิกเพื่อแก้ไขสไตล์ชื่อเรื่องต้นแบบ</a:t>
            </a:r>
          </a:p>
        </p:txBody>
      </p:sp>
      <p:sp>
        <p:nvSpPr>
          <p:cNvPr id="3075" name="ตัวแทนข้อความ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alt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altLang="th-TH" smtClean="0"/>
              <a:t>ระดับที่สอง</a:t>
            </a:r>
          </a:p>
          <a:p>
            <a:pPr lvl="2"/>
            <a:r>
              <a:rPr lang="th-TH" altLang="th-TH" smtClean="0"/>
              <a:t>ระดับที่สาม</a:t>
            </a:r>
          </a:p>
          <a:p>
            <a:pPr lvl="3"/>
            <a:r>
              <a:rPr lang="th-TH" altLang="th-TH" smtClean="0"/>
              <a:t>ระดับที่สี่</a:t>
            </a:r>
          </a:p>
          <a:p>
            <a:pPr lvl="4"/>
            <a:r>
              <a:rPr lang="th-TH" altLang="th-TH" smtClean="0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3C27A7B-4CA4-41B2-AEC7-8199D8248DB1}" type="datetimeFigureOut">
              <a:rPr lang="th-TH"/>
              <a:pPr>
                <a:defRPr/>
              </a:pPr>
              <a:t>07/02/61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A3702C45-BD4E-4846-A46C-6BE8162E65C0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  <p:sldLayoutId id="2147483876" r:id="rId4"/>
    <p:sldLayoutId id="2147483877" r:id="rId5"/>
    <p:sldLayoutId id="2147483878" r:id="rId6"/>
    <p:sldLayoutId id="2147483879" r:id="rId7"/>
    <p:sldLayoutId id="2147483880" r:id="rId8"/>
    <p:sldLayoutId id="2147483881" r:id="rId9"/>
    <p:sldLayoutId id="2147483882" r:id="rId10"/>
    <p:sldLayoutId id="2147483883" r:id="rId11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cs typeface="Angsana New" panose="02020603050405020304" pitchFamily="18" charset="-34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cs typeface="Angsana New" panose="02020603050405020304" pitchFamily="18" charset="-34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cs typeface="Angsana New" panose="02020603050405020304" pitchFamily="18" charset="-34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cs typeface="Angsana New" panose="02020603050405020304" pitchFamily="18" charset="-34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cs typeface="Angsana New" panose="02020603050405020304" pitchFamily="18" charset="-34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cs typeface="Angsana New" panose="02020603050405020304" pitchFamily="18" charset="-34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cs typeface="Angsana New" panose="02020603050405020304" pitchFamily="18" charset="-34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cs typeface="Angsana New" panose="02020603050405020304" pitchFamily="18" charset="-34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6858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package" Target="../embeddings/__________Microsoft_Office_PowerPoint1.pptx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package" Target="../embeddings/__________Microsoft_Office_PowerPoint2.pptx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35038" y="1143000"/>
            <a:ext cx="7851775" cy="25717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dirty="0"/>
              <a:t> </a:t>
            </a:r>
            <a:r>
              <a:rPr lang="th-TH" dirty="0" smtClean="0"/>
              <a:t/>
            </a:r>
            <a:br>
              <a:rPr lang="th-TH" dirty="0" smtClean="0"/>
            </a:br>
            <a:r>
              <a:rPr lang="th-TH" dirty="0" smtClean="0"/>
              <a:t/>
            </a:r>
            <a:br>
              <a:rPr lang="th-TH" dirty="0" smtClean="0"/>
            </a:br>
            <a:r>
              <a:rPr lang="th-TH" dirty="0" smtClean="0"/>
              <a:t/>
            </a:r>
            <a:br>
              <a:rPr lang="th-TH" dirty="0" smtClean="0"/>
            </a:br>
            <a:r>
              <a:rPr lang="en-US" sz="53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lephant" panose="02020904090505020303" pitchFamily="18" charset="0"/>
              </a:rPr>
              <a:t>CQI</a:t>
            </a:r>
            <a:r>
              <a:rPr lang="th-TH" sz="53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lephant" panose="02020904090505020303" pitchFamily="18" charset="0"/>
              </a:rPr>
              <a:t>    </a:t>
            </a:r>
            <a:r>
              <a:rPr lang="en-US" sz="8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lephant" panose="02020904090505020303" pitchFamily="18" charset="0"/>
              </a:rPr>
              <a:t>: </a:t>
            </a:r>
            <a:r>
              <a:rPr lang="th-TH" sz="89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lephant" panose="02020904090505020303" pitchFamily="18" charset="0"/>
              </a:rPr>
              <a:t>นัด 4.0</a:t>
            </a:r>
            <a:r>
              <a:rPr lang="en-US" sz="22100" b="1" dirty="0"/>
              <a:t/>
            </a:r>
            <a:br>
              <a:rPr lang="en-US" sz="22100" b="1" dirty="0"/>
            </a:br>
            <a:endParaRPr lang="th-TH" sz="8800" b="1" dirty="0"/>
          </a:p>
        </p:txBody>
      </p:sp>
      <p:pic>
        <p:nvPicPr>
          <p:cNvPr id="4099" name="Picture 4" descr="C22_mobile_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7538" y="3573463"/>
            <a:ext cx="4608512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2"/>
          <p:cNvPicPr>
            <a:picLocks noChangeAspect="1" noChangeArrowheads="1"/>
          </p:cNvPicPr>
          <p:nvPr/>
        </p:nvPicPr>
        <p:blipFill>
          <a:blip r:embed="rId4"/>
          <a:srcRect l="934" t="11330" r="12404" b="67300"/>
          <a:stretch>
            <a:fillRect/>
          </a:stretch>
        </p:blipFill>
        <p:spPr bwMode="auto">
          <a:xfrm>
            <a:off x="142875" y="30163"/>
            <a:ext cx="8858250" cy="136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ชื่อเรื่อง 1"/>
          <p:cNvSpPr>
            <a:spLocks noGrp="1"/>
          </p:cNvSpPr>
          <p:nvPr>
            <p:ph type="title"/>
          </p:nvPr>
        </p:nvSpPr>
        <p:spPr>
          <a:xfrm>
            <a:off x="571500" y="1571625"/>
            <a:ext cx="7886700" cy="1325563"/>
          </a:xfrm>
        </p:spPr>
        <p:txBody>
          <a:bodyPr/>
          <a:lstStyle/>
          <a:p>
            <a:pPr eaLnBrk="1" hangingPunct="1"/>
            <a:r>
              <a:rPr lang="th-TH" sz="3600" b="1" smtClean="0">
                <a:solidFill>
                  <a:srgbClr val="000000"/>
                </a:solidFill>
                <a:cs typeface="Calibri" pitchFamily="34" charset="0"/>
              </a:rPr>
              <a:t>                     </a:t>
            </a:r>
            <a:r>
              <a:rPr lang="th-TH" sz="3200" b="1" u="sng" smtClean="0">
                <a:solidFill>
                  <a:srgbClr val="0000FF"/>
                </a:solidFill>
                <a:cs typeface="Calibri" pitchFamily="34" charset="0"/>
              </a:rPr>
              <a:t>ปัญหาและสาเหตุโดยย่อ</a:t>
            </a:r>
            <a:r>
              <a:rPr lang="th-TH" sz="3200" u="sng" smtClean="0">
                <a:solidFill>
                  <a:srgbClr val="000000"/>
                </a:solidFill>
                <a:cs typeface="Calibri" pitchFamily="34" charset="0"/>
              </a:rPr>
              <a:t/>
            </a:r>
            <a:br>
              <a:rPr lang="th-TH" sz="3200" u="sng" smtClean="0">
                <a:solidFill>
                  <a:srgbClr val="000000"/>
                </a:solidFill>
                <a:cs typeface="Calibri" pitchFamily="34" charset="0"/>
              </a:rPr>
            </a:br>
            <a:endParaRPr lang="th-TH" altLang="th-TH" u="sng" smtClean="0"/>
          </a:p>
        </p:txBody>
      </p:sp>
      <p:sp>
        <p:nvSpPr>
          <p:cNvPr id="13315" name="ตัวแทนเนื้อหา 2"/>
          <p:cNvSpPr>
            <a:spLocks noGrp="1"/>
          </p:cNvSpPr>
          <p:nvPr>
            <p:ph idx="1"/>
          </p:nvPr>
        </p:nvSpPr>
        <p:spPr>
          <a:xfrm>
            <a:off x="2071688" y="2286000"/>
            <a:ext cx="6315075" cy="3922713"/>
          </a:xfrm>
        </p:spPr>
        <p:txBody>
          <a:bodyPr/>
          <a:lstStyle/>
          <a:p>
            <a:pPr eaLnBrk="1" hangingPunct="1"/>
            <a:r>
              <a:rPr lang="th-TH" sz="4000" b="1" smtClean="0"/>
              <a:t>นโยบายของกรมการแพทย์ และสถาบันมะเร็งแห่งชาติ ที่ได้มีการสนับสนุนให้มีการนำเทคโนโลยี มาใช้ไห้เกิดประโยชน์ต่อการทำงานงานมากที่ ทางศูนย์ส่องกล้องตรวจระบบทางเดินอาหาร  </a:t>
            </a:r>
            <a:r>
              <a:rPr lang="en-US" sz="4000" b="1" smtClean="0">
                <a:solidFill>
                  <a:srgbClr val="00B050"/>
                </a:solidFill>
                <a:cs typeface="Cordia New" pitchFamily="34" charset="-34"/>
              </a:rPr>
              <a:t>Lin@ </a:t>
            </a:r>
            <a:r>
              <a:rPr lang="th-TH" sz="4000" b="1" smtClean="0"/>
              <a:t>สามารถการติดต่อสื่อสารกับผู้รับบริการซึ่งได้ทั้งระบบภาพและเสียง </a:t>
            </a:r>
            <a:endParaRPr lang="en-US" sz="4000" b="1" smtClean="0">
              <a:cs typeface="Cordia New" pitchFamily="34" charset="-34"/>
            </a:endParaRPr>
          </a:p>
          <a:p>
            <a:pPr eaLnBrk="1" hangingPunct="1"/>
            <a:endParaRPr lang="th-TH" sz="4000" b="1" smtClean="0"/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2"/>
          <a:srcRect l="934" t="11330" r="12404" b="67300"/>
          <a:stretch>
            <a:fillRect/>
          </a:stretch>
        </p:blipFill>
        <p:spPr bwMode="auto">
          <a:xfrm>
            <a:off x="142875" y="30163"/>
            <a:ext cx="8858250" cy="136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ชื่อเรื่อง 1"/>
          <p:cNvSpPr>
            <a:spLocks noGrp="1"/>
          </p:cNvSpPr>
          <p:nvPr>
            <p:ph type="title"/>
          </p:nvPr>
        </p:nvSpPr>
        <p:spPr>
          <a:xfrm>
            <a:off x="3108325" y="1246188"/>
            <a:ext cx="5892800" cy="1325562"/>
          </a:xfrm>
        </p:spPr>
        <p:txBody>
          <a:bodyPr/>
          <a:lstStyle/>
          <a:p>
            <a:pPr marL="342900" indent="-342900" eaLnBrk="1" hangingPunct="1">
              <a:lnSpc>
                <a:spcPct val="107000"/>
              </a:lnSpc>
              <a:spcAft>
                <a:spcPts val="800"/>
              </a:spcAft>
              <a:buSzPts val="1800"/>
            </a:pPr>
            <a:r>
              <a:rPr lang="th-TH" sz="3600" b="1" u="sng" smtClean="0">
                <a:cs typeface="Calibri" pitchFamily="34" charset="0"/>
              </a:rPr>
              <a:t>กิจกรรมพัฒนา</a:t>
            </a:r>
            <a:endParaRPr lang="en-US" sz="2400" u="sng" smtClean="0">
              <a:ea typeface="Calibri" pitchFamily="34" charset="0"/>
              <a:cs typeface="Cordia New" pitchFamily="34" charset="-34"/>
            </a:endParaRPr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2"/>
          <a:srcRect l="934" t="11330" r="12404" b="67300"/>
          <a:stretch>
            <a:fillRect/>
          </a:stretch>
        </p:blipFill>
        <p:spPr bwMode="auto">
          <a:xfrm>
            <a:off x="142875" y="30163"/>
            <a:ext cx="8858250" cy="136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ตัวยึดเนื้อหา 4"/>
          <p:cNvSpPr>
            <a:spLocks noGrp="1"/>
          </p:cNvSpPr>
          <p:nvPr>
            <p:ph idx="1"/>
          </p:nvPr>
        </p:nvSpPr>
        <p:spPr>
          <a:xfrm>
            <a:off x="1785938" y="2643188"/>
            <a:ext cx="6729412" cy="3143250"/>
          </a:xfrm>
        </p:spPr>
        <p:txBody>
          <a:bodyPr/>
          <a:lstStyle/>
          <a:p>
            <a:r>
              <a:rPr lang="th-TH" sz="2400" b="1" smtClean="0">
                <a:solidFill>
                  <a:srgbClr val="0000FF"/>
                </a:solidFill>
              </a:rPr>
              <a:t>ผู้รับบริการที่เดินทางมาถึงศูนย์ส่องกล้องแล้วไม่สามารถส่องกล้องได้ หรือ ส่องแล้วประเมินผลไม่ได้</a:t>
            </a:r>
          </a:p>
          <a:p>
            <a:pPr>
              <a:buFont typeface="Arial" pitchFamily="34" charset="0"/>
              <a:buNone/>
            </a:pPr>
            <a:endParaRPr lang="th-TH" sz="2400" b="1" smtClean="0">
              <a:solidFill>
                <a:srgbClr val="0000FF"/>
              </a:solidFill>
            </a:endParaRPr>
          </a:p>
          <a:p>
            <a:r>
              <a:rPr lang="th-TH" sz="2400" b="1" smtClean="0">
                <a:solidFill>
                  <a:srgbClr val="0000FF"/>
                </a:solidFill>
              </a:rPr>
              <a:t>ศูนย์ส่องกล้องใช้ระบบ </a:t>
            </a:r>
            <a:r>
              <a:rPr lang="en-US" sz="2400" b="1" smtClean="0">
                <a:solidFill>
                  <a:srgbClr val="00B050"/>
                </a:solidFill>
                <a:cs typeface="Cordia New" pitchFamily="34" charset="-34"/>
              </a:rPr>
              <a:t>Line@ </a:t>
            </a:r>
            <a:r>
              <a:rPr lang="th-TH" sz="2400" b="1" smtClean="0">
                <a:solidFill>
                  <a:srgbClr val="0000FF"/>
                </a:solidFill>
              </a:rPr>
              <a:t>จึงได้เพิ่ม </a:t>
            </a:r>
            <a:r>
              <a:rPr lang="en-US" sz="2400" b="1" smtClean="0">
                <a:cs typeface="Cordia New" pitchFamily="34" charset="-34"/>
              </a:rPr>
              <a:t>QR Code </a:t>
            </a:r>
            <a:r>
              <a:rPr lang="th-TH" sz="2400" b="1" smtClean="0">
                <a:solidFill>
                  <a:srgbClr val="0000FF"/>
                </a:solidFill>
              </a:rPr>
              <a:t>ลงไปในใบนัดเพื่อเพิ่มช่องทางในการติดต่อสื่อสาร</a:t>
            </a:r>
            <a:endParaRPr lang="en-US" sz="2400" b="1" smtClean="0">
              <a:solidFill>
                <a:srgbClr val="0000FF"/>
              </a:solidFill>
              <a:cs typeface="Cordia New" pitchFamily="34" charset="-34"/>
            </a:endParaRPr>
          </a:p>
          <a:p>
            <a:endParaRPr lang="th-TH" sz="2400" b="1" smtClean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ชื่อเรื่อง 1"/>
          <p:cNvSpPr>
            <a:spLocks noGrp="1"/>
          </p:cNvSpPr>
          <p:nvPr>
            <p:ph type="title"/>
          </p:nvPr>
        </p:nvSpPr>
        <p:spPr>
          <a:xfrm>
            <a:off x="1857375" y="1214438"/>
            <a:ext cx="6464300" cy="1325562"/>
          </a:xfrm>
        </p:spPr>
        <p:txBody>
          <a:bodyPr/>
          <a:lstStyle/>
          <a:p>
            <a:pPr eaLnBrk="1" hangingPunct="1">
              <a:lnSpc>
                <a:spcPct val="107000"/>
              </a:lnSpc>
              <a:spcAft>
                <a:spcPts val="800"/>
              </a:spcAft>
              <a:buSzPts val="1800"/>
            </a:pPr>
            <a:r>
              <a:rPr lang="th-TH" sz="3200" b="1" u="sng" smtClean="0">
                <a:cs typeface="Calibri" pitchFamily="34" charset="0"/>
              </a:rPr>
              <a:t>แนวทางการแก้ปัญหา</a:t>
            </a:r>
            <a:endParaRPr lang="en-US" sz="2000" u="sng" smtClean="0">
              <a:cs typeface="Calibri" pitchFamily="34" charset="0"/>
            </a:endParaRPr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2"/>
          <a:srcRect l="934" t="11330" r="12404" b="67300"/>
          <a:stretch>
            <a:fillRect/>
          </a:stretch>
        </p:blipFill>
        <p:spPr bwMode="auto">
          <a:xfrm>
            <a:off x="142875" y="30163"/>
            <a:ext cx="8858250" cy="136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ตัวยึดเนื้อหา 4"/>
          <p:cNvSpPr>
            <a:spLocks noGrp="1"/>
          </p:cNvSpPr>
          <p:nvPr>
            <p:ph idx="1"/>
          </p:nvPr>
        </p:nvSpPr>
        <p:spPr>
          <a:xfrm>
            <a:off x="1857375" y="2214563"/>
            <a:ext cx="6657975" cy="4351337"/>
          </a:xfrm>
        </p:spPr>
        <p:txBody>
          <a:bodyPr/>
          <a:lstStyle/>
          <a:p>
            <a:r>
              <a:rPr lang="th-TH" b="1" smtClean="0">
                <a:solidFill>
                  <a:srgbClr val="0000FF"/>
                </a:solidFill>
              </a:rPr>
              <a:t>ให้ผู้รับบริการทุกราย หรือญาติสามารถแสกน </a:t>
            </a:r>
            <a:r>
              <a:rPr lang="en-US" b="1" smtClean="0">
                <a:cs typeface="Cordia New" pitchFamily="34" charset="-34"/>
              </a:rPr>
              <a:t>QR Code</a:t>
            </a:r>
            <a:r>
              <a:rPr lang="en-US" b="1" smtClean="0">
                <a:solidFill>
                  <a:srgbClr val="0000FF"/>
                </a:solidFill>
                <a:cs typeface="Cordia New" pitchFamily="34" charset="-34"/>
              </a:rPr>
              <a:t> </a:t>
            </a:r>
            <a:r>
              <a:rPr lang="th-TH" b="1" smtClean="0">
                <a:solidFill>
                  <a:srgbClr val="0000FF"/>
                </a:solidFill>
              </a:rPr>
              <a:t>ศูนย์ส่องกล้องตรวจได้</a:t>
            </a:r>
            <a:endParaRPr lang="en-US" b="1" smtClean="0">
              <a:solidFill>
                <a:srgbClr val="0000FF"/>
              </a:solidFill>
              <a:cs typeface="Cordia New" pitchFamily="34" charset="-34"/>
            </a:endParaRPr>
          </a:p>
          <a:p>
            <a:r>
              <a:rPr lang="th-TH" b="1" smtClean="0">
                <a:solidFill>
                  <a:srgbClr val="0000FF"/>
                </a:solidFill>
              </a:rPr>
              <a:t>ในใบนัดส่องกล้อง จะมี </a:t>
            </a:r>
            <a:r>
              <a:rPr lang="en-US" b="1" smtClean="0">
                <a:cs typeface="Cordia New" pitchFamily="34" charset="-34"/>
              </a:rPr>
              <a:t>QR Code </a:t>
            </a:r>
            <a:r>
              <a:rPr lang="th-TH" b="1" smtClean="0">
                <a:solidFill>
                  <a:srgbClr val="0000FF"/>
                </a:solidFill>
              </a:rPr>
              <a:t>ไว้เพื่อให้สแกน หากต้องการใช้ขอความช่วยเมื่อกลับถึงบ้าน</a:t>
            </a:r>
            <a:endParaRPr lang="en-US" b="1" smtClean="0">
              <a:solidFill>
                <a:srgbClr val="0000FF"/>
              </a:solidFill>
              <a:cs typeface="Cordia New" pitchFamily="34" charset="-34"/>
            </a:endParaRPr>
          </a:p>
          <a:p>
            <a:r>
              <a:rPr lang="th-TH" b="1" smtClean="0">
                <a:solidFill>
                  <a:srgbClr val="0000FF"/>
                </a:solidFill>
              </a:rPr>
              <a:t>ความเสี่ยงในการ ส่องกล้องตรวจ จะมีการพูดย้ำ ให้ผู้ป่วยหรือญาติได้ใช้บริการนี้ หากไม่มี ก็จะยังคง กำชับกับระบบเดิม</a:t>
            </a:r>
            <a:endParaRPr lang="en-US" b="1" smtClean="0">
              <a:solidFill>
                <a:srgbClr val="0000FF"/>
              </a:solidFill>
              <a:cs typeface="Cordia New" pitchFamily="34" charset="-34"/>
            </a:endParaRPr>
          </a:p>
          <a:p>
            <a:r>
              <a:rPr lang="th-TH" b="1" smtClean="0">
                <a:solidFill>
                  <a:srgbClr val="0000FF"/>
                </a:solidFill>
              </a:rPr>
              <a:t>หัวหน้าศูนย์ส่องกล้องจะเป็นผู้รับผิดชอบในการตอบคำถามและให้คำแนะนำทางระบบนี้ก่อน </a:t>
            </a:r>
            <a:endParaRPr lang="en-US" b="1" smtClean="0">
              <a:solidFill>
                <a:srgbClr val="0000FF"/>
              </a:solidFill>
              <a:cs typeface="Cordia New" pitchFamily="34" charset="-34"/>
            </a:endParaRPr>
          </a:p>
          <a:p>
            <a:r>
              <a:rPr lang="th-TH" b="1" smtClean="0">
                <a:solidFill>
                  <a:srgbClr val="0000FF"/>
                </a:solidFill>
              </a:rPr>
              <a:t>เก็บรวบรวมปัญหาและข้อมูลเพื่อนำไปประเมิลผล และพัฒนาระบบต่อไป</a:t>
            </a:r>
            <a:endParaRPr lang="en-US" b="1" smtClean="0">
              <a:solidFill>
                <a:srgbClr val="0000FF"/>
              </a:solidFill>
              <a:cs typeface="Cordia New" pitchFamily="34" charset="-34"/>
            </a:endParaRPr>
          </a:p>
          <a:p>
            <a:r>
              <a:rPr lang="th-TH" b="1" smtClean="0">
                <a:solidFill>
                  <a:srgbClr val="0000FF"/>
                </a:solidFill>
              </a:rPr>
              <a:t>จะมี ผู้รับผิดชอบคำถามแบบ </a:t>
            </a:r>
            <a:r>
              <a:rPr lang="en-US" b="1" smtClean="0">
                <a:solidFill>
                  <a:srgbClr val="0000FF"/>
                </a:solidFill>
                <a:cs typeface="Cordia New" pitchFamily="34" charset="-34"/>
              </a:rPr>
              <a:t>Real time </a:t>
            </a:r>
            <a:r>
              <a:rPr lang="th-TH" b="1" smtClean="0">
                <a:solidFill>
                  <a:srgbClr val="0000FF"/>
                </a:solidFill>
              </a:rPr>
              <a:t>และตอบทุกคำถาม</a:t>
            </a:r>
            <a:endParaRPr lang="en-US" b="1" smtClean="0">
              <a:solidFill>
                <a:srgbClr val="0000FF"/>
              </a:solidFill>
              <a:cs typeface="Cordia New" pitchFamily="34" charset="-34"/>
            </a:endParaRPr>
          </a:p>
          <a:p>
            <a:endParaRPr lang="th-TH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ชื่อเรื่อง 1"/>
          <p:cNvSpPr>
            <a:spLocks noGrp="1"/>
          </p:cNvSpPr>
          <p:nvPr>
            <p:ph type="title"/>
          </p:nvPr>
        </p:nvSpPr>
        <p:spPr>
          <a:xfrm>
            <a:off x="2071688" y="714375"/>
            <a:ext cx="6464300" cy="1325563"/>
          </a:xfrm>
        </p:spPr>
        <p:txBody>
          <a:bodyPr rtlCol="0">
            <a:normAutofit fontScale="90000"/>
          </a:bodyPr>
          <a:lstStyle/>
          <a:p>
            <a:pPr defTabSz="914400" eaLnBrk="1" hangingPunct="1">
              <a:lnSpc>
                <a:spcPct val="100000"/>
              </a:lnSpc>
              <a:defRPr/>
            </a:pPr>
            <a:r>
              <a:rPr lang="th-TH" sz="7900" dirty="0">
                <a:solidFill>
                  <a:srgbClr val="5B9BD5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สายตรง...</a:t>
            </a:r>
            <a:r>
              <a:rPr lang="th-TH" sz="7900" i="1" dirty="0">
                <a:solidFill>
                  <a:srgbClr val="FFC000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ความ</a:t>
            </a:r>
            <a:r>
              <a:rPr lang="th-TH" sz="7900" i="1" dirty="0" smtClean="0">
                <a:solidFill>
                  <a:srgbClr val="FFC000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ห่วงใย</a:t>
            </a:r>
            <a:r>
              <a:rPr lang="en-US" sz="5400" i="1" dirty="0" smtClean="0">
                <a:ln w="0"/>
                <a:solidFill>
                  <a:srgbClr val="5B9BD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</a:rPr>
              <a:t>4k</a:t>
            </a:r>
            <a:r>
              <a:rPr lang="th-TH" sz="5400" b="1" u="sng" dirty="0" smtClean="0">
                <a:ln w="0"/>
                <a:solidFill>
                  <a:srgbClr val="00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</a:rPr>
              <a:t>ภาพกิจกรรม</a:t>
            </a:r>
            <a:endParaRPr lang="th-TH" b="1" u="sng" dirty="0">
              <a:solidFill>
                <a:srgbClr val="0000CC"/>
              </a:solidFill>
              <a:latin typeface="Angsana New" panose="02020603050405020304" pitchFamily="18" charset="-34"/>
            </a:endParaRPr>
          </a:p>
        </p:txBody>
      </p:sp>
      <p:pic>
        <p:nvPicPr>
          <p:cNvPr id="1028" name="Picture 2"/>
          <p:cNvPicPr>
            <a:picLocks noChangeAspect="1" noChangeArrowheads="1"/>
          </p:cNvPicPr>
          <p:nvPr/>
        </p:nvPicPr>
        <p:blipFill>
          <a:blip r:embed="rId3"/>
          <a:srcRect l="934" t="11330" r="12404" b="67300"/>
          <a:stretch>
            <a:fillRect/>
          </a:stretch>
        </p:blipFill>
        <p:spPr bwMode="auto">
          <a:xfrm>
            <a:off x="142875" y="30163"/>
            <a:ext cx="8858250" cy="136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Object 5"/>
          <p:cNvGraphicFramePr>
            <a:graphicFrameLocks noChangeAspect="1"/>
          </p:cNvGraphicFramePr>
          <p:nvPr>
            <p:ph idx="1"/>
          </p:nvPr>
        </p:nvGraphicFramePr>
        <p:xfrm>
          <a:off x="5929313" y="2000250"/>
          <a:ext cx="2992437" cy="4351338"/>
        </p:xfrm>
        <a:graphic>
          <a:graphicData uri="http://schemas.openxmlformats.org/presentationml/2006/ole">
            <p:oleObj spid="_x0000_s1026" name="งานนำเสนอ" r:id="rId4" imgW="3427449" imgH="4951404" progId="PowerPoint.Show.12">
              <p:embed/>
            </p:oleObj>
          </a:graphicData>
        </a:graphic>
      </p:graphicFrame>
      <p:sp>
        <p:nvSpPr>
          <p:cNvPr id="7" name="ดาว 8 แฉก 6"/>
          <p:cNvSpPr/>
          <p:nvPr/>
        </p:nvSpPr>
        <p:spPr>
          <a:xfrm>
            <a:off x="3071813" y="2643188"/>
            <a:ext cx="1785937" cy="1643062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GEN1</a:t>
            </a: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ชื่อเรื่อง 1"/>
          <p:cNvSpPr>
            <a:spLocks noGrp="1"/>
          </p:cNvSpPr>
          <p:nvPr>
            <p:ph type="title"/>
          </p:nvPr>
        </p:nvSpPr>
        <p:spPr>
          <a:xfrm>
            <a:off x="2000250" y="1214438"/>
            <a:ext cx="4000500" cy="1325562"/>
          </a:xfrm>
        </p:spPr>
        <p:txBody>
          <a:bodyPr/>
          <a:lstStyle/>
          <a:p>
            <a:r>
              <a:rPr lang="th-TH" b="1" u="sng" smtClean="0">
                <a:solidFill>
                  <a:srgbClr val="0000CC"/>
                </a:solidFill>
              </a:rPr>
              <a:t>ภาพกิจกรรม</a:t>
            </a:r>
          </a:p>
        </p:txBody>
      </p:sp>
      <p:pic>
        <p:nvPicPr>
          <p:cNvPr id="2052" name="Picture 2"/>
          <p:cNvPicPr>
            <a:picLocks noChangeAspect="1" noChangeArrowheads="1"/>
          </p:cNvPicPr>
          <p:nvPr/>
        </p:nvPicPr>
        <p:blipFill>
          <a:blip r:embed="rId3"/>
          <a:srcRect l="934" t="11330" r="12404" b="67300"/>
          <a:stretch>
            <a:fillRect/>
          </a:stretch>
        </p:blipFill>
        <p:spPr bwMode="auto">
          <a:xfrm>
            <a:off x="142875" y="30163"/>
            <a:ext cx="8858250" cy="136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ตัวยึดเนื้อหา 5"/>
          <p:cNvSpPr>
            <a:spLocks noGrp="1"/>
          </p:cNvSpPr>
          <p:nvPr>
            <p:ph idx="1"/>
          </p:nvPr>
        </p:nvSpPr>
        <p:spPr>
          <a:xfrm>
            <a:off x="628650" y="2143125"/>
            <a:ext cx="7886700" cy="4033838"/>
          </a:xfrm>
        </p:spPr>
        <p:txBody>
          <a:bodyPr/>
          <a:lstStyle/>
          <a:p>
            <a:endParaRPr lang="th-TH" smtClean="0"/>
          </a:p>
        </p:txBody>
      </p:sp>
      <p:sp>
        <p:nvSpPr>
          <p:cNvPr id="2054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th-TH"/>
          </a:p>
        </p:txBody>
      </p:sp>
      <p:graphicFrame>
        <p:nvGraphicFramePr>
          <p:cNvPr id="2050" name="Object 6"/>
          <p:cNvGraphicFramePr>
            <a:graphicFrameLocks noChangeAspect="1"/>
          </p:cNvGraphicFramePr>
          <p:nvPr/>
        </p:nvGraphicFramePr>
        <p:xfrm>
          <a:off x="5643563" y="1746250"/>
          <a:ext cx="3200400" cy="4603750"/>
        </p:xfrm>
        <a:graphic>
          <a:graphicData uri="http://schemas.openxmlformats.org/presentationml/2006/ole">
            <p:oleObj spid="_x0000_s2050" name="งานนำเสนอ" r:id="rId4" imgW="3427449" imgH="4951404" progId="PowerPoint.Show.12">
              <p:embed/>
            </p:oleObj>
          </a:graphicData>
        </a:graphic>
      </p:graphicFrame>
      <p:sp>
        <p:nvSpPr>
          <p:cNvPr id="8" name="ดาว 10 แฉก 7"/>
          <p:cNvSpPr/>
          <p:nvPr/>
        </p:nvSpPr>
        <p:spPr>
          <a:xfrm>
            <a:off x="2500313" y="3000375"/>
            <a:ext cx="1571625" cy="1571625"/>
          </a:xfrm>
          <a:prstGeom prst="star10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GEN 2</a:t>
            </a: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ชื่อเรื่อง 1"/>
          <p:cNvSpPr>
            <a:spLocks noGrp="1"/>
          </p:cNvSpPr>
          <p:nvPr>
            <p:ph type="title"/>
          </p:nvPr>
        </p:nvSpPr>
        <p:spPr>
          <a:xfrm>
            <a:off x="1857375" y="1571625"/>
            <a:ext cx="4357688" cy="857250"/>
          </a:xfrm>
        </p:spPr>
        <p:txBody>
          <a:bodyPr/>
          <a:lstStyle/>
          <a:p>
            <a:r>
              <a:rPr lang="th-TH" b="1" u="sng" smtClean="0">
                <a:solidFill>
                  <a:srgbClr val="0000FF"/>
                </a:solidFill>
              </a:rPr>
              <a:t>ภาพกิจกรรม</a:t>
            </a:r>
          </a:p>
        </p:txBody>
      </p:sp>
      <p:sp>
        <p:nvSpPr>
          <p:cNvPr id="16387" name="ตัวยึดเนื้อหา 2"/>
          <p:cNvSpPr>
            <a:spLocks noGrp="1"/>
          </p:cNvSpPr>
          <p:nvPr>
            <p:ph idx="1"/>
          </p:nvPr>
        </p:nvSpPr>
        <p:spPr>
          <a:xfrm>
            <a:off x="628650" y="2571750"/>
            <a:ext cx="7886700" cy="3605213"/>
          </a:xfrm>
        </p:spPr>
        <p:txBody>
          <a:bodyPr/>
          <a:lstStyle/>
          <a:p>
            <a:endParaRPr lang="th-TH" smtClean="0"/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2"/>
          <a:srcRect l="934" t="11330" r="12404" b="67300"/>
          <a:stretch>
            <a:fillRect/>
          </a:stretch>
        </p:blipFill>
        <p:spPr bwMode="auto">
          <a:xfrm>
            <a:off x="142875" y="30163"/>
            <a:ext cx="8858250" cy="136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รูปภาพ 4" descr="C:\Users\scope\Desktop\CQI\ในเวลา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13125" y="2428875"/>
            <a:ext cx="5730875" cy="405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สี่เหลี่ยมผืนผ้า 5"/>
          <p:cNvSpPr/>
          <p:nvPr/>
        </p:nvSpPr>
        <p:spPr>
          <a:xfrm>
            <a:off x="5286375" y="5072063"/>
            <a:ext cx="1857375" cy="85725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dirty="0">
              <a:solidFill>
                <a:schemeClr val="bg1"/>
              </a:solidFill>
            </a:endParaRPr>
          </a:p>
        </p:txBody>
      </p:sp>
      <p:sp>
        <p:nvSpPr>
          <p:cNvPr id="7" name="ดาว 12 แฉก 6"/>
          <p:cNvSpPr/>
          <p:nvPr/>
        </p:nvSpPr>
        <p:spPr>
          <a:xfrm>
            <a:off x="928688" y="3214688"/>
            <a:ext cx="2071687" cy="1928812"/>
          </a:xfrm>
          <a:prstGeom prst="star1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GEN 3</a:t>
            </a: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ชื่อเรื่อง 1"/>
          <p:cNvSpPr>
            <a:spLocks noGrp="1"/>
          </p:cNvSpPr>
          <p:nvPr>
            <p:ph type="title"/>
          </p:nvPr>
        </p:nvSpPr>
        <p:spPr>
          <a:xfrm>
            <a:off x="1928813" y="1643063"/>
            <a:ext cx="4957762" cy="968375"/>
          </a:xfrm>
        </p:spPr>
        <p:txBody>
          <a:bodyPr/>
          <a:lstStyle/>
          <a:p>
            <a:r>
              <a:rPr lang="th-TH" b="1" u="sng" smtClean="0">
                <a:solidFill>
                  <a:srgbClr val="0000FF"/>
                </a:solidFill>
              </a:rPr>
              <a:t>ภาพกิจกรรม</a:t>
            </a:r>
          </a:p>
        </p:txBody>
      </p:sp>
      <p:sp>
        <p:nvSpPr>
          <p:cNvPr id="17411" name="ตัวยึดเนื้อหา 2"/>
          <p:cNvSpPr>
            <a:spLocks noGrp="1"/>
          </p:cNvSpPr>
          <p:nvPr>
            <p:ph idx="1"/>
          </p:nvPr>
        </p:nvSpPr>
        <p:spPr>
          <a:xfrm>
            <a:off x="628650" y="2786063"/>
            <a:ext cx="7886700" cy="3390900"/>
          </a:xfrm>
        </p:spPr>
        <p:txBody>
          <a:bodyPr/>
          <a:lstStyle/>
          <a:p>
            <a:endParaRPr lang="th-TH" smtClean="0"/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2"/>
          <a:srcRect l="934" t="11330" r="12404" b="67300"/>
          <a:stretch>
            <a:fillRect/>
          </a:stretch>
        </p:blipFill>
        <p:spPr bwMode="auto">
          <a:xfrm>
            <a:off x="142875" y="30163"/>
            <a:ext cx="8858250" cy="136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รูปภาพ 4" descr="C:\Users\scope\Desktop\CQI\นอกเวลา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13125" y="2286000"/>
            <a:ext cx="5730875" cy="405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ดาว 16 แฉก 5"/>
          <p:cNvSpPr/>
          <p:nvPr/>
        </p:nvSpPr>
        <p:spPr>
          <a:xfrm>
            <a:off x="1143000" y="3714750"/>
            <a:ext cx="2357438" cy="1857375"/>
          </a:xfrm>
          <a:prstGeom prst="star1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GEN 4</a:t>
            </a: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 l="934" t="11330" r="12404" b="67300"/>
          <a:stretch>
            <a:fillRect/>
          </a:stretch>
        </p:blipFill>
        <p:spPr bwMode="auto">
          <a:xfrm>
            <a:off x="142875" y="30163"/>
            <a:ext cx="8858250" cy="136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Rectangle 1"/>
          <p:cNvSpPr>
            <a:spLocks noGrp="1" noChangeArrowheads="1"/>
          </p:cNvSpPr>
          <p:nvPr>
            <p:ph type="title"/>
          </p:nvPr>
        </p:nvSpPr>
        <p:spPr>
          <a:xfrm>
            <a:off x="2282825" y="1598613"/>
            <a:ext cx="2749550" cy="781050"/>
          </a:xfrm>
          <a:noFill/>
        </p:spPr>
        <p:txBody>
          <a:bodyPr wrap="none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th-TH" sz="3200" b="1" u="sng" smtClean="0">
                <a:solidFill>
                  <a:srgbClr val="0000FF"/>
                </a:solidFill>
                <a:latin typeface="TH SarabunIT๙" pitchFamily="34" charset="-34"/>
                <a:cs typeface="Calibri" pitchFamily="34" charset="0"/>
              </a:rPr>
              <a:t>การประเมินผล</a:t>
            </a:r>
            <a:endParaRPr lang="th-TH" sz="4400" b="1" u="sng" smtClean="0">
              <a:solidFill>
                <a:srgbClr val="0000FF"/>
              </a:solidFill>
              <a:latin typeface="Arial" pitchFamily="34" charset="0"/>
            </a:endParaRPr>
          </a:p>
        </p:txBody>
      </p:sp>
      <p:sp>
        <p:nvSpPr>
          <p:cNvPr id="18436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th-TH"/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1857375" y="2500313"/>
            <a:ext cx="7286625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457200" algn="l"/>
              </a:tabLst>
            </a:pPr>
            <a:r>
              <a:rPr lang="th-TH" sz="2400" b="1" u="sng">
                <a:solidFill>
                  <a:srgbClr val="0000FF"/>
                </a:solidFill>
                <a:latin typeface="TH SarabunIT๙" pitchFamily="34" charset="-34"/>
                <a:cs typeface="Calibri" pitchFamily="34" charset="0"/>
              </a:rPr>
              <a:t>จากการประเมินผลการดำเนินงานในระยะเวลา 3 เดือนที่ผ่านมา </a:t>
            </a:r>
            <a:endParaRPr lang="en-US" sz="900" b="1" u="sng">
              <a:solidFill>
                <a:srgbClr val="0000FF"/>
              </a:solidFill>
            </a:endParaRPr>
          </a:p>
          <a:p>
            <a:pPr>
              <a:buFontTx/>
              <a:buChar char="•"/>
              <a:tabLst>
                <a:tab pos="457200" algn="l"/>
              </a:tabLst>
            </a:pPr>
            <a:r>
              <a:rPr lang="th-TH" sz="2400">
                <a:latin typeface="TH SarabunIT๙" pitchFamily="34" charset="-34"/>
                <a:cs typeface="Calibri" pitchFamily="34" charset="0"/>
              </a:rPr>
              <a:t> </a:t>
            </a:r>
            <a:r>
              <a:rPr lang="th-TH" sz="2400" b="1">
                <a:latin typeface="TH SarabunIT๙" pitchFamily="34" charset="-34"/>
                <a:cs typeface="Calibri" pitchFamily="34" charset="0"/>
              </a:rPr>
              <a:t>ผลการดำเนินงาน ตั้งแต่ 1 ต.ค 2560-ปัจจุบัน</a:t>
            </a:r>
            <a:endParaRPr lang="en-US" sz="900"/>
          </a:p>
          <a:p>
            <a:pPr>
              <a:buFontTx/>
              <a:buChar char="•"/>
              <a:tabLst>
                <a:tab pos="457200" algn="l"/>
              </a:tabLst>
            </a:pPr>
            <a:r>
              <a:rPr lang="th-TH" sz="2400" b="1">
                <a:latin typeface="TH SarabunIT๙" pitchFamily="34" charset="-34"/>
                <a:cs typeface="Calibri" pitchFamily="34" charset="0"/>
              </a:rPr>
              <a:t>มีเข้าร่วมทั้งหมด 300 ราย</a:t>
            </a:r>
            <a:endParaRPr lang="th-TH" sz="3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ตัวแทนเนื้อหา 2"/>
          <p:cNvSpPr>
            <a:spLocks noGrp="1"/>
          </p:cNvSpPr>
          <p:nvPr>
            <p:ph idx="1"/>
          </p:nvPr>
        </p:nvSpPr>
        <p:spPr>
          <a:xfrm>
            <a:off x="1785938" y="1500188"/>
            <a:ext cx="4286250" cy="4143375"/>
          </a:xfrm>
        </p:spPr>
        <p:txBody>
          <a:bodyPr/>
          <a:lstStyle/>
          <a:p>
            <a:pPr marL="0" indent="0" eaLnBrk="1" hangingPunct="1">
              <a:lnSpc>
                <a:spcPct val="107000"/>
              </a:lnSpc>
              <a:spcAft>
                <a:spcPts val="800"/>
              </a:spcAft>
              <a:buFont typeface="Arial" pitchFamily="34" charset="0"/>
              <a:buNone/>
            </a:pPr>
            <a:r>
              <a:rPr lang="th-TH" sz="4000" b="1" u="sng" smtClean="0">
                <a:solidFill>
                  <a:srgbClr val="0000FF"/>
                </a:solidFill>
                <a:ea typeface="Calibri" pitchFamily="34" charset="0"/>
                <a:cs typeface="Angsana New" pitchFamily="18" charset="-34"/>
              </a:rPr>
              <a:t>ประเมินผล</a:t>
            </a:r>
            <a:endParaRPr lang="en-US" sz="2800" b="1" u="sng" smtClean="0">
              <a:solidFill>
                <a:srgbClr val="0000FF"/>
              </a:solidFill>
              <a:ea typeface="Calibri" pitchFamily="34" charset="0"/>
              <a:cs typeface="Angsana New" pitchFamily="18" charset="-34"/>
            </a:endParaRPr>
          </a:p>
          <a:p>
            <a:pPr marL="0" indent="0" eaLnBrk="1" hangingPunct="1">
              <a:lnSpc>
                <a:spcPct val="107000"/>
              </a:lnSpc>
              <a:spcAft>
                <a:spcPts val="800"/>
              </a:spcAft>
              <a:buFont typeface="Arial" pitchFamily="34" charset="0"/>
              <a:buNone/>
            </a:pPr>
            <a:r>
              <a:rPr lang="th-TH" sz="2800" b="1" smtClean="0">
                <a:ea typeface="Calibri" pitchFamily="34" charset="0"/>
                <a:cs typeface="Angsana New" pitchFamily="18" charset="-34"/>
              </a:rPr>
              <a:t>มีผู้รับบริการที่ติดต่อสื่อสารผ่านระบบนี้เพื่อให้ประเมินสภาพอุจาระ 8 ราย และประเมินแล้วส่องไม่ได้ จึงมีการเลื่อนนัดโดยผู้ป่วยไม่ต้องมาถึงหน่วย</a:t>
            </a:r>
            <a:endParaRPr lang="en-US" sz="3600" b="1" smtClean="0">
              <a:ea typeface="Calibri" pitchFamily="34" charset="0"/>
              <a:cs typeface="Angsana New" pitchFamily="18" charset="-34"/>
            </a:endParaRPr>
          </a:p>
          <a:p>
            <a:pPr marL="0" indent="0" eaLnBrk="1" hangingPunct="1">
              <a:lnSpc>
                <a:spcPct val="107000"/>
              </a:lnSpc>
              <a:spcAft>
                <a:spcPts val="800"/>
              </a:spcAft>
              <a:buFont typeface="Arial" pitchFamily="34" charset="0"/>
              <a:buNone/>
            </a:pPr>
            <a:endParaRPr lang="en-US" sz="3200" b="1" u="sng" smtClean="0">
              <a:solidFill>
                <a:srgbClr val="0000FF"/>
              </a:solidFill>
              <a:ea typeface="Calibri" pitchFamily="34" charset="0"/>
              <a:cs typeface="Angsana New" pitchFamily="18" charset="-34"/>
            </a:endParaRPr>
          </a:p>
          <a:p>
            <a:pPr marL="0" indent="0" eaLnBrk="1" hangingPunct="1">
              <a:buFont typeface="Arial" pitchFamily="34" charset="0"/>
              <a:buNone/>
            </a:pPr>
            <a:endParaRPr lang="th-TH" sz="4000" b="1" u="sng" smtClean="0">
              <a:solidFill>
                <a:srgbClr val="0000FF"/>
              </a:solidFill>
              <a:ea typeface="Calibri" pitchFamily="34" charset="0"/>
              <a:cs typeface="Angsana New" pitchFamily="18" charset="-34"/>
            </a:endParaRPr>
          </a:p>
        </p:txBody>
      </p:sp>
      <p:sp>
        <p:nvSpPr>
          <p:cNvPr id="4" name="ชื่อเรื่อง 1"/>
          <p:cNvSpPr>
            <a:spLocks noGrp="1"/>
          </p:cNvSpPr>
          <p:nvPr>
            <p:ph type="title"/>
          </p:nvPr>
        </p:nvSpPr>
        <p:spPr>
          <a:xfrm>
            <a:off x="2051050" y="365125"/>
            <a:ext cx="6464300" cy="1325563"/>
          </a:xfrm>
        </p:spPr>
        <p:txBody>
          <a:bodyPr rtlCol="0">
            <a:normAutofit fontScale="90000"/>
          </a:bodyPr>
          <a:lstStyle/>
          <a:p>
            <a:pPr defTabSz="914400" eaLnBrk="1" hangingPunct="1">
              <a:lnSpc>
                <a:spcPct val="100000"/>
              </a:lnSpc>
              <a:defRPr/>
            </a:pPr>
            <a:r>
              <a:rPr lang="th-TH" sz="7900" dirty="0">
                <a:solidFill>
                  <a:srgbClr val="5B9BD5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สายตรง...</a:t>
            </a:r>
            <a:r>
              <a:rPr lang="th-TH" sz="7900" i="1" dirty="0">
                <a:solidFill>
                  <a:srgbClr val="FFC000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ความห่วงใย</a:t>
            </a:r>
            <a:r>
              <a:rPr lang="th-TH" sz="5400" dirty="0">
                <a:ln w="0"/>
                <a:solidFill>
                  <a:srgbClr val="5B9BD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</a:rPr>
              <a:t/>
            </a:r>
            <a:br>
              <a:rPr lang="th-TH" sz="5400" dirty="0">
                <a:ln w="0"/>
                <a:solidFill>
                  <a:srgbClr val="5B9BD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</a:rPr>
            </a:br>
            <a:endParaRPr lang="th-TH" dirty="0">
              <a:latin typeface="Angsana New" panose="02020603050405020304" pitchFamily="18" charset="-34"/>
            </a:endParaRPr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2"/>
          <a:srcRect l="934" t="11330" r="12404" b="67300"/>
          <a:stretch>
            <a:fillRect/>
          </a:stretch>
        </p:blipFill>
        <p:spPr bwMode="auto">
          <a:xfrm>
            <a:off x="142875" y="30163"/>
            <a:ext cx="8858250" cy="136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รูปภาพ 4" descr="C:\Users\scope\Desktop\IMG_2147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88" y="1357313"/>
            <a:ext cx="3071812" cy="517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/>
          <p:cNvSpPr>
            <a:spLocks noGrp="1"/>
          </p:cNvSpPr>
          <p:nvPr>
            <p:ph type="title"/>
          </p:nvPr>
        </p:nvSpPr>
        <p:spPr>
          <a:xfrm>
            <a:off x="1928813" y="642938"/>
            <a:ext cx="6464300" cy="1325562"/>
          </a:xfrm>
        </p:spPr>
        <p:txBody>
          <a:bodyPr rtlCol="0">
            <a:normAutofit fontScale="90000"/>
          </a:bodyPr>
          <a:lstStyle/>
          <a:p>
            <a:pPr defTabSz="914400" eaLnBrk="1" hangingPunct="1">
              <a:lnSpc>
                <a:spcPct val="100000"/>
              </a:lnSpc>
              <a:defRPr/>
            </a:pPr>
            <a:r>
              <a:rPr lang="th-TH" sz="79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สายตรง...</a:t>
            </a:r>
            <a:r>
              <a:rPr lang="th-TH" sz="7900" b="1" i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ความห่วงใย</a:t>
            </a:r>
            <a:r>
              <a:rPr lang="th-TH" sz="5400" b="1" u="sng" dirty="0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</a:rPr>
              <a:t/>
            </a:r>
            <a:br>
              <a:rPr lang="th-TH" sz="5400" b="1" u="sng" dirty="0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</a:rPr>
            </a:br>
            <a:r>
              <a:rPr lang="th-TH" sz="4900" b="1" u="sng" dirty="0" smtClean="0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</a:rPr>
              <a:t>บทเรียนที่ได้รับ</a:t>
            </a:r>
            <a:endParaRPr lang="th-TH" b="1" u="sng" dirty="0">
              <a:solidFill>
                <a:srgbClr val="0000FF"/>
              </a:solidFill>
              <a:latin typeface="Angsana New" panose="02020603050405020304" pitchFamily="18" charset="-34"/>
            </a:endParaRPr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2"/>
          <a:srcRect l="934" t="11330" r="12404" b="67300"/>
          <a:stretch>
            <a:fillRect/>
          </a:stretch>
        </p:blipFill>
        <p:spPr bwMode="auto">
          <a:xfrm>
            <a:off x="142875" y="30163"/>
            <a:ext cx="8858250" cy="136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ตัวยึดเนื้อหา 4"/>
          <p:cNvSpPr>
            <a:spLocks noGrp="1"/>
          </p:cNvSpPr>
          <p:nvPr>
            <p:ph idx="1"/>
          </p:nvPr>
        </p:nvSpPr>
        <p:spPr>
          <a:xfrm>
            <a:off x="2214563" y="2214563"/>
            <a:ext cx="6300787" cy="3962400"/>
          </a:xfrm>
        </p:spPr>
        <p:txBody>
          <a:bodyPr/>
          <a:lstStyle/>
          <a:p>
            <a:r>
              <a:rPr lang="th-TH" sz="4000" b="1" smtClean="0"/>
              <a:t>มีผู้ใช้บริการน้อย</a:t>
            </a:r>
          </a:p>
          <a:p>
            <a:r>
              <a:rPr lang="th-TH" sz="4000" b="1" smtClean="0"/>
              <a:t>ผู้ใช้บริการยังขาดการเข้าถึงเทคโนโลยี</a:t>
            </a:r>
          </a:p>
          <a:p>
            <a:r>
              <a:rPr lang="th-TH" sz="4000" b="1" smtClean="0"/>
              <a:t>ยังไม่เห็นความสำคัญ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ชื่อเรื่อง 1"/>
          <p:cNvSpPr>
            <a:spLocks noGrp="1"/>
          </p:cNvSpPr>
          <p:nvPr>
            <p:ph type="title"/>
          </p:nvPr>
        </p:nvSpPr>
        <p:spPr>
          <a:xfrm>
            <a:off x="1785938" y="1357313"/>
            <a:ext cx="1928812" cy="1325562"/>
          </a:xfrm>
        </p:spPr>
        <p:txBody>
          <a:bodyPr/>
          <a:lstStyle/>
          <a:p>
            <a:r>
              <a:rPr lang="th-TH" b="1" u="sng" smtClean="0">
                <a:solidFill>
                  <a:srgbClr val="0000FF"/>
                </a:solidFill>
              </a:rPr>
              <a:t>คำสำคัญ</a:t>
            </a:r>
          </a:p>
        </p:txBody>
      </p:sp>
      <p:sp>
        <p:nvSpPr>
          <p:cNvPr id="5123" name="ตัวยึดเนื้อหา 2"/>
          <p:cNvSpPr>
            <a:spLocks noGrp="1"/>
          </p:cNvSpPr>
          <p:nvPr>
            <p:ph idx="1"/>
          </p:nvPr>
        </p:nvSpPr>
        <p:spPr>
          <a:xfrm>
            <a:off x="1928813" y="2506663"/>
            <a:ext cx="6743700" cy="2636837"/>
          </a:xfrm>
        </p:spPr>
        <p:txBody>
          <a:bodyPr/>
          <a:lstStyle/>
          <a:p>
            <a:r>
              <a:rPr lang="th-TH" sz="3200" b="1" smtClean="0">
                <a:solidFill>
                  <a:srgbClr val="006600"/>
                </a:solidFill>
              </a:rPr>
              <a:t>นัด 4.0 หมายถึง </a:t>
            </a:r>
            <a:r>
              <a:rPr lang="th-TH" sz="2400" b="1" smtClean="0"/>
              <a:t>ใบนัดส่อง</a:t>
            </a:r>
            <a:r>
              <a:rPr lang="th-TH" sz="2800" b="1" smtClean="0"/>
              <a:t>กล้อง </a:t>
            </a:r>
            <a:r>
              <a:rPr lang="th-TH" sz="2400" b="1" smtClean="0"/>
              <a:t>ที่สามารถสื่อถึง ระบบการเตรียมร่างกาย </a:t>
            </a:r>
            <a:r>
              <a:rPr lang="th-TH" sz="2400" b="1" smtClean="0">
                <a:solidFill>
                  <a:srgbClr val="00B050"/>
                </a:solidFill>
              </a:rPr>
              <a:t>ก่อนส่องกล้องที่เข้าใจง่าย </a:t>
            </a:r>
            <a:r>
              <a:rPr lang="th-TH" sz="2400" b="1" smtClean="0">
                <a:solidFill>
                  <a:srgbClr val="00B0F0"/>
                </a:solidFill>
              </a:rPr>
              <a:t>เกณฑ์การประเมินการส่องกล้องด้วยตนเองที่ชัดเจน </a:t>
            </a:r>
            <a:r>
              <a:rPr lang="th-TH" sz="2400" b="1" smtClean="0"/>
              <a:t>และ</a:t>
            </a:r>
            <a:r>
              <a:rPr lang="th-TH" sz="2400" b="1" smtClean="0">
                <a:solidFill>
                  <a:srgbClr val="0070C0"/>
                </a:solidFill>
              </a:rPr>
              <a:t>ช่องทางการขอคำแนะนำเพิ่มเติมในสิ่งที่สงสัย ที่ง่าย และหลากหลายช่องทาง</a:t>
            </a:r>
            <a:endParaRPr lang="th-TH" sz="3900" b="1" smtClean="0">
              <a:solidFill>
                <a:srgbClr val="0070C0"/>
              </a:solidFill>
            </a:endParaRPr>
          </a:p>
        </p:txBody>
      </p:sp>
      <p:pic>
        <p:nvPicPr>
          <p:cNvPr id="5124" name="Picture 2"/>
          <p:cNvPicPr>
            <a:picLocks noChangeAspect="1" noChangeArrowheads="1"/>
          </p:cNvPicPr>
          <p:nvPr/>
        </p:nvPicPr>
        <p:blipFill>
          <a:blip r:embed="rId2"/>
          <a:srcRect l="934" t="11330" r="12404" b="67300"/>
          <a:stretch>
            <a:fillRect/>
          </a:stretch>
        </p:blipFill>
        <p:spPr bwMode="auto">
          <a:xfrm>
            <a:off x="142875" y="30163"/>
            <a:ext cx="8858250" cy="136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/>
          <p:cNvSpPr>
            <a:spLocks noGrp="1"/>
          </p:cNvSpPr>
          <p:nvPr>
            <p:ph type="title"/>
          </p:nvPr>
        </p:nvSpPr>
        <p:spPr>
          <a:xfrm>
            <a:off x="2071688" y="714375"/>
            <a:ext cx="6464300" cy="1325563"/>
          </a:xfrm>
        </p:spPr>
        <p:txBody>
          <a:bodyPr rtlCol="0">
            <a:normAutofit fontScale="90000"/>
          </a:bodyPr>
          <a:lstStyle/>
          <a:p>
            <a:pPr defTabSz="914400" eaLnBrk="1" hangingPunct="1">
              <a:lnSpc>
                <a:spcPct val="100000"/>
              </a:lnSpc>
              <a:defRPr/>
            </a:pPr>
            <a:r>
              <a:rPr lang="th-TH" sz="7900" dirty="0">
                <a:solidFill>
                  <a:srgbClr val="5B9BD5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สายตรง...</a:t>
            </a:r>
            <a:r>
              <a:rPr lang="th-TH" sz="7900" i="1" dirty="0">
                <a:solidFill>
                  <a:srgbClr val="FFC000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ความห่วงใย</a:t>
            </a:r>
            <a:r>
              <a:rPr lang="th-TH" sz="5400" dirty="0">
                <a:ln w="0"/>
                <a:solidFill>
                  <a:srgbClr val="5B9BD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</a:rPr>
              <a:t/>
            </a:r>
            <a:br>
              <a:rPr lang="th-TH" sz="5400" dirty="0">
                <a:ln w="0"/>
                <a:solidFill>
                  <a:srgbClr val="5B9BD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</a:rPr>
            </a:br>
            <a:r>
              <a:rPr lang="th-TH" sz="4900" b="1" u="sng" dirty="0" smtClean="0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</a:rPr>
              <a:t>แนวทางการพัฒนา</a:t>
            </a:r>
            <a:endParaRPr lang="th-TH" b="1" u="sng" dirty="0">
              <a:solidFill>
                <a:srgbClr val="0000FF"/>
              </a:solidFill>
              <a:latin typeface="Angsana New" panose="02020603050405020304" pitchFamily="18" charset="-34"/>
            </a:endParaRPr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2"/>
          <a:srcRect l="934" t="11330" r="12404" b="67300"/>
          <a:stretch>
            <a:fillRect/>
          </a:stretch>
        </p:blipFill>
        <p:spPr bwMode="auto">
          <a:xfrm>
            <a:off x="142875" y="30163"/>
            <a:ext cx="8858250" cy="136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ตัวยึดเนื้อหา 4"/>
          <p:cNvSpPr>
            <a:spLocks noGrp="1"/>
          </p:cNvSpPr>
          <p:nvPr>
            <p:ph idx="1"/>
          </p:nvPr>
        </p:nvSpPr>
        <p:spPr>
          <a:xfrm>
            <a:off x="2071688" y="2286000"/>
            <a:ext cx="6443662" cy="3890963"/>
          </a:xfrm>
        </p:spPr>
        <p:txBody>
          <a:bodyPr/>
          <a:lstStyle/>
          <a:p>
            <a:r>
              <a:rPr lang="th-TH" sz="4000" b="1" smtClean="0"/>
              <a:t>จะนำเข้าสู่กระบวนการระบบบริการ </a:t>
            </a:r>
            <a:r>
              <a:rPr lang="en-US" sz="4000" b="1" u="sng" smtClean="0">
                <a:solidFill>
                  <a:srgbClr val="00B0F0"/>
                </a:solidFill>
                <a:cs typeface="Cordia New" pitchFamily="34" charset="-34"/>
              </a:rPr>
              <a:t>One day Surgery </a:t>
            </a:r>
            <a:r>
              <a:rPr lang="th-TH" sz="4000" b="1" smtClean="0"/>
              <a:t>ในรูปแบบ </a:t>
            </a:r>
            <a:r>
              <a:rPr lang="en-US" sz="4000" b="1" smtClean="0">
                <a:solidFill>
                  <a:srgbClr val="7030A0"/>
                </a:solidFill>
                <a:cs typeface="Cordia New" pitchFamily="34" charset="-34"/>
              </a:rPr>
              <a:t>Colonoscope screening </a:t>
            </a:r>
          </a:p>
          <a:p>
            <a:endParaRPr lang="th-TH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smtClean="0"/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2"/>
          <a:srcRect l="934" t="11330" r="12404" b="67300"/>
          <a:stretch>
            <a:fillRect/>
          </a:stretch>
        </p:blipFill>
        <p:spPr bwMode="auto">
          <a:xfrm>
            <a:off x="142875" y="30163"/>
            <a:ext cx="8858250" cy="136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2" descr="D:\PUI\ดาวน์โหลด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785938" y="1643063"/>
            <a:ext cx="7358062" cy="47148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000250" y="785813"/>
            <a:ext cx="6464300" cy="1325562"/>
          </a:xfrm>
        </p:spPr>
        <p:txBody>
          <a:bodyPr rtlCol="0">
            <a:noAutofit/>
          </a:bodyPr>
          <a:lstStyle/>
          <a:p>
            <a:pPr defTabSz="914400" eaLnBrk="1" hangingPunct="1">
              <a:lnSpc>
                <a:spcPct val="100000"/>
              </a:lnSpc>
              <a:defRPr/>
            </a:pPr>
            <a:r>
              <a:rPr lang="th-TH" sz="6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สายตรง...</a:t>
            </a:r>
            <a:r>
              <a:rPr lang="th-TH" sz="6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ความห่วงใย</a:t>
            </a:r>
            <a:r>
              <a:rPr lang="th-TH" sz="4400" b="1" dirty="0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</a:rPr>
              <a:t/>
            </a:r>
            <a:br>
              <a:rPr lang="th-TH" sz="4400" b="1" dirty="0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</a:rPr>
            </a:br>
            <a:r>
              <a:rPr lang="th-TH" sz="4400" b="1" dirty="0" smtClean="0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</a:rPr>
              <a:t>สรุปผลงานโดยย่อ</a:t>
            </a:r>
            <a:endParaRPr lang="th-TH" sz="2400" b="1" dirty="0">
              <a:solidFill>
                <a:srgbClr val="0000FF"/>
              </a:solidFill>
              <a:latin typeface="Angsana New" panose="02020603050405020304" pitchFamily="18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2071688" y="2506663"/>
            <a:ext cx="6464300" cy="4351337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b="1" dirty="0" smtClean="0"/>
              <a:t>:  </a:t>
            </a:r>
            <a:r>
              <a:rPr lang="th-TH" sz="2800" b="1" dirty="0" smtClean="0"/>
              <a:t>ใบนัดส่องกล้องตรวจที่มีพร้อมทั้งคำแนะนำ ที่ชัดเจน เข้าใจง่าย มี </a:t>
            </a:r>
            <a:r>
              <a:rPr lang="en-US" sz="2800" b="1" dirty="0" smtClean="0">
                <a:solidFill>
                  <a:srgbClr val="0070C0"/>
                </a:solidFill>
              </a:rPr>
              <a:t>Scale</a:t>
            </a:r>
            <a:r>
              <a:rPr lang="en-US" sz="2800" b="1" dirty="0" smtClean="0"/>
              <a:t> </a:t>
            </a:r>
            <a:r>
              <a:rPr lang="th-TH" sz="2800" b="1" dirty="0" smtClean="0"/>
              <a:t> การประเมินลักษณะของอุจจาระด้วยตนเอง และหากมีข้อสงสัยที่จะปรึกษาหรือ สอบถามสามารถติดต่อได้ทางระบบ โทร หรือ </a:t>
            </a:r>
            <a:r>
              <a:rPr lang="en-US" sz="2800" b="1" dirty="0" smtClean="0">
                <a:solidFill>
                  <a:srgbClr val="00B050"/>
                </a:solidFill>
              </a:rPr>
              <a:t>Line @</a:t>
            </a:r>
            <a:r>
              <a:rPr lang="en-US" sz="2800" b="1" dirty="0" smtClean="0"/>
              <a:t> </a:t>
            </a:r>
            <a:r>
              <a:rPr lang="th-TH" sz="2800" b="1" dirty="0" smtClean="0"/>
              <a:t>ซึ่งจะได้ทั้งระบบภาพและเสียง</a:t>
            </a:r>
            <a:endParaRPr lang="th-TH" sz="4400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6148" name="รูปภาพ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15313" y="5429250"/>
            <a:ext cx="928687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2"/>
          <p:cNvPicPr>
            <a:picLocks noChangeAspect="1" noChangeArrowheads="1"/>
          </p:cNvPicPr>
          <p:nvPr/>
        </p:nvPicPr>
        <p:blipFill>
          <a:blip r:embed="rId3"/>
          <a:srcRect l="934" t="11330" r="12404" b="67300"/>
          <a:stretch>
            <a:fillRect/>
          </a:stretch>
        </p:blipFill>
        <p:spPr bwMode="auto">
          <a:xfrm>
            <a:off x="142875" y="30163"/>
            <a:ext cx="8858250" cy="136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2124075" y="1825625"/>
            <a:ext cx="6391275" cy="4351338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lnSpc>
                <a:spcPct val="107000"/>
              </a:lnSpc>
              <a:spcAft>
                <a:spcPts val="800"/>
              </a:spcAft>
              <a:buSzPts val="1800"/>
              <a:buFont typeface="Arial" pitchFamily="34" charset="0"/>
              <a:buNone/>
              <a:defRPr/>
            </a:pPr>
            <a:r>
              <a:rPr lang="th-TH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Angsana New" panose="02020603050405020304" pitchFamily="18" charset="-34"/>
              </a:rPr>
              <a:t>ที่อยู่ขององค์กร</a:t>
            </a:r>
            <a:r>
              <a:rPr lang="th-TH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Angsana New" panose="02020603050405020304" pitchFamily="18" charset="-34"/>
              </a:rPr>
              <a:t>  </a:t>
            </a:r>
            <a:endParaRPr lang="th-TH" sz="4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Angsana New" panose="02020603050405020304" pitchFamily="18" charset="-34"/>
            </a:endParaRPr>
          </a:p>
          <a:p>
            <a:pPr marL="0" indent="0" eaLnBrk="1" fontAlgn="auto" hangingPunct="1">
              <a:lnSpc>
                <a:spcPct val="107000"/>
              </a:lnSpc>
              <a:spcAft>
                <a:spcPts val="800"/>
              </a:spcAft>
              <a:buSzPts val="1800"/>
              <a:buFont typeface="Arial" pitchFamily="34" charset="0"/>
              <a:buNone/>
              <a:defRPr/>
            </a:pPr>
            <a:r>
              <a:rPr lang="th-TH" sz="36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Angsana New" panose="02020603050405020304" pitchFamily="18" charset="-34"/>
              </a:rPr>
              <a:t>งาน</a:t>
            </a:r>
            <a:r>
              <a:rPr lang="th-TH" sz="3600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Angsana New" panose="02020603050405020304" pitchFamily="18" charset="-34"/>
              </a:rPr>
              <a:t>การพยาบาลกล้องส่องตรวจ  </a:t>
            </a:r>
            <a:endParaRPr lang="th-TH" sz="3600" i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Angsana New" panose="02020603050405020304" pitchFamily="18" charset="-34"/>
            </a:endParaRPr>
          </a:p>
          <a:p>
            <a:pPr marL="0" indent="0" eaLnBrk="1" fontAlgn="auto" hangingPunct="1">
              <a:lnSpc>
                <a:spcPct val="107000"/>
              </a:lnSpc>
              <a:spcAft>
                <a:spcPts val="800"/>
              </a:spcAft>
              <a:buSzPts val="1800"/>
              <a:buFont typeface="Arial" pitchFamily="34" charset="0"/>
              <a:buNone/>
              <a:defRPr/>
            </a:pPr>
            <a:r>
              <a:rPr lang="th-TH" sz="36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Angsana New" panose="02020603050405020304" pitchFamily="18" charset="-34"/>
              </a:rPr>
              <a:t>		กลุ่ม</a:t>
            </a:r>
            <a:r>
              <a:rPr lang="th-TH" sz="3600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Angsana New" panose="02020603050405020304" pitchFamily="18" charset="-34"/>
              </a:rPr>
              <a:t>งานการพยาบาล</a:t>
            </a:r>
            <a:r>
              <a:rPr lang="th-TH" sz="36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Angsana New" panose="02020603050405020304" pitchFamily="18" charset="-34"/>
              </a:rPr>
              <a:t>ผู้ป่วยใน  </a:t>
            </a:r>
            <a:r>
              <a:rPr lang="th-TH" sz="36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Angsana New" panose="02020603050405020304" pitchFamily="18" charset="-34"/>
              </a:rPr>
              <a:t>    </a:t>
            </a:r>
          </a:p>
          <a:p>
            <a:pPr marL="0" indent="0" eaLnBrk="1" fontAlgn="auto" hangingPunct="1">
              <a:lnSpc>
                <a:spcPct val="107000"/>
              </a:lnSpc>
              <a:spcAft>
                <a:spcPts val="800"/>
              </a:spcAft>
              <a:buSzPts val="1800"/>
              <a:buFont typeface="Arial" pitchFamily="34" charset="0"/>
              <a:buNone/>
              <a:defRPr/>
            </a:pPr>
            <a:r>
              <a:rPr lang="th-TH" sz="36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Angsana New" panose="02020603050405020304" pitchFamily="18" charset="-34"/>
              </a:rPr>
              <a:t>				สถาบัน</a:t>
            </a:r>
            <a:r>
              <a:rPr lang="th-TH" sz="3600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Angsana New" panose="02020603050405020304" pitchFamily="18" charset="-34"/>
              </a:rPr>
              <a:t>มะเร็งแห่งชาติ</a:t>
            </a:r>
            <a:endParaRPr lang="en-US" sz="3600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th-TH" dirty="0"/>
          </a:p>
        </p:txBody>
      </p:sp>
      <p:sp>
        <p:nvSpPr>
          <p:cNvPr id="6" name="ชื่อเรื่อง 1"/>
          <p:cNvSpPr>
            <a:spLocks noGrp="1"/>
          </p:cNvSpPr>
          <p:nvPr>
            <p:ph type="title"/>
          </p:nvPr>
        </p:nvSpPr>
        <p:spPr>
          <a:xfrm>
            <a:off x="2014538" y="322263"/>
            <a:ext cx="6464300" cy="1325562"/>
          </a:xfrm>
        </p:spPr>
        <p:txBody>
          <a:bodyPr rtlCol="0">
            <a:normAutofit fontScale="90000"/>
          </a:bodyPr>
          <a:lstStyle/>
          <a:p>
            <a:pPr defTabSz="914400" eaLnBrk="1" hangingPunct="1">
              <a:lnSpc>
                <a:spcPct val="100000"/>
              </a:lnSpc>
              <a:defRPr/>
            </a:pPr>
            <a:r>
              <a:rPr lang="th-TH" sz="7900" dirty="0">
                <a:solidFill>
                  <a:srgbClr val="5B9BD5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สายตรง...</a:t>
            </a:r>
            <a:r>
              <a:rPr lang="th-TH" sz="7900" i="1" dirty="0">
                <a:solidFill>
                  <a:srgbClr val="FFC000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ความห่วงใย</a:t>
            </a:r>
            <a:r>
              <a:rPr lang="th-TH" sz="5400" dirty="0">
                <a:ln w="0"/>
                <a:solidFill>
                  <a:srgbClr val="5B9BD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</a:rPr>
              <a:t/>
            </a:r>
            <a:br>
              <a:rPr lang="th-TH" sz="5400" dirty="0">
                <a:ln w="0"/>
                <a:solidFill>
                  <a:srgbClr val="5B9BD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</a:rPr>
            </a:br>
            <a:endParaRPr lang="th-TH" dirty="0">
              <a:latin typeface="Angsana New" panose="02020603050405020304" pitchFamily="18" charset="-34"/>
            </a:endParaRPr>
          </a:p>
        </p:txBody>
      </p:sp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2"/>
          <a:srcRect l="934" t="11330" r="12404" b="67300"/>
          <a:stretch>
            <a:fillRect/>
          </a:stretch>
        </p:blipFill>
        <p:spPr bwMode="auto">
          <a:xfrm>
            <a:off x="142875" y="30163"/>
            <a:ext cx="8858250" cy="136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ตัวแทนเนื้อหา 2"/>
          <p:cNvSpPr>
            <a:spLocks noGrp="1"/>
          </p:cNvSpPr>
          <p:nvPr>
            <p:ph idx="1"/>
          </p:nvPr>
        </p:nvSpPr>
        <p:spPr>
          <a:xfrm>
            <a:off x="1714500" y="1628775"/>
            <a:ext cx="7429500" cy="4548188"/>
          </a:xfrm>
        </p:spPr>
        <p:txBody>
          <a:bodyPr/>
          <a:lstStyle/>
          <a:p>
            <a:pPr marL="0" indent="0" eaLnBrk="1" hangingPunct="1">
              <a:lnSpc>
                <a:spcPct val="87000"/>
              </a:lnSpc>
              <a:spcAft>
                <a:spcPts val="800"/>
              </a:spcAft>
              <a:buSzPts val="1800"/>
              <a:buFont typeface="Arial" pitchFamily="34" charset="0"/>
              <a:buNone/>
              <a:defRPr/>
            </a:pPr>
            <a:r>
              <a:rPr lang="th-TH" altLang="th-TH" sz="2400" b="1" dirty="0" smtClean="0">
                <a:solidFill>
                  <a:srgbClr val="203864"/>
                </a:solidFill>
                <a:ea typeface="Calibri" pitchFamily="34" charset="0"/>
                <a:cs typeface="Angsana New" pitchFamily="18" charset="-34"/>
              </a:rPr>
              <a:t>สมาชิกทีม</a:t>
            </a:r>
          </a:p>
          <a:p>
            <a:pPr>
              <a:defRPr/>
            </a:pPr>
            <a:r>
              <a:rPr lang="th-TH" sz="2400" dirty="0" smtClean="0"/>
              <a:t> </a:t>
            </a:r>
            <a:r>
              <a:rPr lang="th-TH" sz="2400" b="1" dirty="0" smtClean="0"/>
              <a:t>นายชินกร  นารัตน์	  	       		พยาบาลวิชาชีพชำนาญการ </a:t>
            </a:r>
            <a:endParaRPr lang="en-US" sz="2400" b="1" dirty="0" smtClean="0"/>
          </a:p>
          <a:p>
            <a:pPr>
              <a:defRPr/>
            </a:pPr>
            <a:r>
              <a:rPr lang="th-TH" sz="2400" b="1" dirty="0" smtClean="0"/>
              <a:t> นายชุมพล	พีระทิพยะมงคล	            พยาบาลวิชาชีพชำนาญการ </a:t>
            </a:r>
            <a:endParaRPr lang="en-US" sz="2400" b="1" dirty="0" smtClean="0"/>
          </a:p>
          <a:p>
            <a:pPr>
              <a:defRPr/>
            </a:pPr>
            <a:r>
              <a:rPr lang="th-TH" sz="2400" b="1" dirty="0" smtClean="0"/>
              <a:t> นางสาว</a:t>
            </a:r>
            <a:r>
              <a:rPr lang="th-TH" sz="2400" b="1" dirty="0" err="1" smtClean="0"/>
              <a:t>ธัญญาภัทร์</a:t>
            </a:r>
            <a:r>
              <a:rPr lang="th-TH" sz="2400" b="1" dirty="0" smtClean="0"/>
              <a:t>	 </a:t>
            </a:r>
            <a:r>
              <a:rPr lang="th-TH" sz="2400" b="1" dirty="0" err="1" smtClean="0"/>
              <a:t>เสาศิริ</a:t>
            </a:r>
            <a:r>
              <a:rPr lang="th-TH" sz="2400" b="1" dirty="0" smtClean="0"/>
              <a:t>			พยาบาลวิชาชีพปฏิบัติการ</a:t>
            </a:r>
            <a:endParaRPr lang="en-US" sz="2400" b="1" dirty="0" smtClean="0"/>
          </a:p>
          <a:p>
            <a:pPr>
              <a:defRPr/>
            </a:pPr>
            <a:r>
              <a:rPr lang="th-TH" sz="2400" b="1" dirty="0" smtClean="0"/>
              <a:t> นางสาว</a:t>
            </a:r>
            <a:r>
              <a:rPr lang="th-TH" sz="2400" b="1" dirty="0" err="1" smtClean="0"/>
              <a:t>สุพัตรา</a:t>
            </a:r>
            <a:r>
              <a:rPr lang="th-TH" sz="2400" b="1" dirty="0" smtClean="0"/>
              <a:t>  ทุมเมืองปัก 		พยาบาลวิชาชีพปฏิบัติการ</a:t>
            </a:r>
            <a:endParaRPr lang="en-US" sz="2400" b="1" dirty="0" smtClean="0"/>
          </a:p>
          <a:p>
            <a:pPr>
              <a:defRPr/>
            </a:pPr>
            <a:r>
              <a:rPr lang="th-TH" sz="2400" b="1" dirty="0" smtClean="0"/>
              <a:t> นาย</a:t>
            </a:r>
            <a:r>
              <a:rPr lang="th-TH" sz="2400" b="1" dirty="0" err="1" smtClean="0"/>
              <a:t>ศรา</a:t>
            </a:r>
            <a:r>
              <a:rPr lang="th-TH" sz="2400" b="1" dirty="0" smtClean="0"/>
              <a:t>วุฒิ       อมรกิจศาล		พยาบาลวิชาชีพปฏิบัติการ</a:t>
            </a:r>
            <a:endParaRPr lang="en-US" sz="2400" b="1" dirty="0" smtClean="0"/>
          </a:p>
          <a:p>
            <a:pPr>
              <a:defRPr/>
            </a:pPr>
            <a:r>
              <a:rPr lang="th-TH" sz="2400" b="1" dirty="0" smtClean="0"/>
              <a:t> นางสาว</a:t>
            </a:r>
            <a:r>
              <a:rPr lang="th-TH" sz="2400" b="1" dirty="0" err="1" smtClean="0"/>
              <a:t>ศุภา</a:t>
            </a:r>
            <a:r>
              <a:rPr lang="th-TH" sz="2400" b="1" dirty="0" smtClean="0"/>
              <a:t>รมย์ 	ศรีจันทร์ดี		พยาบาลวิชาชีพปฏิบัติการ</a:t>
            </a:r>
            <a:endParaRPr lang="en-US" sz="2400" b="1" dirty="0" smtClean="0"/>
          </a:p>
          <a:p>
            <a:pPr>
              <a:defRPr/>
            </a:pPr>
            <a:r>
              <a:rPr lang="th-TH" sz="2400" b="1" dirty="0" smtClean="0"/>
              <a:t> นาย</a:t>
            </a:r>
            <a:r>
              <a:rPr lang="th-TH" sz="2400" b="1" dirty="0" err="1" smtClean="0"/>
              <a:t>ฐาปกรณ์</a:t>
            </a:r>
            <a:r>
              <a:rPr lang="th-TH" sz="2400" b="1" dirty="0" smtClean="0"/>
              <a:t>	 </a:t>
            </a:r>
            <a:r>
              <a:rPr lang="th-TH" sz="2400" b="1" dirty="0" err="1" smtClean="0"/>
              <a:t>สิริพัฒน์วัฒ</a:t>
            </a:r>
            <a:r>
              <a:rPr lang="th-TH" sz="2400" b="1" dirty="0" smtClean="0"/>
              <a:t>นกุล	พยาบาลวิชาชีพปฏิบัติการ</a:t>
            </a:r>
            <a:endParaRPr lang="en-US" sz="2400" b="1" dirty="0" smtClean="0"/>
          </a:p>
          <a:p>
            <a:pPr>
              <a:defRPr/>
            </a:pPr>
            <a:r>
              <a:rPr lang="th-TH" sz="2400" b="1" dirty="0" smtClean="0"/>
              <a:t>  นางสาวอนุชิดา	แวงชัยภูมิ		พยาบาลวิชาชีพปฏิบัติการ</a:t>
            </a:r>
            <a:endParaRPr lang="en-US" sz="2400" b="1" dirty="0" smtClean="0"/>
          </a:p>
          <a:p>
            <a:pPr>
              <a:defRPr/>
            </a:pPr>
            <a:r>
              <a:rPr lang="th-TH" sz="2400" b="1" dirty="0" smtClean="0"/>
              <a:t>  นายสุธี         	จันทร์ช่วง		นักจัดการงานทั่วไป</a:t>
            </a:r>
            <a:endParaRPr lang="en-US" sz="2400" b="1" dirty="0" smtClean="0"/>
          </a:p>
          <a:p>
            <a:pPr marL="0" indent="0" eaLnBrk="1" hangingPunct="1">
              <a:lnSpc>
                <a:spcPct val="87000"/>
              </a:lnSpc>
              <a:spcAft>
                <a:spcPts val="800"/>
              </a:spcAft>
              <a:buSzPts val="1800"/>
              <a:buFont typeface="Arial" pitchFamily="34" charset="0"/>
              <a:buNone/>
              <a:defRPr/>
            </a:pPr>
            <a:endParaRPr lang="th-TH" altLang="th-TH" sz="2400" b="1" dirty="0" smtClean="0">
              <a:solidFill>
                <a:srgbClr val="203864"/>
              </a:solidFill>
              <a:ea typeface="Calibri" pitchFamily="34" charset="0"/>
              <a:cs typeface="Angsana New" pitchFamily="18" charset="-34"/>
            </a:endParaRPr>
          </a:p>
          <a:p>
            <a:pPr marL="0" indent="0" eaLnBrk="1" hangingPunct="1">
              <a:lnSpc>
                <a:spcPct val="87000"/>
              </a:lnSpc>
              <a:spcAft>
                <a:spcPts val="800"/>
              </a:spcAft>
              <a:buSzPts val="1800"/>
              <a:buFont typeface="Arial" pitchFamily="34" charset="0"/>
              <a:buNone/>
              <a:defRPr/>
            </a:pPr>
            <a:endParaRPr lang="en-US" altLang="th-TH" sz="1000" dirty="0" smtClean="0">
              <a:solidFill>
                <a:srgbClr val="203864"/>
              </a:solidFill>
            </a:endParaRPr>
          </a:p>
          <a:p>
            <a:pPr marL="0" indent="0" eaLnBrk="1" hangingPunct="1">
              <a:lnSpc>
                <a:spcPct val="87000"/>
              </a:lnSpc>
              <a:spcAft>
                <a:spcPts val="800"/>
              </a:spcAft>
              <a:defRPr/>
            </a:pPr>
            <a:endParaRPr lang="en-US" altLang="th-TH" sz="1000" dirty="0" smtClean="0"/>
          </a:p>
          <a:p>
            <a:pPr marL="0" indent="0" eaLnBrk="1" hangingPunct="1">
              <a:lnSpc>
                <a:spcPct val="70000"/>
              </a:lnSpc>
              <a:buFont typeface="Arial" pitchFamily="34" charset="0"/>
              <a:buNone/>
              <a:defRPr/>
            </a:pPr>
            <a:endParaRPr lang="th-TH" altLang="th-TH" sz="1200" dirty="0" smtClean="0"/>
          </a:p>
        </p:txBody>
      </p:sp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2051050" y="365125"/>
            <a:ext cx="6464300" cy="1325563"/>
          </a:xfrm>
          <a:prstGeom prst="rect">
            <a:avLst/>
          </a:prstGeom>
        </p:spPr>
        <p:txBody>
          <a:bodyPr anchor="ctr">
            <a:normAutofit fontScale="825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>
              <a:lnSpc>
                <a:spcPct val="100000"/>
              </a:lnSpc>
              <a:defRPr/>
            </a:pPr>
            <a:r>
              <a:rPr lang="th-TH" sz="7900" dirty="0" smtClean="0">
                <a:solidFill>
                  <a:srgbClr val="5B9BD5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สายตรง...</a:t>
            </a:r>
            <a:r>
              <a:rPr lang="th-TH" sz="7900" i="1" dirty="0" smtClean="0">
                <a:solidFill>
                  <a:srgbClr val="FFC000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ความห่วงใย</a:t>
            </a:r>
            <a:r>
              <a:rPr lang="th-TH" sz="5400" dirty="0" smtClean="0">
                <a:ln w="0"/>
                <a:solidFill>
                  <a:srgbClr val="5B9BD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</a:rPr>
              <a:t/>
            </a:r>
            <a:br>
              <a:rPr lang="th-TH" sz="5400" dirty="0" smtClean="0">
                <a:ln w="0"/>
                <a:solidFill>
                  <a:srgbClr val="5B9BD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</a:rPr>
            </a:br>
            <a:endParaRPr lang="th-TH" dirty="0">
              <a:latin typeface="Angsana New" panose="02020603050405020304" pitchFamily="18" charset="-34"/>
            </a:endParaRPr>
          </a:p>
        </p:txBody>
      </p:sp>
      <p:pic>
        <p:nvPicPr>
          <p:cNvPr id="8196" name="Picture 2"/>
          <p:cNvPicPr>
            <a:picLocks noChangeAspect="1" noChangeArrowheads="1"/>
          </p:cNvPicPr>
          <p:nvPr/>
        </p:nvPicPr>
        <p:blipFill>
          <a:blip r:embed="rId2"/>
          <a:srcRect l="934" t="11330" r="12404" b="67300"/>
          <a:stretch>
            <a:fillRect/>
          </a:stretch>
        </p:blipFill>
        <p:spPr bwMode="auto">
          <a:xfrm>
            <a:off x="142875" y="30163"/>
            <a:ext cx="8858250" cy="136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ชื่อเรื่อง 1"/>
          <p:cNvSpPr>
            <a:spLocks noGrp="1"/>
          </p:cNvSpPr>
          <p:nvPr>
            <p:ph type="title"/>
          </p:nvPr>
        </p:nvSpPr>
        <p:spPr>
          <a:xfrm>
            <a:off x="1928813" y="1214438"/>
            <a:ext cx="5214937" cy="1325562"/>
          </a:xfrm>
        </p:spPr>
        <p:txBody>
          <a:bodyPr/>
          <a:lstStyle/>
          <a:p>
            <a:r>
              <a:rPr lang="th-TH" b="1" smtClean="0">
                <a:solidFill>
                  <a:srgbClr val="0000FF"/>
                </a:solidFill>
              </a:rPr>
              <a:t>วัตถุประสงค์</a:t>
            </a:r>
          </a:p>
        </p:txBody>
      </p:sp>
      <p:sp>
        <p:nvSpPr>
          <p:cNvPr id="9219" name="ตัวยึดเนื้อหา 2"/>
          <p:cNvSpPr>
            <a:spLocks noGrp="1"/>
          </p:cNvSpPr>
          <p:nvPr>
            <p:ph idx="1"/>
          </p:nvPr>
        </p:nvSpPr>
        <p:spPr>
          <a:xfrm>
            <a:off x="1785938" y="2214563"/>
            <a:ext cx="6743700" cy="4351337"/>
          </a:xfrm>
        </p:spPr>
        <p:txBody>
          <a:bodyPr/>
          <a:lstStyle/>
          <a:p>
            <a:r>
              <a:rPr lang="th-TH" sz="2400" b="1" smtClean="0"/>
              <a:t>- </a:t>
            </a:r>
            <a:r>
              <a:rPr lang="th-TH" sz="2400" b="1" smtClean="0">
                <a:solidFill>
                  <a:srgbClr val="00B050"/>
                </a:solidFill>
              </a:rPr>
              <a:t>ผู้รับบริการได้รับเอกสารในการเตรียมร่างกายที่ เข้าใจง่ายชัดเจน</a:t>
            </a:r>
          </a:p>
          <a:p>
            <a:endParaRPr lang="en-US" sz="2400" b="1" smtClean="0">
              <a:solidFill>
                <a:srgbClr val="00B050"/>
              </a:solidFill>
              <a:cs typeface="Cordia New" pitchFamily="34" charset="-34"/>
            </a:endParaRPr>
          </a:p>
          <a:p>
            <a:r>
              <a:rPr lang="th-TH" sz="2400" b="1" smtClean="0"/>
              <a:t>- </a:t>
            </a:r>
            <a:r>
              <a:rPr lang="th-TH" sz="2400" b="1" smtClean="0">
                <a:solidFill>
                  <a:srgbClr val="0070C0"/>
                </a:solidFill>
              </a:rPr>
              <a:t>ผู้รับบริการสามารถประเมินสภาพของอุจจาระในเบื้องต้นด้วยตัวเอง</a:t>
            </a:r>
          </a:p>
          <a:p>
            <a:endParaRPr lang="en-US" sz="2400" b="1" smtClean="0">
              <a:solidFill>
                <a:srgbClr val="0070C0"/>
              </a:solidFill>
              <a:cs typeface="Cordia New" pitchFamily="34" charset="-34"/>
            </a:endParaRPr>
          </a:p>
          <a:p>
            <a:r>
              <a:rPr lang="th-TH" sz="2400" b="1" smtClean="0"/>
              <a:t>- </a:t>
            </a:r>
            <a:r>
              <a:rPr lang="th-TH" sz="2400" b="1" smtClean="0">
                <a:solidFill>
                  <a:srgbClr val="7030A0"/>
                </a:solidFill>
              </a:rPr>
              <a:t>เมื่อมีปัญหาที่ปรึกษาหรือสอบถามมีช่องทางเพิ่มมากขึ้นในการติดต่อสื่อสารกับเจ้าที่</a:t>
            </a:r>
          </a:p>
          <a:p>
            <a:endParaRPr lang="en-US" sz="2400" b="1" smtClean="0">
              <a:solidFill>
                <a:srgbClr val="7030A0"/>
              </a:solidFill>
              <a:cs typeface="Cordia New" pitchFamily="34" charset="-34"/>
            </a:endParaRPr>
          </a:p>
          <a:p>
            <a:r>
              <a:rPr lang="th-TH" sz="2400" b="1" smtClean="0"/>
              <a:t>- </a:t>
            </a:r>
            <a:r>
              <a:rPr lang="th-TH" sz="2400" b="1" smtClean="0">
                <a:solidFill>
                  <a:schemeClr val="accent2"/>
                </a:solidFill>
              </a:rPr>
              <a:t>เจ้าหน้าที่สามารถประเมิน สภาพร่างกายหรืออุจจาระล่วงหน้าไม่จำเป็นต้องมาถึงหน่วย</a:t>
            </a:r>
            <a:endParaRPr lang="en-US" sz="2400" b="1" smtClean="0">
              <a:solidFill>
                <a:schemeClr val="accent2"/>
              </a:solidFill>
              <a:cs typeface="Cordia New" pitchFamily="34" charset="-34"/>
            </a:endParaRPr>
          </a:p>
          <a:p>
            <a:pPr>
              <a:buFont typeface="Arial" pitchFamily="34" charset="0"/>
              <a:buNone/>
            </a:pPr>
            <a:endParaRPr lang="th-TH" sz="2400" b="1" smtClean="0"/>
          </a:p>
        </p:txBody>
      </p:sp>
      <p:pic>
        <p:nvPicPr>
          <p:cNvPr id="9220" name="Picture 2"/>
          <p:cNvPicPr>
            <a:picLocks noChangeAspect="1" noChangeArrowheads="1"/>
          </p:cNvPicPr>
          <p:nvPr/>
        </p:nvPicPr>
        <p:blipFill>
          <a:blip r:embed="rId2"/>
          <a:srcRect l="934" t="11330" r="12404" b="67300"/>
          <a:stretch>
            <a:fillRect/>
          </a:stretch>
        </p:blipFill>
        <p:spPr bwMode="auto">
          <a:xfrm>
            <a:off x="142875" y="30163"/>
            <a:ext cx="8858250" cy="136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1785938" y="2143125"/>
            <a:ext cx="7358062" cy="4351338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107000"/>
              </a:lnSpc>
              <a:spcAft>
                <a:spcPts val="800"/>
              </a:spcAft>
              <a:buSzPts val="1800"/>
              <a:buFont typeface="Arial" pitchFamily="34" charset="0"/>
              <a:buNone/>
              <a:defRPr/>
            </a:pPr>
            <a:r>
              <a:rPr lang="en-US" sz="4400" b="1" i="1" dirty="0" smtClean="0">
                <a:latin typeface="Angsana New" pitchFamily="18" charset="-34"/>
                <a:cs typeface="Calibri" pitchFamily="34" charset="0"/>
              </a:rPr>
              <a:t> </a:t>
            </a:r>
            <a:r>
              <a:rPr lang="th-TH" sz="4400" b="1" i="1" dirty="0" smtClean="0">
                <a:latin typeface="Angsana New" pitchFamily="18" charset="-34"/>
                <a:cs typeface="Calibri" pitchFamily="34" charset="0"/>
              </a:rPr>
              <a:t>- </a:t>
            </a:r>
            <a:r>
              <a:rPr lang="th-TH" sz="2800" b="1" dirty="0" smtClean="0"/>
              <a:t>ผู้รับบริการ</a:t>
            </a:r>
            <a:r>
              <a:rPr lang="th-TH" sz="2800" b="1" dirty="0" smtClean="0">
                <a:solidFill>
                  <a:srgbClr val="C00000"/>
                </a:solidFill>
              </a:rPr>
              <a:t>ทุกราย</a:t>
            </a:r>
            <a:r>
              <a:rPr lang="th-TH" sz="2800" b="1" dirty="0" smtClean="0"/>
              <a:t>ที่มารับการส่องกล้องตรวจสามารถประเมินสภาพความพร้อมของตนเองก่อนเดินทางมายังหน่วยส่องกล้องตรวจ</a:t>
            </a:r>
            <a:endParaRPr lang="th-TH" sz="3200" b="1" dirty="0" smtClean="0"/>
          </a:p>
          <a:p>
            <a:pPr>
              <a:buFont typeface="Arial" pitchFamily="34" charset="0"/>
              <a:buNone/>
              <a:defRPr/>
            </a:pPr>
            <a:r>
              <a:rPr lang="en-US" sz="2800" b="1" dirty="0" smtClean="0"/>
              <a:t>- </a:t>
            </a:r>
            <a:r>
              <a:rPr lang="th-TH" sz="2800" b="1" dirty="0" smtClean="0"/>
              <a:t>หากมีข้อสงสัยในความพร้อมของตนเองก็สามารถที่จะติดต่อสอบถามหรือสื่อสารกับเจ้าหน้าที่ได้ทันที ในหลากหลายช่องทาง ซึ่ง</a:t>
            </a:r>
            <a:r>
              <a:rPr lang="th-TH" sz="2800" b="1" dirty="0" smtClean="0">
                <a:solidFill>
                  <a:srgbClr val="C00000"/>
                </a:solidFill>
              </a:rPr>
              <a:t>ได้ทั้งทางภาพและเสียง</a:t>
            </a:r>
            <a:endParaRPr lang="th-TH" sz="2800" b="1" i="1" dirty="0" smtClean="0">
              <a:solidFill>
                <a:srgbClr val="C00000"/>
              </a:solidFill>
              <a:ea typeface="Calibri" pitchFamily="34" charset="0"/>
              <a:cs typeface="Angsana New" pitchFamily="18" charset="-34"/>
            </a:endParaRPr>
          </a:p>
          <a:p>
            <a:pPr>
              <a:buFont typeface="Arial" pitchFamily="34" charset="0"/>
              <a:buNone/>
              <a:defRPr/>
            </a:pPr>
            <a:endParaRPr lang="th-TH" sz="2000" dirty="0" smtClean="0"/>
          </a:p>
        </p:txBody>
      </p:sp>
      <p:sp>
        <p:nvSpPr>
          <p:cNvPr id="4" name="ชื่อเรื่อง 1"/>
          <p:cNvSpPr>
            <a:spLocks noGrp="1"/>
          </p:cNvSpPr>
          <p:nvPr>
            <p:ph type="title"/>
          </p:nvPr>
        </p:nvSpPr>
        <p:spPr>
          <a:xfrm>
            <a:off x="2000250" y="642938"/>
            <a:ext cx="6464300" cy="1325562"/>
          </a:xfrm>
        </p:spPr>
        <p:txBody>
          <a:bodyPr rtlCol="0">
            <a:normAutofit fontScale="90000"/>
          </a:bodyPr>
          <a:lstStyle/>
          <a:p>
            <a:pPr defTabSz="914400" eaLnBrk="1" hangingPunct="1">
              <a:lnSpc>
                <a:spcPct val="100000"/>
              </a:lnSpc>
              <a:defRPr/>
            </a:pPr>
            <a:r>
              <a:rPr lang="th-TH" sz="79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สายตรง...</a:t>
            </a:r>
            <a:r>
              <a:rPr lang="th-TH" sz="79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ความห่วงใย</a:t>
            </a:r>
            <a:r>
              <a:rPr lang="th-TH" sz="5400" b="1" dirty="0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</a:rPr>
              <a:t/>
            </a:r>
            <a:br>
              <a:rPr lang="th-TH" sz="5400" b="1" dirty="0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</a:rPr>
            </a:br>
            <a:r>
              <a:rPr lang="th-TH" sz="4900" b="1" u="sng" dirty="0" smtClean="0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</a:rPr>
              <a:t>เป้าหมาย</a:t>
            </a:r>
            <a:endParaRPr lang="th-TH" b="1" u="sng" dirty="0">
              <a:solidFill>
                <a:srgbClr val="0000FF"/>
              </a:solidFill>
              <a:latin typeface="Angsana New" panose="02020603050405020304" pitchFamily="18" charset="-34"/>
            </a:endParaRPr>
          </a:p>
        </p:txBody>
      </p:sp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2"/>
          <a:srcRect l="934" t="11330" r="12404" b="67300"/>
          <a:stretch>
            <a:fillRect/>
          </a:stretch>
        </p:blipFill>
        <p:spPr bwMode="auto">
          <a:xfrm>
            <a:off x="142875" y="30163"/>
            <a:ext cx="8858250" cy="136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ชื่อเรื่อง 1"/>
          <p:cNvSpPr>
            <a:spLocks noGrp="1"/>
          </p:cNvSpPr>
          <p:nvPr>
            <p:ph type="title"/>
          </p:nvPr>
        </p:nvSpPr>
        <p:spPr>
          <a:xfrm>
            <a:off x="1857375" y="1246188"/>
            <a:ext cx="2000250" cy="1325562"/>
          </a:xfrm>
        </p:spPr>
        <p:txBody>
          <a:bodyPr/>
          <a:lstStyle/>
          <a:p>
            <a:r>
              <a:rPr lang="th-TH" sz="4000" b="1" smtClean="0">
                <a:solidFill>
                  <a:srgbClr val="0000FF"/>
                </a:solidFill>
              </a:rPr>
              <a:t>เป้าหมาย</a:t>
            </a:r>
          </a:p>
        </p:txBody>
      </p:sp>
      <p:sp>
        <p:nvSpPr>
          <p:cNvPr id="11267" name="ตัวยึดเนื้อหา 2"/>
          <p:cNvSpPr>
            <a:spLocks noGrp="1"/>
          </p:cNvSpPr>
          <p:nvPr>
            <p:ph idx="1"/>
          </p:nvPr>
        </p:nvSpPr>
        <p:spPr>
          <a:xfrm>
            <a:off x="1714500" y="2714625"/>
            <a:ext cx="6800850" cy="4143375"/>
          </a:xfrm>
        </p:spPr>
        <p:txBody>
          <a:bodyPr/>
          <a:lstStyle/>
          <a:p>
            <a:r>
              <a:rPr lang="th-TH" sz="3600" b="1" smtClean="0"/>
              <a:t>เพื่อลดระยะเวลาการเดินทางของผู้รับบริการ ในกรณีที่ผู้รับบริการที่ไม่สามารถส่องกล้องได้  </a:t>
            </a:r>
          </a:p>
          <a:p>
            <a:r>
              <a:rPr lang="th-TH" sz="3600" b="1" smtClean="0"/>
              <a:t>เพิ่มความรวดเร็วในการบริการของกลุ่มผู้ป่วยที่มีปัญหาเกิดขึ้นในระหว่างการเตรียม </a:t>
            </a:r>
            <a:endParaRPr lang="en-US" sz="3600" b="1" smtClean="0">
              <a:cs typeface="Cordia New" pitchFamily="34" charset="-34"/>
            </a:endParaRPr>
          </a:p>
          <a:p>
            <a:endParaRPr lang="th-TH" sz="3600" b="1" smtClean="0"/>
          </a:p>
        </p:txBody>
      </p:sp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2"/>
          <a:srcRect l="934" t="11330" r="12404" b="67300"/>
          <a:stretch>
            <a:fillRect/>
          </a:stretch>
        </p:blipFill>
        <p:spPr bwMode="auto">
          <a:xfrm>
            <a:off x="142875" y="30163"/>
            <a:ext cx="8858250" cy="136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ตัวแทนเนื้อหา 2"/>
          <p:cNvSpPr>
            <a:spLocks noGrp="1"/>
          </p:cNvSpPr>
          <p:nvPr>
            <p:ph idx="1"/>
          </p:nvPr>
        </p:nvSpPr>
        <p:spPr>
          <a:xfrm>
            <a:off x="1857375" y="2286000"/>
            <a:ext cx="6751638" cy="4351338"/>
          </a:xfrm>
        </p:spPr>
        <p:txBody>
          <a:bodyPr/>
          <a:lstStyle/>
          <a:p>
            <a:pPr marL="0" indent="0" eaLnBrk="1" hangingPunct="1">
              <a:lnSpc>
                <a:spcPct val="107000"/>
              </a:lnSpc>
              <a:spcAft>
                <a:spcPts val="800"/>
              </a:spcAft>
              <a:buSzPts val="1800"/>
              <a:buFontTx/>
              <a:buChar char="-"/>
            </a:pPr>
            <a:r>
              <a:rPr lang="th-TH" sz="3200" b="1" smtClean="0"/>
              <a:t>ใบนัดเป็นแบบกระดาษ </a:t>
            </a:r>
            <a:r>
              <a:rPr lang="en-US" sz="3200" b="1" smtClean="0">
                <a:cs typeface="Cordia New" pitchFamily="34" charset="-34"/>
              </a:rPr>
              <a:t>A4 </a:t>
            </a:r>
            <a:r>
              <a:rPr lang="th-TH" sz="3200" b="1" smtClean="0"/>
              <a:t>ซึ่งข้อความทั้งหมดจะเขียนบรรยายลงไปในหน้าเดี่ยว</a:t>
            </a:r>
          </a:p>
          <a:p>
            <a:pPr marL="0" indent="0" eaLnBrk="1" hangingPunct="1">
              <a:lnSpc>
                <a:spcPct val="107000"/>
              </a:lnSpc>
              <a:spcAft>
                <a:spcPts val="800"/>
              </a:spcAft>
              <a:buSzPts val="1800"/>
              <a:buFontTx/>
              <a:buChar char="-"/>
            </a:pPr>
            <a:r>
              <a:rPr lang="th-TH" sz="3200" b="1" smtClean="0"/>
              <a:t>พัฒนาใบนัดปรับเปลี่ยนมาเป็นแผ่นพับ เพื่อนำประเด็นการเตรียมร่างกายที่สำคัญ มาอยู่รวมกัน และเพิ่ม </a:t>
            </a:r>
            <a:r>
              <a:rPr lang="en-US" sz="3200" b="1" smtClean="0">
                <a:solidFill>
                  <a:srgbClr val="C00000"/>
                </a:solidFill>
                <a:cs typeface="Cordia New" pitchFamily="34" charset="-34"/>
              </a:rPr>
              <a:t>Scale</a:t>
            </a:r>
            <a:r>
              <a:rPr lang="en-US" sz="3200" b="1" smtClean="0">
                <a:cs typeface="Cordia New" pitchFamily="34" charset="-34"/>
              </a:rPr>
              <a:t> </a:t>
            </a:r>
            <a:endParaRPr lang="th-TH" sz="3200" b="1" smtClean="0"/>
          </a:p>
          <a:p>
            <a:pPr marL="0" indent="0" eaLnBrk="1" hangingPunct="1">
              <a:lnSpc>
                <a:spcPct val="107000"/>
              </a:lnSpc>
              <a:spcAft>
                <a:spcPts val="800"/>
              </a:spcAft>
              <a:buSzPts val="1800"/>
              <a:buFontTx/>
              <a:buChar char="-"/>
            </a:pPr>
            <a:r>
              <a:rPr lang="th-TH" sz="3200" b="1" smtClean="0"/>
              <a:t>นำ </a:t>
            </a:r>
            <a:r>
              <a:rPr lang="en-US" sz="3200" b="1" smtClean="0">
                <a:solidFill>
                  <a:srgbClr val="00B050"/>
                </a:solidFill>
                <a:cs typeface="Cordia New" pitchFamily="34" charset="-34"/>
              </a:rPr>
              <a:t>QR Code Line @</a:t>
            </a:r>
            <a:r>
              <a:rPr lang="th-TH" sz="3200" b="1" smtClean="0">
                <a:solidFill>
                  <a:srgbClr val="00B050"/>
                </a:solidFill>
              </a:rPr>
              <a:t> </a:t>
            </a:r>
            <a:r>
              <a:rPr lang="th-TH" sz="3200" b="1" smtClean="0"/>
              <a:t>ลงไปยังใบนัดส่องกล้อง </a:t>
            </a:r>
            <a:endParaRPr lang="th-TH" altLang="th-TH" sz="3200" b="1" smtClean="0">
              <a:ea typeface="Calibri" pitchFamily="34" charset="0"/>
              <a:cs typeface="Angsana New" pitchFamily="18" charset="-34"/>
            </a:endParaRPr>
          </a:p>
        </p:txBody>
      </p:sp>
      <p:sp>
        <p:nvSpPr>
          <p:cNvPr id="4" name="ชื่อเรื่อง 1"/>
          <p:cNvSpPr>
            <a:spLocks noGrp="1"/>
          </p:cNvSpPr>
          <p:nvPr>
            <p:ph type="title"/>
          </p:nvPr>
        </p:nvSpPr>
        <p:spPr>
          <a:xfrm>
            <a:off x="1714500" y="1357313"/>
            <a:ext cx="6464300" cy="1325562"/>
          </a:xfrm>
        </p:spPr>
        <p:txBody>
          <a:bodyPr rtlCol="0">
            <a:normAutofit/>
          </a:bodyPr>
          <a:lstStyle/>
          <a:p>
            <a:pPr defTabSz="914400" eaLnBrk="1" hangingPunct="1">
              <a:lnSpc>
                <a:spcPct val="100000"/>
              </a:lnSpc>
              <a:defRPr/>
            </a:pPr>
            <a:r>
              <a:rPr lang="th-TH" sz="4800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ปัญหาและสาเหตุโดยย่อ</a:t>
            </a:r>
            <a:endParaRPr lang="th-TH" sz="1800" u="sng" dirty="0">
              <a:solidFill>
                <a:srgbClr val="0000FF"/>
              </a:solidFill>
              <a:latin typeface="Angsana New" panose="02020603050405020304" pitchFamily="18" charset="-34"/>
            </a:endParaRPr>
          </a:p>
        </p:txBody>
      </p:sp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2"/>
          <a:srcRect l="934" t="11330" r="12404" b="67300"/>
          <a:stretch>
            <a:fillRect/>
          </a:stretch>
        </p:blipFill>
        <p:spPr bwMode="auto">
          <a:xfrm>
            <a:off x="0" y="0"/>
            <a:ext cx="8858250" cy="136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475</TotalTime>
  <Words>679</Words>
  <Application>Microsoft Office PowerPoint</Application>
  <PresentationFormat>นำเสนอทางหน้าจอ (4:3)</PresentationFormat>
  <Paragraphs>75</Paragraphs>
  <Slides>21</Slides>
  <Notes>0</Notes>
  <HiddenSlides>0</HiddenSlides>
  <MMClips>0</MMClips>
  <ScaleCrop>false</ScaleCrop>
  <HeadingPairs>
    <vt:vector size="8" baseType="variant">
      <vt:variant>
        <vt:lpstr>แบบอักษรที่ถูกใช้</vt:lpstr>
      </vt:variant>
      <vt:variant>
        <vt:i4>7</vt:i4>
      </vt:variant>
      <vt:variant>
        <vt:lpstr>ชุดรูปแบบ</vt:lpstr>
      </vt:variant>
      <vt:variant>
        <vt:i4>1</vt:i4>
      </vt:variant>
      <vt:variant>
        <vt:lpstr>เซิร์ฟเวอร์ OLE ฝังตัว</vt:lpstr>
      </vt:variant>
      <vt:variant>
        <vt:i4>1</vt:i4>
      </vt:variant>
      <vt:variant>
        <vt:lpstr>ชื่อเรื่องภาพนิ่ง</vt:lpstr>
      </vt:variant>
      <vt:variant>
        <vt:i4>21</vt:i4>
      </vt:variant>
    </vt:vector>
  </HeadingPairs>
  <TitlesOfParts>
    <vt:vector size="30" baseType="lpstr">
      <vt:lpstr>Arial</vt:lpstr>
      <vt:lpstr>Angsana New</vt:lpstr>
      <vt:lpstr>Calibri Light</vt:lpstr>
      <vt:lpstr>Calibri</vt:lpstr>
      <vt:lpstr>Cordia New</vt:lpstr>
      <vt:lpstr>Elephant</vt:lpstr>
      <vt:lpstr>TH SarabunIT๙</vt:lpstr>
      <vt:lpstr>ธีมของ Office</vt:lpstr>
      <vt:lpstr>งานนำเสนอ Microsoft Office PowerPoint</vt:lpstr>
      <vt:lpstr>    CQI    : นัด 4.0 </vt:lpstr>
      <vt:lpstr>คำสำคัญ</vt:lpstr>
      <vt:lpstr>สายตรง...ความห่วงใย สรุปผลงานโดยย่อ</vt:lpstr>
      <vt:lpstr>สายตรง...ความห่วงใย </vt:lpstr>
      <vt:lpstr>ภาพนิ่ง 5</vt:lpstr>
      <vt:lpstr>วัตถุประสงค์</vt:lpstr>
      <vt:lpstr>สายตรง...ความห่วงใย เป้าหมาย</vt:lpstr>
      <vt:lpstr>เป้าหมาย</vt:lpstr>
      <vt:lpstr>ปัญหาและสาเหตุโดยย่อ</vt:lpstr>
      <vt:lpstr>                     ปัญหาและสาเหตุโดยย่อ </vt:lpstr>
      <vt:lpstr>กิจกรรมพัฒนา</vt:lpstr>
      <vt:lpstr>แนวทางการแก้ปัญหา</vt:lpstr>
      <vt:lpstr>สายตรง...ความห่วงใย4kภาพกิจกรรม</vt:lpstr>
      <vt:lpstr>ภาพกิจกรรม</vt:lpstr>
      <vt:lpstr>ภาพกิจกรรม</vt:lpstr>
      <vt:lpstr>ภาพกิจกรรม</vt:lpstr>
      <vt:lpstr>การประเมินผล</vt:lpstr>
      <vt:lpstr>สายตรง...ความห่วงใย </vt:lpstr>
      <vt:lpstr>สายตรง...ความห่วงใย บทเรียนที่ได้รับ</vt:lpstr>
      <vt:lpstr>สายตรง...ความห่วงใย แนวทางการพัฒนา</vt:lpstr>
      <vt:lpstr>ภาพนิ่ง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สายตรง...ความห่วงใย</dc:title>
  <dc:creator>Fuji</dc:creator>
  <cp:lastModifiedBy>beety49</cp:lastModifiedBy>
  <cp:revision>33</cp:revision>
  <cp:lastPrinted>2017-12-04T06:34:31Z</cp:lastPrinted>
  <dcterms:created xsi:type="dcterms:W3CDTF">2015-03-10T02:36:15Z</dcterms:created>
  <dcterms:modified xsi:type="dcterms:W3CDTF">2018-02-07T08:10:13Z</dcterms:modified>
</cp:coreProperties>
</file>