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9" r:id="rId5"/>
    <p:sldId id="280" r:id="rId6"/>
    <p:sldId id="281" r:id="rId7"/>
    <p:sldId id="282" r:id="rId8"/>
    <p:sldId id="293" r:id="rId9"/>
    <p:sldId id="295" r:id="rId10"/>
    <p:sldId id="287" r:id="rId11"/>
    <p:sldId id="288" r:id="rId12"/>
    <p:sldId id="290" r:id="rId13"/>
    <p:sldId id="292" r:id="rId14"/>
    <p:sldId id="284" r:id="rId15"/>
    <p:sldId id="283" r:id="rId16"/>
    <p:sldId id="296" r:id="rId17"/>
    <p:sldId id="294" r:id="rId18"/>
    <p:sldId id="261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A50021"/>
    <a:srgbClr val="8ED0EA"/>
    <a:srgbClr val="FF00FF"/>
    <a:srgbClr val="CC66FF"/>
    <a:srgbClr val="CCECFF"/>
    <a:srgbClr val="009999"/>
    <a:srgbClr val="BBE0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251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AAA1-473E-4E02-8981-14D361889456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EEFA-D9F8-4663-85CC-95082E0E7D1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6134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EEFA-D9F8-4663-85CC-95082E0E7D17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5551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2431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ChangeArrowheads="1"/>
          </p:cNvSpPr>
          <p:nvPr/>
        </p:nvSpPr>
        <p:spPr bwMode="gray">
          <a:xfrm>
            <a:off x="0" y="-11113"/>
            <a:ext cx="4648200" cy="686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745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000"/>
            </a:lvl1pPr>
          </a:lstStyle>
          <a:p>
            <a:fld id="{76B0B7CA-6D8D-4A0A-B666-6F50880E33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gray">
          <a:xfrm>
            <a:off x="7467600" y="594360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 b="1" i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122" name="Rectangle 26" descr="Wide downward diagonal"/>
          <p:cNvSpPr>
            <a:spLocks noChangeArrowheads="1"/>
          </p:cNvSpPr>
          <p:nvPr/>
        </p:nvSpPr>
        <p:spPr bwMode="ltGray">
          <a:xfrm>
            <a:off x="0" y="3276600"/>
            <a:ext cx="9144000" cy="9906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24" name="Oval 28" descr="5"/>
          <p:cNvSpPr>
            <a:spLocks noChangeArrowheads="1"/>
          </p:cNvSpPr>
          <p:nvPr/>
        </p:nvSpPr>
        <p:spPr bwMode="gray">
          <a:xfrm>
            <a:off x="2651125" y="2063750"/>
            <a:ext cx="3733800" cy="3733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ltGray">
          <a:xfrm>
            <a:off x="2651125" y="2049463"/>
            <a:ext cx="3744913" cy="3735387"/>
          </a:xfrm>
          <a:custGeom>
            <a:avLst/>
            <a:gdLst>
              <a:gd name="G0" fmla="+- 2783 0 0"/>
              <a:gd name="G1" fmla="+- 21600 0 2783"/>
              <a:gd name="G2" fmla="+- 21600 0 278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83" y="10800"/>
                </a:moveTo>
                <a:cubicBezTo>
                  <a:pt x="2783" y="15228"/>
                  <a:pt x="6372" y="18817"/>
                  <a:pt x="10800" y="18817"/>
                </a:cubicBezTo>
                <a:cubicBezTo>
                  <a:pt x="15228" y="18817"/>
                  <a:pt x="18817" y="15228"/>
                  <a:pt x="18817" y="10800"/>
                </a:cubicBezTo>
                <a:cubicBezTo>
                  <a:pt x="18817" y="6372"/>
                  <a:pt x="15228" y="2783"/>
                  <a:pt x="10800" y="2783"/>
                </a:cubicBezTo>
                <a:cubicBezTo>
                  <a:pt x="6372" y="2783"/>
                  <a:pt x="2783" y="6372"/>
                  <a:pt x="2783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gray">
          <a:xfrm rot="3176217">
            <a:off x="2644775" y="2033588"/>
            <a:ext cx="3760788" cy="3776662"/>
          </a:xfrm>
          <a:custGeom>
            <a:avLst/>
            <a:gdLst>
              <a:gd name="G0" fmla="+- 7539 0 0"/>
              <a:gd name="G1" fmla="+- -3917685 0 0"/>
              <a:gd name="G2" fmla="+- 0 0 -3917685"/>
              <a:gd name="T0" fmla="*/ 0 256 1"/>
              <a:gd name="T1" fmla="*/ 180 256 1"/>
              <a:gd name="G3" fmla="+- -3917685 T0 T1"/>
              <a:gd name="T2" fmla="*/ 0 256 1"/>
              <a:gd name="T3" fmla="*/ 90 256 1"/>
              <a:gd name="G4" fmla="+- -3917685 T2 T3"/>
              <a:gd name="G5" fmla="*/ G4 2 1"/>
              <a:gd name="T4" fmla="*/ 90 256 1"/>
              <a:gd name="T5" fmla="*/ 0 256 1"/>
              <a:gd name="G6" fmla="+- -3917685 T4 T5"/>
              <a:gd name="G7" fmla="*/ G6 2 1"/>
              <a:gd name="G8" fmla="abs -391768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539"/>
              <a:gd name="G18" fmla="*/ 7539 1 2"/>
              <a:gd name="G19" fmla="+- G18 5400 0"/>
              <a:gd name="G20" fmla="cos G19 -3917685"/>
              <a:gd name="G21" fmla="sin G19 -3917685"/>
              <a:gd name="G22" fmla="+- G20 10800 0"/>
              <a:gd name="G23" fmla="+- G21 10800 0"/>
              <a:gd name="G24" fmla="+- 10800 0 G20"/>
              <a:gd name="G25" fmla="+- 7539 10800 0"/>
              <a:gd name="G26" fmla="?: G9 G17 G25"/>
              <a:gd name="G27" fmla="?: G9 0 21600"/>
              <a:gd name="G28" fmla="cos 10800 -3917685"/>
              <a:gd name="G29" fmla="sin 10800 -3917685"/>
              <a:gd name="G30" fmla="sin 7539 -3917685"/>
              <a:gd name="G31" fmla="+- G28 10800 0"/>
              <a:gd name="G32" fmla="+- G29 10800 0"/>
              <a:gd name="G33" fmla="+- G30 10800 0"/>
              <a:gd name="G34" fmla="?: G4 0 G31"/>
              <a:gd name="G35" fmla="?: -3917685 G34 0"/>
              <a:gd name="G36" fmla="?: G6 G35 G31"/>
              <a:gd name="G37" fmla="+- 21600 0 G36"/>
              <a:gd name="G38" fmla="?: G4 0 G33"/>
              <a:gd name="G39" fmla="?: -3917685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5415 w 21600"/>
              <a:gd name="T15" fmla="*/ 2876 h 21600"/>
              <a:gd name="T16" fmla="*/ 10800 w 21600"/>
              <a:gd name="T17" fmla="*/ 18339 h 21600"/>
              <a:gd name="T18" fmla="*/ 6185 w 21600"/>
              <a:gd name="T19" fmla="*/ 287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4594" y="4285"/>
                </a:moveTo>
                <a:cubicBezTo>
                  <a:pt x="16913" y="5636"/>
                  <a:pt x="18339" y="8116"/>
                  <a:pt x="18339" y="10800"/>
                </a:cubicBezTo>
                <a:cubicBezTo>
                  <a:pt x="18339" y="14963"/>
                  <a:pt x="14963" y="18339"/>
                  <a:pt x="10800" y="18339"/>
                </a:cubicBezTo>
                <a:cubicBezTo>
                  <a:pt x="6636" y="18339"/>
                  <a:pt x="3261" y="14963"/>
                  <a:pt x="3261" y="10800"/>
                </a:cubicBezTo>
                <a:cubicBezTo>
                  <a:pt x="3260" y="8116"/>
                  <a:pt x="4686" y="5636"/>
                  <a:pt x="7005" y="4285"/>
                </a:cubicBezTo>
                <a:lnTo>
                  <a:pt x="5363" y="1467"/>
                </a:lnTo>
                <a:cubicBezTo>
                  <a:pt x="2042" y="3402"/>
                  <a:pt x="-1" y="695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6956"/>
                  <a:pt x="19557" y="3402"/>
                  <a:pt x="16236" y="146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902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153400" cy="7620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676400"/>
            <a:ext cx="43434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4123" name="Arc 27"/>
          <p:cNvSpPr>
            <a:spLocks/>
          </p:cNvSpPr>
          <p:nvPr/>
        </p:nvSpPr>
        <p:spPr bwMode="gray">
          <a:xfrm rot="12887784">
            <a:off x="2370138" y="2187575"/>
            <a:ext cx="4129087" cy="37560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11 w 43200"/>
              <a:gd name="T1" fmla="*/ 30701 h 39655"/>
              <a:gd name="T2" fmla="*/ 33457 w 43200"/>
              <a:gd name="T3" fmla="*/ 39655 h 39655"/>
              <a:gd name="T4" fmla="*/ 21600 w 43200"/>
              <a:gd name="T5" fmla="*/ 21600 h 39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9655" fill="none" extrusionOk="0">
                <a:moveTo>
                  <a:pt x="2010" y="30701"/>
                </a:moveTo>
                <a:cubicBezTo>
                  <a:pt x="686" y="27849"/>
                  <a:pt x="0" y="247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8875"/>
                  <a:pt x="39537" y="35661"/>
                  <a:pt x="33456" y="39654"/>
                </a:cubicBezTo>
              </a:path>
              <a:path w="43200" h="39655" stroke="0" extrusionOk="0">
                <a:moveTo>
                  <a:pt x="2010" y="30701"/>
                </a:moveTo>
                <a:cubicBezTo>
                  <a:pt x="686" y="27849"/>
                  <a:pt x="0" y="247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8875"/>
                  <a:pt x="39537" y="35661"/>
                  <a:pt x="33456" y="39654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08F4-F9F3-42D7-92F4-52BC100F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8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188595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50545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AE71B-5A18-4769-979A-8C0FA05E8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85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239000" cy="6858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1143000" y="1371600"/>
            <a:ext cx="3657600" cy="4953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657600" cy="4953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35FF8056-0440-474C-AE18-FDBC905FF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061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239000" cy="6858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1143000" y="1371600"/>
            <a:ext cx="7467600" cy="4953000"/>
          </a:xfrm>
        </p:spPr>
        <p:txBody>
          <a:bodyPr/>
          <a:lstStyle/>
          <a:p>
            <a:r>
              <a:rPr lang="th-TH" smtClean="0"/>
              <a:t>คลิกไอคอนเพื่อเพิ่มตาราง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0712CC1C-5927-4043-8F43-FD11C9981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63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F86A5-BB5B-4921-92DD-B96862799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4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A1D5-BE47-42C7-841B-77DEE49A2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51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143000" y="1371600"/>
            <a:ext cx="3657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657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7D61E-F83E-4730-BB7D-740A7E986F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10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F1285-362B-49E7-91FE-BB261F558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10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896ED-3B6A-4675-85C4-0B2F714C8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3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C5A8-1D7F-49CC-8495-2B4F96E7B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28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E3E42-CEA8-4EDE-BAF7-01667B5D81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68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3A171-951A-4403-874A-D22C54B23A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38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gray">
          <a:xfrm>
            <a:off x="0" y="-11113"/>
            <a:ext cx="762000" cy="686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gray">
          <a:xfrm>
            <a:off x="11113" y="1023938"/>
            <a:ext cx="9144000" cy="7778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048" name="Arc 24"/>
          <p:cNvSpPr>
            <a:spLocks/>
          </p:cNvSpPr>
          <p:nvPr/>
        </p:nvSpPr>
        <p:spPr bwMode="gray">
          <a:xfrm rot="12887784">
            <a:off x="46038" y="457200"/>
            <a:ext cx="1298575" cy="1225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11 w 43200"/>
              <a:gd name="T1" fmla="*/ 30701 h 39655"/>
              <a:gd name="T2" fmla="*/ 33457 w 43200"/>
              <a:gd name="T3" fmla="*/ 39655 h 39655"/>
              <a:gd name="T4" fmla="*/ 21600 w 43200"/>
              <a:gd name="T5" fmla="*/ 21600 h 39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9655" fill="none" extrusionOk="0">
                <a:moveTo>
                  <a:pt x="2010" y="30701"/>
                </a:moveTo>
                <a:cubicBezTo>
                  <a:pt x="686" y="27849"/>
                  <a:pt x="0" y="247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8875"/>
                  <a:pt x="39537" y="35661"/>
                  <a:pt x="33456" y="39654"/>
                </a:cubicBezTo>
              </a:path>
              <a:path w="43200" h="39655" stroke="0" extrusionOk="0">
                <a:moveTo>
                  <a:pt x="2010" y="30701"/>
                </a:moveTo>
                <a:cubicBezTo>
                  <a:pt x="686" y="27849"/>
                  <a:pt x="0" y="247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8875"/>
                  <a:pt x="39537" y="35661"/>
                  <a:pt x="33456" y="3965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49" name="Oval 25" descr="5"/>
          <p:cNvSpPr>
            <a:spLocks noChangeArrowheads="1"/>
          </p:cNvSpPr>
          <p:nvPr/>
        </p:nvSpPr>
        <p:spPr bwMode="gray">
          <a:xfrm>
            <a:off x="225425" y="434975"/>
            <a:ext cx="1055688" cy="1173163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0" name="AutoShape 26"/>
          <p:cNvSpPr>
            <a:spLocks noChangeArrowheads="1"/>
          </p:cNvSpPr>
          <p:nvPr/>
        </p:nvSpPr>
        <p:spPr bwMode="gray">
          <a:xfrm>
            <a:off x="152400" y="457200"/>
            <a:ext cx="1179513" cy="1120775"/>
          </a:xfrm>
          <a:custGeom>
            <a:avLst/>
            <a:gdLst>
              <a:gd name="G0" fmla="+- 2783 0 0"/>
              <a:gd name="G1" fmla="+- 21600 0 2783"/>
              <a:gd name="G2" fmla="+- 21600 0 278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83" y="10800"/>
                </a:moveTo>
                <a:cubicBezTo>
                  <a:pt x="2783" y="15228"/>
                  <a:pt x="6372" y="18817"/>
                  <a:pt x="10800" y="18817"/>
                </a:cubicBezTo>
                <a:cubicBezTo>
                  <a:pt x="15228" y="18817"/>
                  <a:pt x="18817" y="15228"/>
                  <a:pt x="18817" y="10800"/>
                </a:cubicBezTo>
                <a:cubicBezTo>
                  <a:pt x="18817" y="6372"/>
                  <a:pt x="15228" y="2783"/>
                  <a:pt x="10800" y="2783"/>
                </a:cubicBezTo>
                <a:cubicBezTo>
                  <a:pt x="6372" y="2783"/>
                  <a:pt x="2783" y="6372"/>
                  <a:pt x="2783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1" name="AutoShape 27"/>
          <p:cNvSpPr>
            <a:spLocks noChangeArrowheads="1"/>
          </p:cNvSpPr>
          <p:nvPr/>
        </p:nvSpPr>
        <p:spPr bwMode="gray">
          <a:xfrm rot="3176217">
            <a:off x="144463" y="407988"/>
            <a:ext cx="1168400" cy="1212850"/>
          </a:xfrm>
          <a:custGeom>
            <a:avLst/>
            <a:gdLst>
              <a:gd name="G0" fmla="+- 7294 0 0"/>
              <a:gd name="G1" fmla="+- -4467265 0 0"/>
              <a:gd name="G2" fmla="+- 0 0 -4467265"/>
              <a:gd name="T0" fmla="*/ 0 256 1"/>
              <a:gd name="T1" fmla="*/ 180 256 1"/>
              <a:gd name="G3" fmla="+- -4467265 T0 T1"/>
              <a:gd name="T2" fmla="*/ 0 256 1"/>
              <a:gd name="T3" fmla="*/ 90 256 1"/>
              <a:gd name="G4" fmla="+- -4467265 T2 T3"/>
              <a:gd name="G5" fmla="*/ G4 2 1"/>
              <a:gd name="T4" fmla="*/ 90 256 1"/>
              <a:gd name="T5" fmla="*/ 0 256 1"/>
              <a:gd name="G6" fmla="+- -4467265 T4 T5"/>
              <a:gd name="G7" fmla="*/ G6 2 1"/>
              <a:gd name="G8" fmla="abs -446726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294"/>
              <a:gd name="G18" fmla="*/ 7294 1 2"/>
              <a:gd name="G19" fmla="+- G18 5400 0"/>
              <a:gd name="G20" fmla="cos G19 -4467265"/>
              <a:gd name="G21" fmla="sin G19 -4467265"/>
              <a:gd name="G22" fmla="+- G20 10800 0"/>
              <a:gd name="G23" fmla="+- G21 10800 0"/>
              <a:gd name="G24" fmla="+- 10800 0 G20"/>
              <a:gd name="G25" fmla="+- 7294 10800 0"/>
              <a:gd name="G26" fmla="?: G9 G17 G25"/>
              <a:gd name="G27" fmla="?: G9 0 21600"/>
              <a:gd name="G28" fmla="cos 10800 -4467265"/>
              <a:gd name="G29" fmla="sin 10800 -4467265"/>
              <a:gd name="G30" fmla="sin 7294 -4467265"/>
              <a:gd name="G31" fmla="+- G28 10800 0"/>
              <a:gd name="G32" fmla="+- G29 10800 0"/>
              <a:gd name="G33" fmla="+- G30 10800 0"/>
              <a:gd name="G34" fmla="?: G4 0 G31"/>
              <a:gd name="G35" fmla="?: -4467265 G34 0"/>
              <a:gd name="G36" fmla="?: G6 G35 G31"/>
              <a:gd name="G37" fmla="+- 21600 0 G36"/>
              <a:gd name="G38" fmla="?: G4 0 G33"/>
              <a:gd name="G39" fmla="?: -4467265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4164 w 21600"/>
              <a:gd name="T15" fmla="*/ 2402 h 21600"/>
              <a:gd name="T16" fmla="*/ 10800 w 21600"/>
              <a:gd name="T17" fmla="*/ 18094 h 21600"/>
              <a:gd name="T18" fmla="*/ 7436 w 21600"/>
              <a:gd name="T19" fmla="*/ 240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3512" y="4029"/>
                </a:moveTo>
                <a:cubicBezTo>
                  <a:pt x="16280" y="5138"/>
                  <a:pt x="18094" y="7819"/>
                  <a:pt x="18094" y="10800"/>
                </a:cubicBezTo>
                <a:cubicBezTo>
                  <a:pt x="18094" y="14828"/>
                  <a:pt x="14828" y="18094"/>
                  <a:pt x="10800" y="18094"/>
                </a:cubicBezTo>
                <a:cubicBezTo>
                  <a:pt x="6771" y="18094"/>
                  <a:pt x="3506" y="14828"/>
                  <a:pt x="3506" y="10800"/>
                </a:cubicBezTo>
                <a:cubicBezTo>
                  <a:pt x="3505" y="7819"/>
                  <a:pt x="5319" y="5138"/>
                  <a:pt x="8087" y="4029"/>
                </a:cubicBezTo>
                <a:lnTo>
                  <a:pt x="6783" y="774"/>
                </a:lnTo>
                <a:cubicBezTo>
                  <a:pt x="2685" y="2416"/>
                  <a:pt x="-1" y="638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6386"/>
                  <a:pt x="18914" y="2416"/>
                  <a:pt x="14816" y="774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882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371600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4D7F74-FFF2-481B-BF3C-546C8D2B2F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848600" cy="990600"/>
          </a:xfrm>
        </p:spPr>
        <p:txBody>
          <a:bodyPr/>
          <a:lstStyle/>
          <a:p>
            <a:r>
              <a:rPr lang="th-TH" sz="5400" dirty="0">
                <a:latin typeface="Browallia New" pitchFamily="34" charset="-34"/>
                <a:cs typeface="Browallia New" pitchFamily="34" charset="-34"/>
              </a:rPr>
              <a:t>การคัดกรองคำสั่งใช้ยาต้านจุลชีพ</a:t>
            </a:r>
            <a:endParaRPr lang="en-US" sz="5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676400"/>
            <a:ext cx="4464496" cy="5334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งานจ่ายยาผู้ป่วยใน กลุ่มงานเภสัชกรรม</a:t>
            </a:r>
            <a:endParaRPr lang="en-US" sz="2800" b="1" dirty="0">
              <a:solidFill>
                <a:schemeClr val="tx1"/>
              </a:solidFill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076056" y="5877272"/>
            <a:ext cx="4067944" cy="980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มหกรรมคุณภาพ </a:t>
            </a:r>
            <a:r>
              <a:rPr lang="en-US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CQI </a:t>
            </a:r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ประจำปี </a:t>
            </a:r>
            <a:r>
              <a:rPr lang="en-US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2561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15-16</a:t>
            </a:r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 กุมภาพันธ์ </a:t>
            </a:r>
            <a:r>
              <a:rPr lang="en-US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2561</a:t>
            </a:r>
            <a:endParaRPr lang="th-TH" sz="2400" b="1" dirty="0">
              <a:solidFill>
                <a:schemeClr val="tx1"/>
              </a:solidFill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ตัวอย่าง</a:t>
            </a:r>
            <a:endParaRPr lang="th-TH" sz="4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2770" name="Picture 2" descr="C:\Users\NCI\Google Drive\รูปใบยา 10-7-57\1517972235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 flipV="1">
            <a:off x="755576" y="1778364"/>
            <a:ext cx="7128792" cy="252028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613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ตัวอย่าง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1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 flipV="1">
            <a:off x="1547664" y="3284984"/>
            <a:ext cx="2940952" cy="261028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55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ตัวอย่าง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14" name="กลุ่ม 13"/>
          <p:cNvGrpSpPr/>
          <p:nvPr/>
        </p:nvGrpSpPr>
        <p:grpSpPr>
          <a:xfrm>
            <a:off x="0" y="1034654"/>
            <a:ext cx="9144000" cy="5805265"/>
            <a:chOff x="0" y="1034654"/>
            <a:chExt cx="9144000" cy="5805265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4654"/>
              <a:ext cx="9144000" cy="580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สี่เหลี่ยมผืนผ้า 6"/>
            <p:cNvSpPr/>
            <p:nvPr/>
          </p:nvSpPr>
          <p:spPr>
            <a:xfrm flipV="1">
              <a:off x="1619673" y="3789040"/>
              <a:ext cx="4608512" cy="296494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 rot="21171239">
              <a:off x="3234230" y="4516492"/>
              <a:ext cx="2976430" cy="4676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0" name="ตัวเชื่อมต่อตรง 9"/>
            <p:cNvCxnSpPr/>
            <p:nvPr/>
          </p:nvCxnSpPr>
          <p:spPr>
            <a:xfrm flipV="1">
              <a:off x="3347864" y="2132856"/>
              <a:ext cx="216024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713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0" y="-11040"/>
            <a:ext cx="9036496" cy="674136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016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6936"/>
            <a:ext cx="7239000" cy="685800"/>
          </a:xfrm>
        </p:spPr>
        <p:txBody>
          <a:bodyPr/>
          <a:lstStyle/>
          <a:p>
            <a:pPr eaLnBrk="0" hangingPunct="0"/>
            <a:r>
              <a:rPr lang="th-TH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การวัดผลและการเปลี่ยนแปลง</a:t>
            </a:r>
            <a:endParaRPr lang="en-US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" name="ตัวแทนข้อความ 1"/>
          <p:cNvSpPr>
            <a:spLocks noGrp="1"/>
          </p:cNvSpPr>
          <p:nvPr>
            <p:ph type="body" sz="half" idx="1"/>
          </p:nvPr>
        </p:nvSpPr>
        <p:spPr>
          <a:xfrm>
            <a:off x="719572" y="1268760"/>
            <a:ext cx="8280920" cy="1512168"/>
          </a:xfrm>
        </p:spPr>
        <p:txBody>
          <a:bodyPr/>
          <a:lstStyle/>
          <a:p>
            <a:pPr marL="0" indent="0">
              <a:buNone/>
            </a:pP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อัตราความคลาดเคลื่อนจากการสั่งใช้ยาต้านจุลชีพ ประเภทผู้ป่วยใน ต่อ 1,000 วันนอน</a:t>
            </a:r>
          </a:p>
          <a:p>
            <a:pPr marL="0" indent="0" algn="ctr">
              <a:buNone/>
            </a:pP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จำนวนครั้งที่เกิดความคลาดเคลื่อนหรือให้ข้อมูลด้านยา  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x  100              </a:t>
            </a:r>
            <a:endParaRPr lang="th-TH" sz="2400" b="1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 algn="ctr">
              <a:buNone/>
            </a:pP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จำนวนวันนอน</a:t>
            </a:r>
          </a:p>
          <a:p>
            <a:endParaRPr lang="th-TH" dirty="0"/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1979712" y="2060848"/>
            <a:ext cx="511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899592" y="249289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หมายเหตุ : </a:t>
            </a:r>
          </a:p>
          <a:p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1. ภาพรวมทั้งหมด แยกเป็น </a:t>
            </a:r>
            <a:r>
              <a:rPr lang="th-TH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เหตุการณ์ที่เกิดความคลาดเคลื่อนแล้ว</a:t>
            </a:r>
            <a:r>
              <a:rPr lang="th-TH" sz="2200" b="1" u="sng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โดยแยกแสดงให้เห็นว่าแพทย์ยอมรับการ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consult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และไม่ทราบผลการ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consult</a:t>
            </a:r>
          </a:p>
          <a:p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เกิดความคลาดเคลื่อนจากการสั่งใช้ยา หมายถึง </a:t>
            </a:r>
            <a:r>
              <a:rPr lang="th-TH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แพทย์ปรับขนาดยาตามที่เภสัชกร </a:t>
            </a:r>
            <a:r>
              <a:rPr lang="en-US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Consult </a:t>
            </a:r>
            <a:r>
              <a:rPr lang="th-TH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ที่ได้รับการยอมรับ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 โดยแยกเป็นการปรับขนาดยา และ การสั่งใช้ยาในผู้ป่วยที่แพ้ยาหรือมีโอกาสแพ้ยา</a:t>
            </a:r>
          </a:p>
          <a:p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3. ให้ข้อมูลแพทย์โดยไม่ทราบผล หมายถึง เกิดความคลาดเคลื่อนจากคำสั่งใช้ยาและเภสัชกรให้ข้อมูลเกี่ยวกับยาต้านจุลชีพ แต่ไม่ได้ตามผลว่าแพทย์ยอมรับหรือปรับขนาดยาหรือไม่</a:t>
            </a:r>
          </a:p>
          <a:p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4. ให้ข้อมูลเกี่ยวกับเกี่ยวกับการปรับ 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Dose-interval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ยาหรือข้อมูลแพ้ยา หมายถึง </a:t>
            </a:r>
            <a:r>
              <a:rPr lang="th-TH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ยังไม่เกิดความคลาดเคลื่อนจากการสั่งใช้ยา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 เพียงแต่เภสัชกรให้ข้อมูลเพิ่มเติมในเรื่องการ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monitor,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การเจาะระดับยาในเลือดเป็นต้น หรือผู้ป่วยมีประวัติแพ้ยา แพทย์สั่งใช้ยาที่มีโอกาสแพ้ยา แต่หลังจากแจ้งข้อมูลแพทย์ แพทย์ยืนยันการสั่งใช้ยาแต่ให้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monitor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ตลอดระยะเวลาที่ให้ยา</a:t>
            </a:r>
          </a:p>
        </p:txBody>
      </p:sp>
    </p:spTree>
    <p:extLst>
      <p:ext uri="{BB962C8B-B14F-4D97-AF65-F5344CB8AC3E}">
        <p14:creationId xmlns:p14="http://schemas.microsoft.com/office/powerpoint/2010/main" xmlns="" val="4514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การวัดผลและการเปลี่ยนแปลง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802249" cy="58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82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685800"/>
          </a:xfrm>
        </p:spPr>
        <p:txBody>
          <a:bodyPr/>
          <a:lstStyle/>
          <a:p>
            <a:pPr algn="ctr"/>
            <a:r>
              <a:rPr lang="th-TH" b="1" dirty="0" smtClean="0"/>
              <a:t>ตัวอย่างการเก็บข้อมูล</a:t>
            </a:r>
            <a:endParaRPr lang="th-TH" b="1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1440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3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6936"/>
            <a:ext cx="7239000" cy="685800"/>
          </a:xfrm>
        </p:spPr>
        <p:txBody>
          <a:bodyPr/>
          <a:lstStyle/>
          <a:p>
            <a:pPr eaLnBrk="0" hangingPunct="0"/>
            <a:r>
              <a:rPr lang="th-TH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การวัดผลและการเปลี่ยนแปลง</a:t>
            </a:r>
            <a:endParaRPr lang="en-US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1115616" y="1988840"/>
            <a:ext cx="7461448" cy="1913384"/>
          </a:xfrm>
        </p:spPr>
        <p:txBody>
          <a:bodyPr/>
          <a:lstStyle/>
          <a:p>
            <a:pPr marL="187325" indent="-187325">
              <a:buNone/>
            </a:pP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ไม่ได้รับรายงานเกี่ยวกับความคลาดเคลื่อนทางยาที่เกิดจากการจ่ายยาขาดหรือเกิน ที่มีสามเหตุจากการการนับรอบยาไม่ตรงกัน</a:t>
            </a:r>
          </a:p>
        </p:txBody>
      </p:sp>
    </p:spTree>
    <p:extLst>
      <p:ext uri="{BB962C8B-B14F-4D97-AF65-F5344CB8AC3E}">
        <p14:creationId xmlns:p14="http://schemas.microsoft.com/office/powerpoint/2010/main" xmlns="" val="20656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th-TH" sz="40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บทเรียนที่</a:t>
            </a:r>
            <a:r>
              <a:rPr lang="th-TH" sz="4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ได้รับ โอกาสพัฒนา</a:t>
            </a:r>
            <a:endParaRPr lang="en-US" sz="4000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71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55576" y="1556792"/>
            <a:ext cx="80648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พัฒนา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กระบวนการ </a:t>
            </a:r>
            <a:r>
              <a:rPr lang="en-US" sz="2800" b="1" dirty="0">
                <a:latin typeface="Browallia New" pitchFamily="34" charset="-34"/>
                <a:cs typeface="Browallia New" pitchFamily="34" charset="-34"/>
              </a:rPr>
              <a:t>alert lab 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ที่มีความผิดปกติโดยวางแผนร่วมกันอย่างเป็น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ระบบ</a:t>
            </a:r>
          </a:p>
          <a:p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จัดทำ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ข้อมูลยาอื่นที่นอกเหนือจากยาต้านจุลชีพที่มีความจำเป็นต้องปรับขนาดยาในผู้ป่วยกลุ่ม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พิเศษ</a:t>
            </a:r>
          </a:p>
          <a:p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ส่ง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ข้อมูลผลการคัดกรองแก่ทีมพัฒนาระบบยาเพื่อพัฒนาระบบการสั่งใช้ยาต่อไป และขออุปกรณ์คอมพิวเตอร์ให้เพียงพอต่อการใช้งานของงานจ่ายยาผู้ป่วย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ใน</a:t>
            </a:r>
          </a:p>
          <a:p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พัฒนา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ระบบการจัดการด้านยาต้านจุลชีพด้านอื่นเช่น การประเมินการใช้ยาต้านจุลชีพอย่างสมเหตุผลตามแนวทางของคณะกรรมการทีมพัฒนาระบบยาและคณะกรรมการทีมป้องกันและควบคุมการติดเชื้อ</a:t>
            </a:r>
            <a:endParaRPr lang="en-US" sz="2800" b="1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gray">
          <a:xfrm>
            <a:off x="2209800" y="3429000"/>
            <a:ext cx="48768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th-TH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076056" y="5877272"/>
            <a:ext cx="4067944" cy="980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มหกรรมคุณภาพ </a:t>
            </a:r>
            <a:r>
              <a:rPr lang="en-US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CQI </a:t>
            </a:r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ประจำปี </a:t>
            </a:r>
            <a:r>
              <a:rPr lang="en-US" sz="2400" b="1" dirty="0" smtClean="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2561</a:t>
            </a:r>
            <a:endParaRPr lang="en-US" sz="2400" b="1" dirty="0">
              <a:solidFill>
                <a:schemeClr val="tx1"/>
              </a:solidFill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การคัดกรองคำสั่งใช้ยาต้านจุลชีพ</a:t>
            </a:r>
            <a:endParaRPr lang="en-US" b="1" dirty="0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133600" y="1700808"/>
            <a:ext cx="4724400" cy="685800"/>
            <a:chOff x="1296" y="1824"/>
            <a:chExt cx="2976" cy="432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gray">
            <a:xfrm>
              <a:off x="1925" y="1915"/>
              <a:ext cx="19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ปัญหาและเหตุที่พบ</a:t>
              </a:r>
              <a:endParaRPr lang="en-US" sz="28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gray">
            <a:xfrm>
              <a:off x="1405" y="1886"/>
              <a:ext cx="1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2133600" y="2708923"/>
            <a:ext cx="4724400" cy="685801"/>
            <a:chOff x="1296" y="1824"/>
            <a:chExt cx="2976" cy="432"/>
          </a:xfrm>
        </p:grpSpPr>
        <p:sp>
          <p:nvSpPr>
            <p:cNvPr id="9225" name="AutoShape 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gray">
            <a:xfrm>
              <a:off x="1925" y="1877"/>
              <a:ext cx="19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เป้าหมาย</a:t>
              </a:r>
              <a:endParaRPr lang="en-US" sz="28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gray">
            <a:xfrm>
              <a:off x="1405" y="1886"/>
              <a:ext cx="1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2</a:t>
              </a:r>
            </a:p>
          </p:txBody>
        </p:sp>
      </p:grp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2133600" y="3573016"/>
            <a:ext cx="4724400" cy="685800"/>
            <a:chOff x="1296" y="1824"/>
            <a:chExt cx="2976" cy="432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31" name="AutoShape 1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gray">
            <a:xfrm>
              <a:off x="1925" y="1902"/>
              <a:ext cx="19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กิจกรรมพัฒนา</a:t>
              </a:r>
              <a:endParaRPr lang="en-US" sz="28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gray">
            <a:xfrm>
              <a:off x="1405" y="1886"/>
              <a:ext cx="1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3</a:t>
              </a:r>
            </a:p>
          </p:txBody>
        </p:sp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2133600" y="4437112"/>
            <a:ext cx="4724400" cy="685800"/>
            <a:chOff x="1296" y="1824"/>
            <a:chExt cx="2976" cy="432"/>
          </a:xfrm>
        </p:grpSpPr>
        <p:sp>
          <p:nvSpPr>
            <p:cNvPr id="9235" name="AutoShape 1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36" name="AutoShape 2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gray">
            <a:xfrm>
              <a:off x="1925" y="1902"/>
              <a:ext cx="23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การวัดผลและการเปลี่ยนแปลง</a:t>
              </a:r>
              <a:endParaRPr lang="en-US" sz="28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gray">
            <a:xfrm>
              <a:off x="1405" y="1886"/>
              <a:ext cx="1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4</a:t>
              </a:r>
            </a:p>
          </p:txBody>
        </p:sp>
      </p:grp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2133600" y="5407496"/>
            <a:ext cx="4724400" cy="685800"/>
            <a:chOff x="1296" y="1824"/>
            <a:chExt cx="2976" cy="432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gray">
            <a:xfrm>
              <a:off x="1925" y="1893"/>
              <a:ext cx="19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บทเรียนที่ได้รับ</a:t>
              </a:r>
              <a:endParaRPr lang="en-US" sz="28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gray">
            <a:xfrm>
              <a:off x="1404" y="1886"/>
              <a:ext cx="1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5</a:t>
              </a:r>
              <a:endParaRPr lang="en-US" sz="28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th-TH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ปัญหาและเหตุที่พบ</a:t>
            </a:r>
            <a:endParaRPr lang="en-US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268760"/>
            <a:ext cx="8424936" cy="5328592"/>
          </a:xfrm>
        </p:spPr>
        <p:txBody>
          <a:bodyPr/>
          <a:lstStyle/>
          <a:p>
            <a:r>
              <a:rPr lang="th-TH" sz="27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ยา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ต้านจุลชีพเป็นยาเร่งด่วน (</a:t>
            </a:r>
            <a:r>
              <a:rPr lang="en-US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Stat)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7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ระยะเวลา</a:t>
            </a:r>
            <a:r>
              <a:rPr lang="th-TH" sz="27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กำหนด </a:t>
            </a:r>
            <a:r>
              <a:rPr lang="th-TH" sz="2700" b="1" dirty="0" smtClean="0">
                <a:latin typeface="Browallia New" pitchFamily="34" charset="-34"/>
                <a:cs typeface="Browallia New" pitchFamily="34" charset="-34"/>
              </a:rPr>
              <a:t>มีส่วนทำให้ขาดความ</a:t>
            </a:r>
            <a:r>
              <a:rPr lang="th-TH" sz="27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ระมัดระวังในการจ่ายยา เสี่ยง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ต่อการจ่ายยาคลาดเคลื่อน โดยเฉพาะกลุ่มผู้ป่วยกลุ่มพิเศษ </a:t>
            </a:r>
            <a:endParaRPr lang="en-US" sz="27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7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พบ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ความคลาดเคลื่อนจากการสั่งใช้ยา</a:t>
            </a:r>
            <a:r>
              <a:rPr lang="en-US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การจ่ายยา นำไปสู่ความคลาดเคลื่อนจากการใช้ยา ในผู้ป่วยกลุ่มพิเศษ โดยพบหลังจากการจ่ายยา </a:t>
            </a:r>
            <a:r>
              <a:rPr lang="en-US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dose 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แรก</a:t>
            </a:r>
            <a:r>
              <a:rPr lang="en-US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,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วันแรก</a:t>
            </a:r>
            <a:r>
              <a:rPr lang="en-US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สามวันแรก ของการใช้ยา (ขึ้นกับรอบการจ่ายยาแต่ละหอผู้ป่วย)</a:t>
            </a:r>
            <a:endParaRPr lang="en-US" sz="27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7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ขาด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ความรู้ ความตระหนักเรื่องขนาดยา ระยะเวลาการใช้ยาในผู้ป่วยกลุ่มพิเศษ</a:t>
            </a:r>
            <a:endParaRPr lang="en-US" sz="27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7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ระบบ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คอมพิวเตอร์ คอมพิวเตอร์ไม่เพียงพอ ทำให้เกิดความล่าช้าในการตรวจสอบผลทางห้องปฏิบัติการ รวมไปถึงข้อมูลที่จำเป็นของ</a:t>
            </a:r>
            <a:r>
              <a:rPr lang="th-TH" sz="27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ผู้ป่วย</a:t>
            </a:r>
            <a:endParaRPr lang="th-TH" sz="2700" b="1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7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7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ปรับเวลาการบริหารยาไม่ตรงกันระหว่างห้องจ่ายยาและหอผู้ป่วยจึงพบปัญหาการจ่ายยาไม่ทันรอบการให้ยาหรือจ่ายยาเกิน</a:t>
            </a:r>
            <a:endParaRPr lang="en-US" sz="27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6936"/>
            <a:ext cx="7239000" cy="685800"/>
          </a:xfrm>
        </p:spPr>
        <p:txBody>
          <a:bodyPr/>
          <a:lstStyle/>
          <a:p>
            <a:pPr eaLnBrk="0" hangingPunct="0"/>
            <a:r>
              <a:rPr lang="th-TH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เป้าหมาย</a:t>
            </a:r>
            <a:endParaRPr lang="en-US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8424936" cy="4536504"/>
          </a:xfrm>
        </p:spPr>
        <p:txBody>
          <a:bodyPr/>
          <a:lstStyle/>
          <a:p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เพื่อสร้างกระบวนการคัดกรองคำสั่งใช้ยาต้านจุลชีพในคำสั่งใช้ยา เพื่อให้เกิดความปลอดภัยจากการใช้ยา</a:t>
            </a:r>
            <a:endParaRPr lang="en-US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เพื่อ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ลดความคลาดเคลื่อนทางยาจากกระบวนการจ่ายยา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กระบวนการให้ยาผู้ป่วย และสามารถหาสาเหตุได้หากเกิดความคลาดเคลื่อนในเรื่องของขนาดยาและเวลาให้ยา</a:t>
            </a:r>
            <a:endParaRPr lang="en-US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เพื่อ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ให้แก่เจ้าหน้าที่ของห้องยาตระหนักถึงความสำคัญของพยาธิสภาพของผู้ป่วยว่ามีผลต่อการปรับขนาดยาของผู้ป่วย</a:t>
            </a:r>
            <a:endParaRPr lang="en-US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1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6936"/>
            <a:ext cx="7239000" cy="685800"/>
          </a:xfrm>
        </p:spPr>
        <p:txBody>
          <a:bodyPr/>
          <a:lstStyle/>
          <a:p>
            <a:pPr eaLnBrk="0" hangingPunct="0"/>
            <a:r>
              <a:rPr lang="th-TH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กิจกรรมพัฒนา</a:t>
            </a:r>
            <a:endParaRPr lang="en-US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772816"/>
            <a:ext cx="8064896" cy="4176464"/>
          </a:xfrm>
        </p:spPr>
        <p:txBody>
          <a:bodyPr/>
          <a:lstStyle/>
          <a:p>
            <a:pPr lvl="0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รับคำ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สั่งใช้ยาต้านจุล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ชีพ</a:t>
            </a:r>
          </a:p>
          <a:p>
            <a:pPr marL="0" lvl="0" indent="0">
              <a:buNone/>
            </a:pP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เจ้า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พนักงานเภสัชกรรมนำสั่งใช้ยาให้เภสัชกร เพื่อทบทวนคำสั่งใช้ยา ดูผลทางห้องปฏิบัติการ คำนวณค่า ค่า </a:t>
            </a:r>
            <a:r>
              <a:rPr lang="en-US" sz="2800" b="1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eGFR</a:t>
            </a:r>
            <a:r>
              <a:rPr lang="en-US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จาก </a:t>
            </a:r>
            <a:r>
              <a:rPr lang="en-US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serum </a:t>
            </a:r>
            <a:r>
              <a:rPr lang="en-US" sz="2800" b="1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creatinine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สำหรับค่าที่ใช้ปรับขนาดยา แนะนำให้ใช้ 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Cockcroft-</a:t>
            </a:r>
            <a:r>
              <a:rPr lang="en-US" sz="2800" b="1" dirty="0" err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Gault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sz="28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marL="0" lvl="0" indent="0">
              <a:buNone/>
            </a:pP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ก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รณี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ที่เภสัชกรจ่ายยาผู้ป่วยรายอื่นยังไม่แล้วเสร็จ เจ้าพนักงานเภสัชกรรมตรวจสอบประวัติแพ้ยาพร้อมเขียนใน 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MR0(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ฉบับ 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copy) 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ระบุไม่แพ้ยาหรือแพ้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ยาพร้อม 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print 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ผล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Lab ,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ระบุ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น้ำหนัก 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ส่วนสูง 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หากไม่มีบันทึกใน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ระบบ </a:t>
            </a:r>
            <a:r>
              <a:rPr lang="en-US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HIS 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โทร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สอบถามพยาบาล)</a:t>
            </a:r>
            <a:endParaRPr lang="en-US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marL="0" lvl="0" indent="0">
              <a:buNone/>
            </a:pPr>
            <a:endParaRPr lang="en-US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9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6936"/>
            <a:ext cx="7239000" cy="685800"/>
          </a:xfrm>
        </p:spPr>
        <p:txBody>
          <a:bodyPr/>
          <a:lstStyle/>
          <a:p>
            <a:pPr eaLnBrk="0" hangingPunct="0"/>
            <a:r>
              <a:rPr lang="th-TH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กิจกรรม</a:t>
            </a:r>
            <a:r>
              <a:rPr lang="th-TH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พัฒนา</a:t>
            </a:r>
            <a:r>
              <a:rPr lang="en-US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ต่อ</a:t>
            </a:r>
            <a:r>
              <a:rPr lang="en-US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en-US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064" y="1556792"/>
            <a:ext cx="8424936" cy="4536504"/>
          </a:xfrm>
        </p:spPr>
        <p:txBody>
          <a:bodyPr/>
          <a:lstStyle/>
          <a:p>
            <a:pPr lvl="0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หาก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พบปัญหาจากคำสั่งใช้ยา เช่น ผู้ป่วยมีประวัติแพ้ยา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ขนาดการใช้ยาไม่เหมาะสม ปรึกษาแพทย์ในทันทีเพื่อให้แพทย์พิจารณาคำสั่งใช้ยาอีกครั้งหนึ่ง หากแพทย์เปลี่ยนแปลงคำสั่งใช้ยาเภสัชกรโทรแจ้งพยาบาลเพื่อรับทราบข้อมูลการเปลี่ยนแปลงคำสั่งใช้ยาของแพทย์</a:t>
            </a:r>
            <a:endParaRPr lang="en-US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lvl="0"/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ในขั้นตอนการจ่ายยา เภสัชกรระบุเวลาให้ยาและระบุเวลาให้ยาครั้งต่อไปโดยใช้แนวทางการปรับเวลาการบริหารยาชนิดฉีดเข้ารอบมาตรฐาน(กำหนดโดยคณะกรรมการทีมพัฒนาระบบยา) </a:t>
            </a:r>
            <a:endParaRPr lang="en-US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กรณีที่มีการให้ยาต้านจุลชีพที่ห้องผ่าตัดหรือก่อนทำหัตถการต่างๆ พยาบาลเป็นผู้ระบุเวลาที่ให้ยาต้านจุลชีพ 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Dose 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สุดท้ายในใบ 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MR05 (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ฉบับ 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copy)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มาให้</a:t>
            </a: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ด้วย</a:t>
            </a:r>
            <a:endParaRPr lang="en-US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0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6936"/>
            <a:ext cx="7239000" cy="685800"/>
          </a:xfrm>
        </p:spPr>
        <p:txBody>
          <a:bodyPr/>
          <a:lstStyle/>
          <a:p>
            <a:pPr eaLnBrk="0" hangingPunct="0"/>
            <a:r>
              <a:rPr lang="th-TH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กิจกรรม</a:t>
            </a:r>
            <a:r>
              <a:rPr lang="th-TH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พัฒนา</a:t>
            </a:r>
            <a:r>
              <a:rPr lang="en-US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ต่อ</a:t>
            </a:r>
            <a:r>
              <a:rPr lang="en-US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en-US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556792"/>
            <a:ext cx="8136904" cy="4608512"/>
          </a:xfrm>
        </p:spPr>
        <p:txBody>
          <a:bodyPr/>
          <a:lstStyle/>
          <a:p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กรณี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ยาต้านจุลชีพนั้นเป็นรายการยาที่ไม่สามารถให้ยาตามตารางการปรับเวลาการบริหารยาชนิดฉีดเข้ารอบมาตรฐาน เภสัชกรให้เอกสารแทรก </a:t>
            </a:r>
            <a:r>
              <a:rPr lang="en-US" sz="2800" i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sz="2800" i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ยานี้ ไม่สามารถใช้กลักการครึ่งหนึ่งของระยะห่างของการบริหารยา ไม่สามารถใช้ตารางการปรับเวลาการให้ยาชนิดฉีดเข้ารอบมาตรฐาน ควรให้ยาตามระยะเวลาที่แพทย์สั่งให้มากที่สุด หรือ ตามตารางการให้ยา </a:t>
            </a:r>
            <a:r>
              <a:rPr lang="en-US" sz="2800" i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stat dose </a:t>
            </a:r>
            <a:r>
              <a:rPr lang="th-TH" sz="2800" i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และการให้ยาครั้งต่อไปของยารายการนั้น</a:t>
            </a:r>
            <a:r>
              <a:rPr lang="en-US" sz="2800" i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”</a:t>
            </a:r>
          </a:p>
          <a:p>
            <a:pPr lvl="0"/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เภสัชกรตรวจสอบยาเรียบร้อย หากไม่มีเจ้าหน้าที่ของหอผู้ป่วยรอรับยา เจ้าหน้าที่ของห้องจ่ายยาโทรเพื่อแจ้งว่า ยา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“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ยา 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stat </a:t>
            </a:r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เรียบร้อยแล้ว</a:t>
            </a:r>
            <a:r>
              <a:rPr lang="en-US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”</a:t>
            </a:r>
          </a:p>
          <a:p>
            <a:r>
              <a:rPr lang="th-TH" sz="2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จัดทำคู่มือการปรับขนาดยาในผู้ป่วยที่มีปัญหาการทำงานของไตผิดปก</a:t>
            </a:r>
            <a:endParaRPr lang="en-US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5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ขั้นตอนที่ปรับเปลี่ยน</a:t>
            </a:r>
            <a:endParaRPr lang="th-TH" sz="4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11560" y="1268760"/>
            <a:ext cx="3888432" cy="4953000"/>
          </a:xfrm>
          <a:solidFill>
            <a:schemeClr val="bg1"/>
          </a:solidFill>
          <a:ln w="19050">
            <a:solidFill>
              <a:srgbClr val="A5002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h-TH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แบบเดิม</a:t>
            </a:r>
          </a:p>
          <a:p>
            <a:pPr marL="354013" indent="-354013">
              <a:buNone/>
            </a:pP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1.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เจ้าพนักงานเภสัชกรร รับ คำสั่งใช้ยา </a:t>
            </a:r>
          </a:p>
          <a:p>
            <a:pPr marL="0" indent="0">
              <a:buNone/>
            </a:pP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คีย์ และจัดยา</a:t>
            </a:r>
          </a:p>
          <a:p>
            <a:pPr marL="0" indent="0">
              <a:buNone/>
            </a:pP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3.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ตรวจสอบคำสั่งใช้ยา</a:t>
            </a:r>
            <a:endParaRPr lang="en-US" b="1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4.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จ่ายยา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392488" cy="4953000"/>
          </a:xfrm>
          <a:solidFill>
            <a:schemeClr val="bg1"/>
          </a:solidFill>
          <a:ln>
            <a:solidFill>
              <a:srgbClr val="A5002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h-TH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แบบใหม่</a:t>
            </a:r>
          </a:p>
          <a:p>
            <a:pPr marL="354013" indent="-354013">
              <a:buNone/>
            </a:pP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เจ้าพนักงานเภสัชกรรม รับคำสั่ง ส่งให้เภสัชกร</a:t>
            </a:r>
          </a:p>
          <a:p>
            <a:pPr marL="0" indent="0">
              <a:buNone/>
            </a:pP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เภสัชกรคัดกรองใบสั่งใช้ยา</a:t>
            </a:r>
          </a:p>
          <a:p>
            <a:pPr marL="0" indent="0" defTabSz="354013">
              <a:buNone/>
            </a:pPr>
            <a:r>
              <a:rPr lang="th-TH" b="1" dirty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หากไม่มีปัญหาส่งให้เจ้าพนักงานเภสัชกรรมคีย์ยา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  <a:p>
            <a:pPr marL="0" indent="0" defTabSz="354013">
              <a:buNone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หากมีปัญหา 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consult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แพทย์</a:t>
            </a:r>
          </a:p>
          <a:p>
            <a:pPr marL="0" indent="0">
              <a:buNone/>
            </a:pP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3.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คีย์ และจัดยา</a:t>
            </a:r>
          </a:p>
          <a:p>
            <a:pPr marL="0" indent="0">
              <a:buNone/>
            </a:pP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4.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จ่ายยา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4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"/>
            <a:ext cx="9144000" cy="691832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9260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6TGp_medical_light">
  <a:themeElements>
    <a:clrScheme name="246_medical_light 3">
      <a:dk1>
        <a:srgbClr val="000000"/>
      </a:dk1>
      <a:lt1>
        <a:srgbClr val="F0F9E3"/>
      </a:lt1>
      <a:dk2>
        <a:srgbClr val="000000"/>
      </a:dk2>
      <a:lt2>
        <a:srgbClr val="777777"/>
      </a:lt2>
      <a:accent1>
        <a:srgbClr val="75CBC7"/>
      </a:accent1>
      <a:accent2>
        <a:srgbClr val="C4D88A"/>
      </a:accent2>
      <a:accent3>
        <a:srgbClr val="F6FBEF"/>
      </a:accent3>
      <a:accent4>
        <a:srgbClr val="000000"/>
      </a:accent4>
      <a:accent5>
        <a:srgbClr val="BDE2E0"/>
      </a:accent5>
      <a:accent6>
        <a:srgbClr val="B1C47D"/>
      </a:accent6>
      <a:hlink>
        <a:srgbClr val="666633"/>
      </a:hlink>
      <a:folHlink>
        <a:srgbClr val="FF9900"/>
      </a:folHlink>
    </a:clrScheme>
    <a:fontScheme name="246_medic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6_medical_light 1">
        <a:dk1>
          <a:srgbClr val="000000"/>
        </a:dk1>
        <a:lt1>
          <a:srgbClr val="E2EEFA"/>
        </a:lt1>
        <a:dk2>
          <a:srgbClr val="003399"/>
        </a:dk2>
        <a:lt2>
          <a:srgbClr val="969696"/>
        </a:lt2>
        <a:accent1>
          <a:srgbClr val="6699FF"/>
        </a:accent1>
        <a:accent2>
          <a:srgbClr val="8DC6FF"/>
        </a:accent2>
        <a:accent3>
          <a:srgbClr val="EEF5FC"/>
        </a:accent3>
        <a:accent4>
          <a:srgbClr val="000000"/>
        </a:accent4>
        <a:accent5>
          <a:srgbClr val="B8CAFF"/>
        </a:accent5>
        <a:accent6>
          <a:srgbClr val="7FB3E7"/>
        </a:accent6>
        <a:hlink>
          <a:srgbClr val="666699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6_medical_light 2">
        <a:dk1>
          <a:srgbClr val="000000"/>
        </a:dk1>
        <a:lt1>
          <a:srgbClr val="FFFFD9"/>
        </a:lt1>
        <a:dk2>
          <a:srgbClr val="800000"/>
        </a:dk2>
        <a:lt2>
          <a:srgbClr val="969696"/>
        </a:lt2>
        <a:accent1>
          <a:srgbClr val="E7B63B"/>
        </a:accent1>
        <a:accent2>
          <a:srgbClr val="D4C554"/>
        </a:accent2>
        <a:accent3>
          <a:srgbClr val="FFFFE9"/>
        </a:accent3>
        <a:accent4>
          <a:srgbClr val="000000"/>
        </a:accent4>
        <a:accent5>
          <a:srgbClr val="F1D7AF"/>
        </a:accent5>
        <a:accent6>
          <a:srgbClr val="C0B24B"/>
        </a:accent6>
        <a:hlink>
          <a:srgbClr val="8FA137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6_medical_light 3">
        <a:dk1>
          <a:srgbClr val="000000"/>
        </a:dk1>
        <a:lt1>
          <a:srgbClr val="F0F9E3"/>
        </a:lt1>
        <a:dk2>
          <a:srgbClr val="000000"/>
        </a:dk2>
        <a:lt2>
          <a:srgbClr val="777777"/>
        </a:lt2>
        <a:accent1>
          <a:srgbClr val="75CBC7"/>
        </a:accent1>
        <a:accent2>
          <a:srgbClr val="C4D88A"/>
        </a:accent2>
        <a:accent3>
          <a:srgbClr val="F6FBEF"/>
        </a:accent3>
        <a:accent4>
          <a:srgbClr val="000000"/>
        </a:accent4>
        <a:accent5>
          <a:srgbClr val="BDE2E0"/>
        </a:accent5>
        <a:accent6>
          <a:srgbClr val="B1C47D"/>
        </a:accent6>
        <a:hlink>
          <a:srgbClr val="66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246TGp_medical_light</Template>
  <TotalTime>141</TotalTime>
  <Words>1046</Words>
  <Application>Microsoft Office PowerPoint</Application>
  <PresentationFormat>นำเสนอทางหน้าจอ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246TGp_medical_light</vt:lpstr>
      <vt:lpstr>การคัดกรองคำสั่งใช้ยาต้านจุลชีพ</vt:lpstr>
      <vt:lpstr>การคัดกรองคำสั่งใช้ยาต้านจุลชีพ</vt:lpstr>
      <vt:lpstr>ปัญหาและเหตุที่พบ</vt:lpstr>
      <vt:lpstr>เป้าหมาย</vt:lpstr>
      <vt:lpstr>กิจกรรมพัฒนา</vt:lpstr>
      <vt:lpstr>กิจกรรมพัฒนา(ต่อ)</vt:lpstr>
      <vt:lpstr>กิจกรรมพัฒนา(ต่อ)</vt:lpstr>
      <vt:lpstr>ขั้นตอนที่ปรับเปลี่ยน</vt:lpstr>
      <vt:lpstr>ภาพนิ่ง 9</vt:lpstr>
      <vt:lpstr>ตัวอย่าง</vt:lpstr>
      <vt:lpstr>ตัวอย่าง</vt:lpstr>
      <vt:lpstr>ตัวอย่าง</vt:lpstr>
      <vt:lpstr>ภาพนิ่ง 13</vt:lpstr>
      <vt:lpstr>การวัดผลและการเปลี่ยนแปลง</vt:lpstr>
      <vt:lpstr>การวัดผลและการเปลี่ยนแปลง</vt:lpstr>
      <vt:lpstr>ตัวอย่างการเก็บข้อมูล</vt:lpstr>
      <vt:lpstr>การวัดผลและการเปลี่ยนแปลง</vt:lpstr>
      <vt:lpstr>บทเรียนที่ได้รับ โอกาสพัฒนา</vt:lpstr>
      <vt:lpstr>ภาพนิ่ง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การคัดกรองคำสั่งใช้ยาต้านจุลชีพ</dc:title>
  <dc:creator>NCI</dc:creator>
  <cp:lastModifiedBy>waraporn_p</cp:lastModifiedBy>
  <cp:revision>19</cp:revision>
  <dcterms:created xsi:type="dcterms:W3CDTF">2018-02-07T01:43:48Z</dcterms:created>
  <dcterms:modified xsi:type="dcterms:W3CDTF">2018-02-07T07:17:22Z</dcterms:modified>
</cp:coreProperties>
</file>