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67" r:id="rId5"/>
    <p:sldId id="259" r:id="rId6"/>
    <p:sldId id="260" r:id="rId7"/>
    <p:sldId id="263" r:id="rId8"/>
    <p:sldId id="268" r:id="rId9"/>
    <p:sldId id="269" r:id="rId10"/>
    <p:sldId id="261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ลักษณะ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ด้านทแยงมุม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ยึดรูปภาพ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h-TH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คลิกไอคอนเพื่อเพิ่มรูปภาพ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ด้านทแยงมุม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B6577D6-3203-4AA1-809A-B55306A92DBD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67A905-AAEC-4B70-BA24-8B5EE4E8A8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858180" cy="2394428"/>
          </a:xfrm>
        </p:spPr>
        <p:txBody>
          <a:bodyPr>
            <a:normAutofit/>
          </a:bodyPr>
          <a:lstStyle/>
          <a:p>
            <a:pPr lvl="0" algn="ctr"/>
            <a:r>
              <a:rPr lang="th-TH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การพยาบาลที่ทรงคุณค่าและคู่ควร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71604" y="3214686"/>
            <a:ext cx="6572296" cy="2038352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GOOD PRACTICE NURSING CARE</a:t>
            </a:r>
          </a:p>
          <a:p>
            <a:endParaRPr lang="th-TH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57158" y="4071942"/>
            <a:ext cx="2267185" cy="2612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72518" cy="124663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สถิติอุบัติการณ์ด้านการพยาบาลที่พบตั้งแต่ปี พ.ศ.2556-พ.ศ.2560 มีดังนี้</a:t>
            </a:r>
            <a:endParaRPr lang="th-TH" dirty="0"/>
          </a:p>
        </p:txBody>
      </p:sp>
      <p:graphicFrame>
        <p:nvGraphicFramePr>
          <p:cNvPr id="17" name="ตัวยึดเนื้อหา 16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443914" cy="239157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07319"/>
                <a:gridCol w="1407319"/>
                <a:gridCol w="1407319"/>
                <a:gridCol w="1407319"/>
                <a:gridCol w="1407319"/>
                <a:gridCol w="1407319"/>
              </a:tblGrid>
              <a:tr h="1220304"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rgbClr val="002060"/>
                          </a:solidFill>
                        </a:rPr>
                        <a:t>ระดับอุบัติการณ์</a:t>
                      </a:r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ปี 2556</a:t>
                      </a:r>
                      <a:endParaRPr lang="en-US" sz="1100" dirty="0">
                        <a:solidFill>
                          <a:srgbClr val="002060"/>
                        </a:solidFill>
                        <a:latin typeface="Agency FB" pitchFamily="34" charset="0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</a:rPr>
                        <a:t>ปี 2557</a:t>
                      </a:r>
                      <a:endParaRPr lang="en-US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</a:rPr>
                        <a:t>ปี2558</a:t>
                      </a:r>
                      <a:endParaRPr lang="en-US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</a:rPr>
                        <a:t>ปี 2559</a:t>
                      </a:r>
                      <a:endParaRPr lang="en-US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</a:rPr>
                        <a:t>ปี 2560</a:t>
                      </a:r>
                      <a:endParaRPr lang="en-US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11712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th-TH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3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0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0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581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รายละเอียดอุบัติการณ์  ระดับ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D </a:t>
            </a: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ปี พ.ศ. 255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 มี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 เรื่อง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	-ไม่ส่งผู้ป่วยปรึกษาแผนก รังสีรักษา พบเมื่อผู้ป่วยกลับมาตรวจติดตามคลินิกโรคปอด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รายละเอียดอุบัติการณ์  ระดับ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D </a:t>
            </a: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ปี พ.ศ. 2557 มี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 เรื่อง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	- ผู้ป่วยมีประวัติ คลื่นไส้อาเจียนรุนแรง  หลังประเมินให้ ผู้ป่วย เดินช่วยเหลือตนเอง ไม่พบการ สื่อสารส่งต่อข้อมูลภายในทีม   จึงให้ผู้ป่วยมาอาเจียนบริเวณ โต๊ะรับคำแนะนำ ปนเปื้อนชุดพยาบาลและสิ่งแวดล้อม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	- ผู้ป่วยมีภาวะ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Upper airway obstruct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หายใจมี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wheezing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ไม่ได้ประสานการส่ง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consult fast tract</a:t>
            </a:r>
          </a:p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	- ผู้ป่วย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R/O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มีภาวะ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Brain Metastasis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แต่ประเมินผู้ป่วยล่าช้า ส่งรอพบแพทย์ตามระบบคิวตรวจ    จึงไม่ได้จองเตียงทำให้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Admit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เกิน 16.00 น  และต้องรอวินิจฉัย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CT Brain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ในวันต่อมา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 รายละเอียดอุบัติการณ์  ระดับ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D </a:t>
            </a:r>
            <a:r>
              <a:rPr lang="th-TH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 ปี 2559  มีอุบัติการณ์ 1 เรื่อง</a:t>
            </a:r>
          </a:p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		-  บันทึกข้อมูลการจองเลือดในระบบคอมพิวเตอร์ผิด  ไม่ตรงใบจองเลือดที่เขียนโดยแพทย์</a:t>
            </a:r>
            <a:endParaRPr lang="en-US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บทเรียนที่ได้รับ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การพยาบาลผู้ป่วยภายใต้มาตรฐานของวิชาชีพ เป็นเรื่องที่พยาบาลวิชาชีพทุกคนได้รับการสอนจนจบหลักสูตรและได้รับใบรับรอง   ความท้าทายคือการสร้างความตระหนัก ใส่ใจ ดูแลผู้ป่วยให้ครบองค์รวมโดยพยาบาลรุ่นพี่ผู้มีประสบการณ์ปลูกฝังกระบวนการที่ถูกต้องเป็นแม่แบบ ถือเป็นบทบาทที่สำคัญยิ่งกว่า   การนิเทศ ควบคุม กำกับดูแลอย่างจริงจัง เพื่อช่วยค้นหาปัญหาและร่วมกำหนดแนวทาง ถือเป็นขวัญกำลังใจ เพื่อให้ทีมพยาบาลมีมาตรฐานเกิดความปลอดภัยแก่ผู้ป่วย ลดข้อร้องเรียนและความเสี่ยงต่อการฟ้องร้อง บั่นทอนจิตใจในการปฏิบัติงานต่อไปให้กลับมาทำงานอย่างยั่งยืนในวิชาชีพต่อไป  ทีมงานพยาบาลผู้ป่วยนอกเคมีบำบัดขอร่วมเป็นกำลังใจให้กับผู้ร่วมวิชาชีพในการพยาบาลผู้ป่วยภายใต้มาตรฐานต่อไป </a:t>
            </a:r>
            <a:endParaRPr lang="th-TH" b="1" dirty="0">
              <a:solidFill>
                <a:schemeClr val="accent3">
                  <a:lumMod val="40000"/>
                  <a:lumOff val="6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th-TH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th-TH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th-TH" sz="7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th-TH" sz="72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สวัสดีค่ะ</a:t>
            </a:r>
          </a:p>
          <a:p>
            <a:pPr algn="ctr">
              <a:buNone/>
            </a:pPr>
            <a:endParaRPr lang="en-US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14488"/>
            <a:ext cx="454685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th-TH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สรุปผลงานโดยย่อ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: </a:t>
            </a:r>
            <a:r>
              <a:rPr lang="th-TH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>
              <a:buNone/>
            </a:pPr>
            <a:r>
              <a:rPr lang="th-TH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พัฒนาการดูแลผู้ป่วยที่มารับการรักษาที่   งานพยาบาลผู้ป่วยนอก เคมีบำบัด ภายใต้มาตรฐานการพยาบาล เพื่อให้ผู้ป่วยปลอดภัย  </a:t>
            </a: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endParaRPr lang="th-TH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r>
              <a:rPr lang="th-TH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ชื่อและที่อยู่องค์กร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th-TH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</a:p>
          <a:p>
            <a:pPr lvl="0">
              <a:buNone/>
            </a:pPr>
            <a:r>
              <a:rPr lang="th-TH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งานพยาบาลผู้ป่วยนอกเคมีบำบัด  สถาบันมะเร็งแห่งชาติ</a:t>
            </a: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r>
              <a:rPr lang="th-TH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สมาชิกในทีม </a:t>
            </a:r>
          </a:p>
          <a:p>
            <a:pPr lvl="0">
              <a:buNone/>
            </a:pPr>
            <a:r>
              <a:rPr lang="th-TH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ผู้ปฏิบัติงานทั้งหมดในงานพยาบาลผู้ป่วยนอกเคมีบำบัด </a:t>
            </a:r>
          </a:p>
          <a:p>
            <a:pPr lvl="0">
              <a:buNone/>
            </a:pPr>
            <a:r>
              <a:rPr lang="th-TH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สถาบันมะเร็งแห่งชาติ</a:t>
            </a:r>
          </a:p>
          <a:p>
            <a:pPr lvl="0">
              <a:buNone/>
            </a:pP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r>
              <a:rPr lang="th-TH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เป้าหมาย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:  </a:t>
            </a:r>
          </a:p>
          <a:p>
            <a:pPr>
              <a:buNone/>
            </a:pPr>
            <a:r>
              <a:rPr lang="th-TH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๖.๑  เพื่อสร้างความตระหนักให้พยาบาลวิชาชีพและบุคลากรทางการแพทย์ที่เกี่ยวข้อง เข้าใจนำความรู้สู่การดูแลผู้ป่วยตามมาตรฐานที่กำหนด</a:t>
            </a:r>
            <a:endParaRPr lang="en-US" sz="3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th-TH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๖.๒ เพื่อให้ผู้ป่วยเกิดความปลอดภัยในทุกระยะของการพยาบาล</a:t>
            </a:r>
            <a:endParaRPr lang="en-US" sz="3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ปัญหาและสาเหตุ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งานพยาบาลผู้ป่วยนอกเคมีบำบัด ให้การดูแลผู้ป่วยที่มารับการรักษาด้วยยาเคมีบำบัด  มีจำนวนเพิ่มมากขึ้นทุกปี  สถิติ ๓ ปีย้อนหลัง  พบว่า ปี พ.ศ. 2558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-  2560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 จำนวน 23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775    27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822    2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8,362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 ครั้ง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เรียงตามลำดับ  ภายใต้ข้อจำกัดของจำนวนพยาบาลวิชาชีพ ย้ายเข้าออก และมี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Level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ระดับ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2-4 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เท่านั้น</a:t>
            </a:r>
          </a:p>
          <a:p>
            <a:pPr lvl="0"/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จากปัญหาองค์ความรู้ของพยาบาลเฉพาะทางมะเร็ง ที่เกี่ยวกับการรักษาเคมี ทั้ง 3 ระยะ ควรมีประสบการณ์การดูแลเฉพาะทาง  ซึ่งจากความวิกฤตของความขาดแคลนพยาบาลในปี2555 เป็นต้นมา ทำให้ทีมพยาบาลงานพยาบาลผู้ป่วยนอกเคมีบำบัดทั้งหมด เป็น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Level 1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ซึ่งไม่มีความรู้การพยาบาลผู้ป่วยเคมีมาก่อน จึงต้องมีการวางแผน กำหนดรูปแบบความรับผิดชอบแยกตามระดับ 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Level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 การติดตามนิเทศงาน  จัดระบบพี่เลี้ยง  ซึ่งต้องใช้เวลาเพื่อเสริมสร้างประสบการณ์และทักษะเฉพาะขึ้น  </a:t>
            </a:r>
          </a:p>
          <a:p>
            <a:endParaRPr lang="th-TH" sz="2400" b="1" dirty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ปัญหาและสาเหตุ(ต่อ)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มีปัจจัยร่วม คือ กระบวนการทำงานกับ</a:t>
            </a:r>
            <a:r>
              <a:rPr lang="th-TH" sz="3300" b="1" dirty="0" err="1" smtClean="0">
                <a:latin typeface="Angsana New" pitchFamily="18" charset="-34"/>
                <a:cs typeface="Angsana New" pitchFamily="18" charset="-34"/>
              </a:rPr>
              <a:t>ทีมสห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สาขาวิชาชีพ  เช่น  ระบบการเบิกจ่ายยาเคมี ที่มีความซับซ้อนใน 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flow  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ที่ขึ้นกับสิทธิ์การรักษา   ระบบคอมพิวเตอร์ที่มีข้อจำกัด  การประสานงาน  สื่อสารภายในและระหว่างหน่วยงาน  พื้นที่การให้การพยาบาลที่ห่างกันเชื่อมระหว่าง 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ตึก  เป็นต้น ซึ่งในบางประเด็นเป็นระเบียบ  นโยบาย  ที่มีข้อจำกัดแก้ไขไม่ได้ (ระบบคอมพิวเตอร์ จำนวนเครื่อง สิทธิ์การรักษา  จึงพบการเกิดอุบัติการณ์ที่เกี่ยวข้องด้านการพยาบาลทั้ง 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ระยะ ในแต่ละวันเพิ่มมากขึ้น ทั้งที่เกี่ยวข้องกับภายในและระหว่างหน่วยงาน </a:t>
            </a:r>
          </a:p>
          <a:p>
            <a:pPr lvl="0"/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สถิติ 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ปีย้อนหลัง ปี พ.ศ. 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255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 - 2560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 พบบ่อยในระดับ 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A B C 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จำนวน    46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, 95, 74, 93, 97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  เรื่อง  พบระดับ  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D   1, 3, 0, 1, 0     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เรียงตามลำดับ    แม้ไม่พบในระดับสูง  </a:t>
            </a:r>
            <a:r>
              <a:rPr lang="en-US" sz="3300" b="1" dirty="0" smtClean="0">
                <a:latin typeface="Angsana New" pitchFamily="18" charset="-34"/>
                <a:cs typeface="Angsana New" pitchFamily="18" charset="-34"/>
              </a:rPr>
              <a:t>E F G H I  </a:t>
            </a: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 แต่จากปัจจัยที่กล่าวมาทั้งหมด ถือเป็นความเสี่ยงในการพยาบาลผู้ป่วยเฉพาะทางเคมีบำบัด  ทางทีมผู้ปฏิบัติงานทั้งหมดจึงเห็นว่าเรื่องนี้มีความสำคัญต่อบทบาทวิชาชีพอย่างมาก  ในการพัฒนาเพื่อนำมาสู่การดุแลผู้ป่วยภายใต้มาตรฐานให้เกิดความปลอดภัยสูงสุด </a:t>
            </a:r>
            <a:endParaRPr lang="en-US" sz="33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กิจกรรมพัฒนา</a:t>
            </a:r>
            <a:endParaRPr lang="th-TH" dirty="0"/>
          </a:p>
        </p:txBody>
      </p:sp>
      <p:pic>
        <p:nvPicPr>
          <p:cNvPr id="4" name="ตัวยึดเนื้อหา 3" descr="ผลการค้นหารูปภาพสำหรับ plan do check action ตัวอย่า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การวัดผลและการเปลี่ยนแปลง</a:t>
            </a:r>
            <a:endParaRPr lang="th-TH" dirty="0"/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14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40"/>
                <a:gridCol w="1143008"/>
                <a:gridCol w="1143008"/>
                <a:gridCol w="1071570"/>
                <a:gridCol w="1071570"/>
                <a:gridCol w="1114404"/>
              </a:tblGrid>
              <a:tr h="690036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ประเภทหัตถการ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ปี2560</a:t>
                      </a:r>
                      <a:endParaRPr lang="th-TH" dirty="0"/>
                    </a:p>
                  </a:txBody>
                  <a:tcPr/>
                </a:tc>
              </a:tr>
              <a:tr h="690036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CPR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0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0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90036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Blood transfusion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160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166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258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368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338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90036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Flush Port A-</a:t>
                      </a:r>
                      <a:r>
                        <a:rPr kumimoji="0" lang="en-US" sz="18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cath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11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15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72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41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27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90036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BM </a:t>
                      </a:r>
                      <a:r>
                        <a:rPr kumimoji="0" lang="en-US" sz="18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Bx</a:t>
                      </a:r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/ Aspirate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47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51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32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44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40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90036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IVF /injection 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18/78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41/65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54/86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65/163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Angsana New"/>
                          <a:ea typeface="Times New Roman"/>
                          <a:cs typeface="Cordia New"/>
                        </a:rPr>
                        <a:t>35/132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85876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ln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ผลลัพธ์การพยาบาลภายใต้มาตรฐาน ตั้งแต่ปี พ.ศ.2556 ถึง พ.ศ.2560</a:t>
            </a:r>
            <a:endParaRPr lang="th-TH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691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Assesment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Screening  Monitoring 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* ไม่พบรายงานอุบัติการณ์ เรื่อง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CPR 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Blood transfusion    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*  พบรายงานอุบัติการณ์ ปี พ.ศ. 2559 เรื่องเก็บ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PRC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ค้างในภาชนะ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		transfer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เกิน 1 ชม 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(ทำ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RCA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ร่วมกับ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Blood bank)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มีนาคม 2560 		พบอีก 1 ครั้ง ทบทวน 12 กิจกรรมซ้ำ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* ไม่พบรายงานอุบัติการณ์ เรื่องการให้เลือดผิดพลาด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Flush Port A-</a:t>
            </a: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cath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*ไม่พบรายงานอุบัติการณ์ เรื่อง การอุดตัน หรือ ภาวะแทรกซ้อน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BM </a:t>
            </a: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Bx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/ Aspirate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* พบรายงานอุบัติการณ์ ปี พ.ศ. 2558  เรื่องส่งตรวจ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BM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เพิ่มเติม 		แต่ เกิน 24 ชม  ไม่ได้ส่งตรวจตามระบบ ทำให้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specimen expire 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(ร่วมทำ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RCA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กับห้อง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Lab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		*ไม่พบรายงานอุบัติการณ์ เรื่อง ภาวะแทรกซ้อนหลังเจาะ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BM IVF </a:t>
            </a: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IVF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/injection      </a:t>
            </a:r>
            <a:r>
              <a:rPr lang="th-TH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*ไม่พบรายงานอุบัติการณ์ เรื่อง การให้สารน้ำหรือฉีดยาผิดพลาด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sz="2000" dirty="0">
              <a:solidFill>
                <a:schemeClr val="accent4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หัตถการ และการพยาบาล                                                                                        </a:t>
            </a:r>
            <a:endParaRPr lang="th-TH" dirty="0"/>
          </a:p>
        </p:txBody>
      </p:sp>
      <p:pic>
        <p:nvPicPr>
          <p:cNvPr id="1026" name="Picture 2" descr="C:\Documents and Settings\CHEMO\Desktop\รูปงาน CQI61\IMG_5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929066"/>
            <a:ext cx="2786082" cy="2749414"/>
          </a:xfrm>
          <a:prstGeom prst="rect">
            <a:avLst/>
          </a:prstGeom>
          <a:noFill/>
        </p:spPr>
      </p:pic>
      <p:pic>
        <p:nvPicPr>
          <p:cNvPr id="1027" name="Picture 3" descr="C:\Documents and Settings\CHEMO\Desktop\รูปงาน CQI61\IMG_51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3643338" cy="2733120"/>
          </a:xfrm>
          <a:prstGeom prst="rect">
            <a:avLst/>
          </a:prstGeom>
          <a:noFill/>
        </p:spPr>
      </p:pic>
      <p:pic>
        <p:nvPicPr>
          <p:cNvPr id="1028" name="Picture 4" descr="C:\Documents and Settings\CHEMO\Desktop\รูปงาน CQI61\IMG_5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31657" y="2283659"/>
            <a:ext cx="3500463" cy="236212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029" name="Picture 5" descr="C:\Documents and Settings\CHEMO\Desktop\รูปงาน CQI61\IMG_5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62230" y="2162438"/>
            <a:ext cx="3467668" cy="2000264"/>
          </a:xfrm>
          <a:prstGeom prst="rect">
            <a:avLst/>
          </a:prstGeom>
          <a:noFill/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14942" y="5072074"/>
            <a:ext cx="428628" cy="493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 smtClean="0"/>
              <a:t>การดูแลห้อง</a:t>
            </a:r>
            <a:r>
              <a:rPr lang="en-US" sz="3200" b="1" dirty="0" smtClean="0"/>
              <a:t>CPR</a:t>
            </a:r>
            <a:r>
              <a:rPr lang="th-TH" sz="3200" b="1" dirty="0" smtClean="0"/>
              <a:t>และการ</a:t>
            </a:r>
            <a:r>
              <a:rPr lang="en-US" sz="3200" b="1" dirty="0" smtClean="0"/>
              <a:t>Check </a:t>
            </a:r>
            <a:r>
              <a:rPr lang="th-TH" sz="3200" b="1" dirty="0" smtClean="0"/>
              <a:t>รถ</a:t>
            </a:r>
            <a:r>
              <a:rPr lang="en-US" sz="3200" b="1" dirty="0" smtClean="0"/>
              <a:t> Emergency</a:t>
            </a:r>
            <a:endParaRPr lang="th-TH" sz="32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 descr="C:\Documents and Settings\CHEMO\Desktop\รูปงาน CQI61\IMG_5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357454" cy="3982805"/>
          </a:xfrm>
          <a:prstGeom prst="rect">
            <a:avLst/>
          </a:prstGeom>
          <a:noFill/>
        </p:spPr>
      </p:pic>
      <p:pic>
        <p:nvPicPr>
          <p:cNvPr id="2051" name="Picture 3" descr="C:\Documents and Settings\CHEMO\Desktop\รูปงาน CQI61\IMG_5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19778" y="2437951"/>
            <a:ext cx="4000529" cy="2553606"/>
          </a:xfrm>
          <a:prstGeom prst="rect">
            <a:avLst/>
          </a:prstGeom>
          <a:noFill/>
        </p:spPr>
      </p:pic>
      <p:pic>
        <p:nvPicPr>
          <p:cNvPr id="2052" name="Picture 4" descr="C:\Documents and Settings\CHEMO\Desktop\รูปงาน CQI61\IMG_5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70352" y="2330583"/>
            <a:ext cx="4000529" cy="276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บวนการหลอม">
  <a:themeElements>
    <a:clrScheme name="กระบวนการหลอม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กระบวนการหลอม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กระบวนการหลอม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781</TotalTime>
  <Words>637</Words>
  <Application>Microsoft Office PowerPoint</Application>
  <PresentationFormat>นำเสนอทางหน้าจอ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กระบวนการหลอม</vt:lpstr>
      <vt:lpstr>การพยาบาลที่ทรงคุณค่าและคู่ควร  </vt:lpstr>
      <vt:lpstr>ภาพนิ่ง 2</vt:lpstr>
      <vt:lpstr>ปัญหาและสาเหตุ</vt:lpstr>
      <vt:lpstr>ปัญหาและสาเหตุ(ต่อ)</vt:lpstr>
      <vt:lpstr>กิจกรรมพัฒนา</vt:lpstr>
      <vt:lpstr>การวัดผลและการเปลี่ยนแปลง</vt:lpstr>
      <vt:lpstr>ผลลัพธ์การพยาบาลภายใต้มาตรฐาน ตั้งแต่ปี พ.ศ.2556 ถึง พ.ศ.2560</vt:lpstr>
      <vt:lpstr>หัตถการ และการพยาบาล                                                                                        </vt:lpstr>
      <vt:lpstr>การดูแลห้องCPRและการCheck รถ Emergency</vt:lpstr>
      <vt:lpstr>สถิติอุบัติการณ์ด้านการพยาบาลที่พบตั้งแต่ปี พ.ศ.2556-พ.ศ.2560 มีดังนี้</vt:lpstr>
      <vt:lpstr>ภาพนิ่ง 11</vt:lpstr>
      <vt:lpstr>บทเรียนที่ได้รับ</vt:lpstr>
      <vt:lpstr>ภาพนิ่ง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chem</dc:creator>
  <cp:lastModifiedBy>waraporn_p</cp:lastModifiedBy>
  <cp:revision>57</cp:revision>
  <dcterms:created xsi:type="dcterms:W3CDTF">2018-02-02T07:40:52Z</dcterms:created>
  <dcterms:modified xsi:type="dcterms:W3CDTF">2018-02-08T00:16:47Z</dcterms:modified>
</cp:coreProperties>
</file>