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76" r:id="rId7"/>
    <p:sldId id="274" r:id="rId8"/>
    <p:sldId id="275" r:id="rId9"/>
    <p:sldId id="263" r:id="rId10"/>
    <p:sldId id="266" r:id="rId11"/>
    <p:sldId id="271" r:id="rId12"/>
    <p:sldId id="272" r:id="rId13"/>
    <p:sldId id="273" r:id="rId14"/>
    <p:sldId id="269" r:id="rId15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C369E"/>
    <a:srgbClr val="FF0066"/>
    <a:srgbClr val="96969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ลักษณะสีปานกลาง 2 - เน้น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ลักษณะสีปานกลาง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ลักษณะสีปานกลาง 2 - เน้น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ลักษณะสีปานกลาง 2 - เน้น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ลักษณะสีปานกลาง 2 - เน้น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ลักษณะสีปานกลาง 2 - เน้น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93D81CF-94F2-401A-BA57-92F5A7B2D0C5}" styleName="ลักษณะสีปานกลาง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D7AC3CCA-C797-4891-BE02-D94E43425B78}" styleName="ลักษณะสีปานกลาง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84E427A-3D55-4303-BF80-6455036E1DE7}" styleName="ลักษณะชุดรูปแบบ 1 - เน้น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306" autoAdjust="0"/>
    <p:restoredTop sz="94660"/>
  </p:normalViewPr>
  <p:slideViewPr>
    <p:cSldViewPr>
      <p:cViewPr varScale="1">
        <p:scale>
          <a:sx n="66" d="100"/>
          <a:sy n="66" d="100"/>
        </p:scale>
        <p:origin x="-108" y="-4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EFD914-E12A-4352-92B8-F5A775C88160}" type="datetimeFigureOut">
              <a:rPr lang="th-TH" smtClean="0"/>
              <a:pPr/>
              <a:t>08/02/61</a:t>
            </a:fld>
            <a:endParaRPr lang="th-TH"/>
          </a:p>
        </p:txBody>
      </p:sp>
      <p:sp>
        <p:nvSpPr>
          <p:cNvPr id="4" name="ตัวยึด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ยึด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055111-FDFA-4AF0-B1FF-A279E312CDA8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2166967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ยึดบันทึกย่อ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 dirty="0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055111-FDFA-4AF0-B1FF-A279E312CDA8}" type="slidenum">
              <a:rPr lang="th-TH" smtClean="0"/>
              <a:pPr/>
              <a:t>10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5056096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ชื่อเรื่อง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7" name="ชื่อเรื่องรอง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h-TH" smtClean="0"/>
              <a:t>คลิกเพื่อแก้ไขลักษณะชื่อเรื่องรองต้นแบบ</a:t>
            </a:r>
            <a:endParaRPr kumimoji="0" lang="en-US"/>
          </a:p>
        </p:txBody>
      </p:sp>
      <p:sp>
        <p:nvSpPr>
          <p:cNvPr id="30" name="ตัวยึดวันที่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1DF8C-0C37-446A-86B7-E6F991152E74}" type="datetimeFigureOut">
              <a:rPr lang="th-TH" smtClean="0"/>
              <a:pPr/>
              <a:t>08/02/61</a:t>
            </a:fld>
            <a:endParaRPr lang="th-TH"/>
          </a:p>
        </p:txBody>
      </p:sp>
      <p:sp>
        <p:nvSpPr>
          <p:cNvPr id="19" name="ตัวยึดท้ายกระดา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27" name="ตัวยึดหมายเลขภาพนิ่ง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59E0F-63D9-4D58-8CC6-F37B2DE02D45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1DF8C-0C37-446A-86B7-E6F991152E74}" type="datetimeFigureOut">
              <a:rPr lang="th-TH" smtClean="0"/>
              <a:pPr/>
              <a:t>08/02/61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59E0F-63D9-4D58-8CC6-F37B2DE02D45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1DF8C-0C37-446A-86B7-E6F991152E74}" type="datetimeFigureOut">
              <a:rPr lang="th-TH" smtClean="0"/>
              <a:pPr/>
              <a:t>08/02/61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59E0F-63D9-4D58-8CC6-F37B2DE02D45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1DF8C-0C37-446A-86B7-E6F991152E74}" type="datetimeFigureOut">
              <a:rPr lang="th-TH" smtClean="0"/>
              <a:pPr/>
              <a:t>08/02/61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59E0F-63D9-4D58-8CC6-F37B2DE02D45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1DF8C-0C37-446A-86B7-E6F991152E74}" type="datetimeFigureOut">
              <a:rPr lang="th-TH" smtClean="0"/>
              <a:pPr/>
              <a:t>08/02/61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59E0F-63D9-4D58-8CC6-F37B2DE02D45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1DF8C-0C37-446A-86B7-E6F991152E74}" type="datetimeFigureOut">
              <a:rPr lang="th-TH" smtClean="0"/>
              <a:pPr/>
              <a:t>08/02/61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59E0F-63D9-4D58-8CC6-F37B2DE02D45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เนื้อหา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1DF8C-0C37-446A-86B7-E6F991152E74}" type="datetimeFigureOut">
              <a:rPr lang="th-TH" smtClean="0"/>
              <a:pPr/>
              <a:t>08/02/61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59E0F-63D9-4D58-8CC6-F37B2DE02D45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1DF8C-0C37-446A-86B7-E6F991152E74}" type="datetimeFigureOut">
              <a:rPr lang="th-TH" smtClean="0"/>
              <a:pPr/>
              <a:t>08/02/61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59E0F-63D9-4D58-8CC6-F37B2DE02D45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1DF8C-0C37-446A-86B7-E6F991152E74}" type="datetimeFigureOut">
              <a:rPr lang="th-TH" smtClean="0"/>
              <a:pPr/>
              <a:t>08/02/61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59E0F-63D9-4D58-8CC6-F37B2DE02D45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1DF8C-0C37-446A-86B7-E6F991152E74}" type="datetimeFigureOut">
              <a:rPr lang="th-TH" smtClean="0"/>
              <a:pPr/>
              <a:t>08/02/61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59E0F-63D9-4D58-8CC6-F37B2DE02D45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ตัดและมนมุมสี่เหลี่ยมหนึ่งมุม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สามเหลี่ยมมุมฉาก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1DF8C-0C37-446A-86B7-E6F991152E74}" type="datetimeFigureOut">
              <a:rPr lang="th-TH" smtClean="0"/>
              <a:pPr/>
              <a:t>08/02/61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6459E0F-63D9-4D58-8CC6-F37B2DE02D45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h-TH" smtClean="0"/>
              <a:t>คลิกไอคอนเพื่อเพิ่มรูปภาพ</a:t>
            </a:r>
            <a:endParaRPr kumimoji="0" lang="en-US" dirty="0"/>
          </a:p>
        </p:txBody>
      </p:sp>
      <p:sp>
        <p:nvSpPr>
          <p:cNvPr id="10" name="รูปแบบอิสระ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รูปแบบอิสระ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รูปแบบอิสระ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รูปแบบอิสระ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ตัวยึดชื่อเรื่อง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0" name="ตัวยึดข้อความ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kumimoji="0" lang="th-TH" smtClean="0"/>
              <a:t>ระดับที่สอง</a:t>
            </a:r>
          </a:p>
          <a:p>
            <a:pPr lvl="2" eaLnBrk="1" latinLnBrk="0" hangingPunct="1"/>
            <a:r>
              <a:rPr kumimoji="0" lang="th-TH" smtClean="0"/>
              <a:t>ระดับที่สาม</a:t>
            </a:r>
          </a:p>
          <a:p>
            <a:pPr lvl="3" eaLnBrk="1" latinLnBrk="0" hangingPunct="1"/>
            <a:r>
              <a:rPr kumimoji="0" lang="th-TH" smtClean="0"/>
              <a:t>ระดับที่สี่</a:t>
            </a:r>
          </a:p>
          <a:p>
            <a:pPr lvl="4" eaLnBrk="1" latinLnBrk="0" hangingPunct="1"/>
            <a:r>
              <a:rPr kumimoji="0" lang="th-TH" smtClean="0"/>
              <a:t>ระดับที่ห้า</a:t>
            </a:r>
            <a:endParaRPr kumimoji="0" lang="en-US"/>
          </a:p>
        </p:txBody>
      </p:sp>
      <p:sp>
        <p:nvSpPr>
          <p:cNvPr id="10" name="ตัวยึดวันที่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B11DF8C-0C37-446A-86B7-E6F991152E74}" type="datetimeFigureOut">
              <a:rPr lang="th-TH" smtClean="0"/>
              <a:pPr/>
              <a:t>08/02/61</a:t>
            </a:fld>
            <a:endParaRPr lang="th-TH"/>
          </a:p>
        </p:txBody>
      </p:sp>
      <p:sp>
        <p:nvSpPr>
          <p:cNvPr id="22" name="ตัวยึดท้ายกระดาษ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18" name="ตัวยึดหมายเลขภาพนิ่ง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6459E0F-63D9-4D58-8CC6-F37B2DE02D45}" type="slidenum">
              <a:rPr lang="th-TH" smtClean="0"/>
              <a:pPr/>
              <a:t>‹#›</a:t>
            </a:fld>
            <a:endParaRPr lang="th-TH"/>
          </a:p>
        </p:txBody>
      </p:sp>
      <p:grpSp>
        <p:nvGrpSpPr>
          <p:cNvPr id="2" name="กลุ่ม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รูปแบบอิสระ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รูปแบบอิสระ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1571604" y="5786454"/>
            <a:ext cx="7358114" cy="714380"/>
          </a:xfrm>
        </p:spPr>
        <p:txBody>
          <a:bodyPr>
            <a:noAutofit/>
          </a:bodyPr>
          <a:lstStyle/>
          <a:p>
            <a:r>
              <a:rPr lang="th-TH" sz="5400" b="1" dirty="0" smtClean="0">
                <a:latin typeface="TH Krub" pitchFamily="2" charset="-34"/>
                <a:cs typeface="TH Krub" pitchFamily="2" charset="-34"/>
              </a:rPr>
              <a:t> </a:t>
            </a:r>
            <a:endParaRPr lang="th-TH" sz="5400" b="1" dirty="0">
              <a:latin typeface="TH Krub" pitchFamily="2" charset="-34"/>
              <a:cs typeface="TH Krub" pitchFamily="2" charset="-34"/>
            </a:endParaRP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662384" y="1755334"/>
            <a:ext cx="7819232" cy="2304256"/>
          </a:xfrm>
        </p:spPr>
        <p:txBody>
          <a:bodyPr>
            <a:noAutofit/>
          </a:bodyPr>
          <a:lstStyle/>
          <a:p>
            <a:pPr algn="ctr"/>
            <a:r>
              <a:rPr lang="en-US" sz="5400" dirty="0">
                <a:solidFill>
                  <a:schemeClr val="bg1"/>
                </a:solidFill>
                <a:latin typeface="Ravie" panose="04040805050809020602" pitchFamily="82" charset="0"/>
              </a:rPr>
              <a:t>Incidence Report for improve my work</a:t>
            </a:r>
            <a:endParaRPr lang="th-TH" sz="5400" dirty="0">
              <a:solidFill>
                <a:schemeClr val="bg1"/>
              </a:solidFill>
              <a:latin typeface="Ravie" panose="04040805050809020602" pitchFamily="82" charset="0"/>
            </a:endParaRPr>
          </a:p>
        </p:txBody>
      </p:sp>
      <p:pic>
        <p:nvPicPr>
          <p:cNvPr id="6" name="รูปภาพ 5" descr="logo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15272" y="214290"/>
            <a:ext cx="1206148" cy="1278446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250661" y="6334780"/>
            <a:ext cx="36904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altLang="en-US" b="1" dirty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งานการพยาบาลผู้ป่วยนอกเคมีบำบัด</a:t>
            </a:r>
            <a:endParaRPr lang="th-TH" altLang="en-US" dirty="0">
              <a:solidFill>
                <a:schemeClr val="bg1"/>
              </a:solidFill>
              <a:latin typeface="AngsanaUPC" panose="02020603050405020304" pitchFamily="18" charset="-34"/>
              <a:cs typeface="AngsanaUPC" panose="02020603050405020304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07316" y="1665346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endParaRPr lang="th-TH" dirty="0">
              <a:latin typeface="TH Krub" pitchFamily="2" charset="-34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688402697"/>
              </p:ext>
            </p:extLst>
          </p:nvPr>
        </p:nvGraphicFramePr>
        <p:xfrm>
          <a:off x="672510" y="3506759"/>
          <a:ext cx="7898933" cy="2207546"/>
        </p:xfrm>
        <a:graphic>
          <a:graphicData uri="http://schemas.openxmlformats.org/drawingml/2006/table">
            <a:tbl>
              <a:tblPr firstRow="1" firstCol="1" bandRow="1">
                <a:tableStyleId>{284E427A-3D55-4303-BF80-6455036E1DE7}</a:tableStyleId>
              </a:tblPr>
              <a:tblGrid>
                <a:gridCol w="1756350"/>
                <a:gridCol w="1571636"/>
                <a:gridCol w="1247105"/>
                <a:gridCol w="1125611"/>
                <a:gridCol w="1071766"/>
                <a:gridCol w="1126465"/>
              </a:tblGrid>
              <a:tr h="779497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dirty="0">
                          <a:effectLst/>
                        </a:rPr>
                        <a:t>ระดับอุบัติการณ์</a:t>
                      </a:r>
                      <a:endParaRPr lang="en-GB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Times New Roman" panose="02020603050405020304" pitchFamily="18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dirty="0">
                          <a:effectLst/>
                        </a:rPr>
                        <a:t>ปี 2556</a:t>
                      </a:r>
                      <a:endParaRPr lang="en-GB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Times New Roman" panose="02020603050405020304" pitchFamily="18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dirty="0" smtClean="0">
                          <a:effectLst/>
                        </a:rPr>
                        <a:t>ปี 2557</a:t>
                      </a:r>
                      <a:endParaRPr lang="en-GB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Times New Roman" panose="02020603050405020304" pitchFamily="18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dirty="0">
                          <a:effectLst/>
                        </a:rPr>
                        <a:t>ปี2558</a:t>
                      </a:r>
                      <a:endParaRPr lang="en-GB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Times New Roman" panose="02020603050405020304" pitchFamily="18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>
                          <a:effectLst/>
                        </a:rPr>
                        <a:t>ปี 2559</a:t>
                      </a:r>
                      <a:endParaRPr lang="en-GB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Times New Roman" panose="02020603050405020304" pitchFamily="18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h-TH" sz="1600" dirty="0">
                          <a:effectLst/>
                        </a:rPr>
                        <a:t>ปี 2560</a:t>
                      </a:r>
                      <a:endParaRPr lang="en-GB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Times New Roman" panose="02020603050405020304" pitchFamily="18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</a:tr>
              <a:tr h="909994">
                <a:tc>
                  <a:txBody>
                    <a:bodyPr/>
                    <a:lstStyle/>
                    <a:p>
                      <a:pPr marL="457200" algn="thaiDi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A-C</a:t>
                      </a:r>
                      <a:endParaRPr lang="en-GB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Times New Roman" panose="02020603050405020304" pitchFamily="18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46</a:t>
                      </a:r>
                      <a:endParaRPr lang="en-GB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Times New Roman" panose="02020603050405020304" pitchFamily="18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95</a:t>
                      </a:r>
                      <a:endParaRPr lang="en-GB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Times New Roman" panose="02020603050405020304" pitchFamily="18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74</a:t>
                      </a:r>
                      <a:endParaRPr lang="en-GB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Times New Roman" panose="02020603050405020304" pitchFamily="18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93</a:t>
                      </a:r>
                      <a:endParaRPr lang="en-GB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Times New Roman" panose="02020603050405020304" pitchFamily="18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</a:rPr>
                        <a:t>97</a:t>
                      </a:r>
                      <a:endParaRPr lang="en-GB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Times New Roman" panose="02020603050405020304" pitchFamily="18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</a:tr>
              <a:tr h="518055">
                <a:tc>
                  <a:txBody>
                    <a:bodyPr/>
                    <a:lstStyle/>
                    <a:p>
                      <a:pPr marL="457200" algn="thaiDi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D</a:t>
                      </a:r>
                      <a:endParaRPr lang="en-GB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Times New Roman" panose="02020603050405020304" pitchFamily="18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</a:t>
                      </a:r>
                      <a:endParaRPr lang="en-GB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Times New Roman" panose="02020603050405020304" pitchFamily="18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</a:t>
                      </a:r>
                      <a:endParaRPr lang="en-GB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Times New Roman" panose="02020603050405020304" pitchFamily="18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</a:t>
                      </a:r>
                      <a:endParaRPr lang="en-GB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Times New Roman" panose="02020603050405020304" pitchFamily="18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</a:t>
                      </a:r>
                      <a:endParaRPr lang="en-GB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Times New Roman" panose="02020603050405020304" pitchFamily="18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dirty="0">
                          <a:effectLst/>
                        </a:rPr>
                        <a:t>0</a:t>
                      </a:r>
                      <a:endParaRPr lang="en-GB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Times New Roman" panose="02020603050405020304" pitchFamily="18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4" name="รูปภาพ 3" descr="logo(1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8148" y="214290"/>
            <a:ext cx="1066800" cy="1207008"/>
          </a:xfrm>
          <a:prstGeom prst="rect">
            <a:avLst/>
          </a:prstGeom>
        </p:spPr>
      </p:pic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707316" y="1421298"/>
            <a:ext cx="7953348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ngsana New" panose="02020603050405020304" pitchFamily="18" charset="-34"/>
                <a:ea typeface="Arial Unicode MS" panose="020B0604020202020204" pitchFamily="34" charset="-128"/>
                <a:cs typeface="Angsana New" panose="02020603050405020304" pitchFamily="18" charset="-34"/>
              </a:rPr>
              <a:t>       จากการวิเคราะห์สถิติการบันทึก พบว่ามีการคีย์จำนวนเรื่องที่พบเพิ่มมากขึ้นจาก ปี พ.ศ.2556 ที่ไม่ได้ปรับรูปแบบข้อตกลง  หลังปรับพบการคีย์ตั้งแต่ ปี พ.ศ.2557 ถึง ปัจจุบัน เกิน 100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ngsana New" panose="02020603050405020304" pitchFamily="18" charset="-34"/>
                <a:ea typeface="Arial Unicode MS" panose="020B0604020202020204" pitchFamily="34" charset="-128"/>
                <a:cs typeface="Angsana New" panose="02020603050405020304" pitchFamily="18" charset="-34"/>
              </a:rPr>
              <a:t>% </a:t>
            </a:r>
            <a:r>
              <a:rPr kumimoji="0" lang="th-TH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ngsana New" panose="02020603050405020304" pitchFamily="18" charset="-34"/>
                <a:ea typeface="Arial Unicode MS" panose="020B0604020202020204" pitchFamily="34" charset="-128"/>
                <a:cs typeface="Angsana New" panose="02020603050405020304" pitchFamily="18" charset="-34"/>
              </a:rPr>
              <a:t> และพบการคีย์จำนวนเรื่องที่เกิดขึ้นโดยทีมของตนเอง ก่อนปรับปี พ.ศ.2556  หลังปรับพบการคีย์ตั้งแต่ ปีพ.ศ.2557 ถึง ปัจจุบัน เกิน 200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ngsana New" panose="02020603050405020304" pitchFamily="18" charset="-34"/>
                <a:ea typeface="Arial Unicode MS" panose="020B0604020202020204" pitchFamily="34" charset="-128"/>
                <a:cs typeface="Angsana New" panose="02020603050405020304" pitchFamily="18" charset="-34"/>
              </a:rPr>
              <a:t>%  </a:t>
            </a:r>
            <a:endParaRPr kumimoji="0" lang="en-GB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19672" y="2990958"/>
            <a:ext cx="66509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altLang="en-US" sz="2400" b="1" dirty="0">
                <a:latin typeface="Angsana New" panose="02020603050405020304" pitchFamily="18" charset="-34"/>
                <a:ea typeface="Arial Unicode MS" panose="020B0604020202020204" pitchFamily="34" charset="-128"/>
                <a:cs typeface="Angsana New" panose="02020603050405020304" pitchFamily="18" charset="-34"/>
              </a:rPr>
              <a:t> สถิติอุบัติการณ์ด้านการพยาบาล  ตั้งแต่ปี พ.ศ. 2556 ถึง 2560   มีดังนี้</a:t>
            </a:r>
            <a:endParaRPr lang="en-GB" sz="2400" b="1" dirty="0"/>
          </a:p>
        </p:txBody>
      </p:sp>
      <p:sp>
        <p:nvSpPr>
          <p:cNvPr id="8" name="Rectangle 7"/>
          <p:cNvSpPr/>
          <p:nvPr/>
        </p:nvSpPr>
        <p:spPr>
          <a:xfrm>
            <a:off x="4831041" y="6341201"/>
            <a:ext cx="388843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h-TH" altLang="en-US" sz="1600" dirty="0">
                <a:latin typeface="Angsana New" panose="02020603050405020304" pitchFamily="18" charset="-34"/>
                <a:ea typeface="Arial Unicode MS" panose="020B0604020202020204" pitchFamily="34" charset="-128"/>
                <a:cs typeface="Angsana New" panose="02020603050405020304" pitchFamily="18" charset="-34"/>
              </a:rPr>
              <a:t>ที่มา </a:t>
            </a:r>
            <a:r>
              <a:rPr lang="en-US" altLang="en-US" sz="1600" dirty="0">
                <a:latin typeface="Angsana New" panose="02020603050405020304" pitchFamily="18" charset="-34"/>
                <a:ea typeface="Arial Unicode MS" panose="020B0604020202020204" pitchFamily="34" charset="-128"/>
                <a:cs typeface="Angsana New" panose="02020603050405020304" pitchFamily="18" charset="-34"/>
              </a:rPr>
              <a:t>: </a:t>
            </a:r>
            <a:r>
              <a:rPr lang="th-TH" altLang="en-US" sz="1600" dirty="0">
                <a:latin typeface="Angsana New" panose="02020603050405020304" pitchFamily="18" charset="-34"/>
                <a:ea typeface="Arial Unicode MS" panose="020B0604020202020204" pitchFamily="34" charset="-128"/>
                <a:cs typeface="Angsana New" panose="02020603050405020304" pitchFamily="18" charset="-34"/>
              </a:rPr>
              <a:t>โปรแกรม </a:t>
            </a:r>
            <a:r>
              <a:rPr lang="en-US" altLang="en-US" sz="1600" dirty="0">
                <a:latin typeface="Angsana New" panose="02020603050405020304" pitchFamily="18" charset="-34"/>
                <a:ea typeface="Arial Unicode MS" panose="020B0604020202020204" pitchFamily="34" charset="-128"/>
                <a:cs typeface="Angsana New" panose="02020603050405020304" pitchFamily="18" charset="-34"/>
              </a:rPr>
              <a:t>incidence report </a:t>
            </a:r>
            <a:r>
              <a:rPr lang="th-TH" altLang="en-US" sz="1600" dirty="0">
                <a:latin typeface="Angsana New" panose="02020603050405020304" pitchFamily="18" charset="-34"/>
                <a:ea typeface="Arial Unicode MS" panose="020B0604020202020204" pitchFamily="34" charset="-128"/>
                <a:cs typeface="Angsana New" panose="02020603050405020304" pitchFamily="18" charset="-34"/>
              </a:rPr>
              <a:t>  ของ </a:t>
            </a:r>
            <a:r>
              <a:rPr lang="en-US" altLang="en-US" sz="1600" dirty="0">
                <a:latin typeface="Angsana New" panose="02020603050405020304" pitchFamily="18" charset="-34"/>
                <a:ea typeface="Arial Unicode MS" panose="020B0604020202020204" pitchFamily="34" charset="-128"/>
                <a:cs typeface="Angsana New" panose="02020603050405020304" pitchFamily="18" charset="-34"/>
              </a:rPr>
              <a:t>HIS </a:t>
            </a:r>
            <a:r>
              <a:rPr lang="th-TH" altLang="en-US" sz="1600" dirty="0">
                <a:latin typeface="Angsana New" panose="02020603050405020304" pitchFamily="18" charset="-34"/>
                <a:ea typeface="Arial Unicode MS" panose="020B0604020202020204" pitchFamily="34" charset="-128"/>
                <a:cs typeface="Angsana New" panose="02020603050405020304" pitchFamily="18" charset="-34"/>
              </a:rPr>
              <a:t>สถาบันมะเร็งแห่งชาติ</a:t>
            </a:r>
            <a:endParaRPr lang="th-TH" altLang="en-US" sz="16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500034" y="1214422"/>
            <a:ext cx="8186766" cy="5110178"/>
          </a:xfrm>
        </p:spPr>
        <p:txBody>
          <a:bodyPr>
            <a:normAutofit/>
          </a:bodyPr>
          <a:lstStyle/>
          <a:p>
            <a:r>
              <a:rPr lang="th-TH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จากผลลัพธ์การบันทึกจำนวนเรื่องเพิ่มมากขึ้น  เข้าใจและยอมรับการคีย์ไม่ได้หาบุคคลกระทำผิด เป็นการรวบรวมข้อมูลมาใช้เพื่อวิเคราะห์ในการหาแนวทางแก้ไข และระดับความรุนแรงของอุบัติการณ์ด้านการพยาบาลที่พบบ่อย สถิติ ๓ ปีย้อนหลัง  พบ ระดับ  </a:t>
            </a:r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A-C </a:t>
            </a:r>
            <a:r>
              <a:rPr lang="th-TH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รายงานเป็นจำนวนอุบัติการณ์ที่เกิด (เรื่อง) ต่อ การพยาบาล (ครั้ง) ใน 1 ปี  ดังนี้  ปี พ.ศ. 2558 พบ 74 / 23</a:t>
            </a:r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,</a:t>
            </a:r>
            <a:r>
              <a:rPr lang="th-TH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775   ปี พ.ศ. 2559 พบ  93/ 27</a:t>
            </a:r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,</a:t>
            </a:r>
            <a:r>
              <a:rPr lang="th-TH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822   และปี พ.ศ. 2560 พบ 97/ </a:t>
            </a:r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28,362 </a:t>
            </a:r>
            <a:r>
              <a:rPr lang="th-TH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คิด </a:t>
            </a:r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% </a:t>
            </a:r>
            <a:r>
              <a:rPr lang="th-TH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ความเสี่ยงของการเกิดอุบัติการณ์ ระดับ </a:t>
            </a:r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A-C </a:t>
            </a:r>
            <a:r>
              <a:rPr lang="th-TH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เฉลี่ย 0.33  และ ลดการเกิดระดับ </a:t>
            </a:r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D </a:t>
            </a:r>
            <a:r>
              <a:rPr lang="th-TH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จากปี พ.ศ. 2557  ที่พบ 3 เรื่อง  หลังทำการทบทวน 12 กิจกรรมอย่างสม่ำเสมอ ทำให้ในปี พ.ศ. 2560 ไม่พบรายงานการเกิด  ระดับ </a:t>
            </a:r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D</a:t>
            </a:r>
            <a:r>
              <a:rPr lang="th-TH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จากการสุ่มและติดตามบุคลากร ไม่พบการปกปิด เหตุการณ์ร้ายแรง  หรือ </a:t>
            </a:r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under report </a:t>
            </a:r>
            <a:r>
              <a:rPr lang="th-TH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ของระดับ </a:t>
            </a:r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D </a:t>
            </a:r>
            <a:r>
              <a:rPr lang="th-TH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ขึ้นไป</a:t>
            </a:r>
            <a:endParaRPr lang="en-GB" sz="2800" b="1" dirty="0">
              <a:solidFill>
                <a:schemeClr val="tx1">
                  <a:lumMod val="75000"/>
                  <a:lumOff val="25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2800" b="1" dirty="0">
              <a:solidFill>
                <a:schemeClr val="tx1">
                  <a:lumMod val="75000"/>
                  <a:lumOff val="25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4" name="รูปภาพ 3" descr="logo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8148" y="357166"/>
            <a:ext cx="1066800" cy="12070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28596" y="1357298"/>
            <a:ext cx="8258204" cy="4967302"/>
          </a:xfrm>
        </p:spPr>
        <p:txBody>
          <a:bodyPr>
            <a:normAutofit/>
          </a:bodyPr>
          <a:lstStyle/>
          <a:p>
            <a:r>
              <a:rPr lang="th-TH" sz="3600" b="1" dirty="0">
                <a:solidFill>
                  <a:srgbClr val="FF0066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บทเรียนที่ได้รับ</a:t>
            </a:r>
            <a:r>
              <a:rPr lang="en-US" sz="3600" b="1" dirty="0">
                <a:solidFill>
                  <a:srgbClr val="FF0066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</a:t>
            </a:r>
            <a:r>
              <a:rPr lang="en-US" sz="3200" b="1" dirty="0">
                <a:solidFill>
                  <a:srgbClr val="FF0066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:  </a:t>
            </a:r>
            <a:r>
              <a:rPr lang="th-TH" sz="3200" b="1" dirty="0">
                <a:solidFill>
                  <a:srgbClr val="FF0066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จากรายงานระดับความรุนแรงของอุบัติการณ์ ที่พบบ่อยคือ  </a:t>
            </a:r>
            <a:r>
              <a:rPr lang="en-US" sz="3200" b="1" dirty="0">
                <a:solidFill>
                  <a:srgbClr val="FF0066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A-C </a:t>
            </a:r>
            <a:r>
              <a:rPr lang="th-TH" sz="3200" b="1" dirty="0">
                <a:solidFill>
                  <a:srgbClr val="FF0066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และระดับ </a:t>
            </a:r>
            <a:r>
              <a:rPr lang="en-US" sz="3200" b="1" dirty="0">
                <a:solidFill>
                  <a:srgbClr val="FF0066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D </a:t>
            </a:r>
            <a:r>
              <a:rPr lang="th-TH" sz="3200" b="1" dirty="0">
                <a:solidFill>
                  <a:srgbClr val="FF0066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น้อยมาก แต่ทางทีมผู้ปฏิบัติงานพยาบาลผู้ป่วยนอกเคมีบำบัด ไม่เพิกเฉยแม้จะพบรายงานในระดับ </a:t>
            </a:r>
            <a:r>
              <a:rPr lang="en-US" sz="3200" b="1" dirty="0">
                <a:solidFill>
                  <a:srgbClr val="FF0066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A-C  </a:t>
            </a:r>
            <a:r>
              <a:rPr lang="th-TH" sz="3200" b="1" dirty="0">
                <a:solidFill>
                  <a:srgbClr val="FF0066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ยังคงให้ความสำคัญต่อการทบทวน 12 กิจกรรมอย่างสม่ำเสมอ เพื่อเฝ้าระวังความเสี่ยงที่อาจเกิดอันตรายกับผู้ป่วย และข้อร้องเรียน ฟ้องร้องต่อบุคลากร เพราะการทำงานจำนวนมากก็จะมีความเสี่ยงเพิ่มมากขึ้น โดยมีคติ ประจำใจในการทำงานร่วมกันของทีม คือ หากเราต้องการรับบริการแบบใดก็จงปฏิบัติเช่นนั้น</a:t>
            </a:r>
          </a:p>
        </p:txBody>
      </p:sp>
      <p:pic>
        <p:nvPicPr>
          <p:cNvPr id="4" name="รูปภาพ 3" descr="logo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72396" y="500042"/>
            <a:ext cx="1066800" cy="12070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714348" y="2357430"/>
            <a:ext cx="8270828" cy="4884626"/>
          </a:xfrm>
        </p:spPr>
        <p:txBody>
          <a:bodyPr>
            <a:normAutofit/>
          </a:bodyPr>
          <a:lstStyle/>
          <a:p>
            <a:r>
              <a:rPr lang="th-TH" sz="3600" b="1" dirty="0">
                <a:solidFill>
                  <a:srgbClr val="FC369E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การติดต่อกับทีมงาน </a:t>
            </a:r>
            <a:r>
              <a:rPr lang="en-US" sz="3600" b="1" dirty="0">
                <a:solidFill>
                  <a:srgbClr val="FC369E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:  </a:t>
            </a:r>
            <a:r>
              <a:rPr lang="th-TH" sz="3600" b="1" dirty="0">
                <a:solidFill>
                  <a:srgbClr val="FC369E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งานพยาบาลผู้ป่วยนอกเคมีบำบัด  สถาบันมะเร็งแห่งชาติ </a:t>
            </a:r>
            <a:r>
              <a:rPr lang="en-US" sz="3600" b="1" dirty="0">
                <a:solidFill>
                  <a:srgbClr val="FC369E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</a:t>
            </a:r>
            <a:r>
              <a:rPr lang="th-TH" sz="3600" b="1" dirty="0">
                <a:solidFill>
                  <a:srgbClr val="FC369E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โทรศัพท์ </a:t>
            </a:r>
            <a:r>
              <a:rPr lang="en-US" sz="3600" b="1" dirty="0">
                <a:solidFill>
                  <a:srgbClr val="FC369E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1211,12</a:t>
            </a:r>
            <a:r>
              <a:rPr lang="th-TH" sz="3600" b="1" dirty="0">
                <a:solidFill>
                  <a:srgbClr val="FC369E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12</a:t>
            </a:r>
          </a:p>
        </p:txBody>
      </p:sp>
      <p:pic>
        <p:nvPicPr>
          <p:cNvPr id="4" name="รูปภาพ 3" descr="logo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00958" y="571480"/>
            <a:ext cx="1066800" cy="12070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ข้อความ 2"/>
          <p:cNvSpPr>
            <a:spLocks noGrp="1"/>
          </p:cNvSpPr>
          <p:nvPr>
            <p:ph type="body" sz="half" idx="2"/>
          </p:nvPr>
        </p:nvSpPr>
        <p:spPr>
          <a:xfrm>
            <a:off x="220186" y="1844824"/>
            <a:ext cx="3423120" cy="172705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th-TH" sz="6600" dirty="0" smtClean="0">
                <a:solidFill>
                  <a:srgbClr val="FF0066"/>
                </a:solidFill>
                <a:latin typeface="TS-Prachachon-NP" panose="02000508070000020004" pitchFamily="2" charset="0"/>
                <a:cs typeface="TS-Prachachon-NP" panose="02000508070000020004" pitchFamily="2" charset="0"/>
              </a:rPr>
              <a:t>ขอบคุณค่ะ</a:t>
            </a:r>
            <a:endParaRPr lang="th-TH" sz="6600" b="1" dirty="0">
              <a:solidFill>
                <a:srgbClr val="FF0066"/>
              </a:solidFill>
              <a:latin typeface="TH Krub" pitchFamily="2" charset="-34"/>
              <a:cs typeface="TH Krub" pitchFamily="2" charset="-34"/>
            </a:endParaRPr>
          </a:p>
        </p:txBody>
      </p:sp>
      <p:pic>
        <p:nvPicPr>
          <p:cNvPr id="7" name="ตัวยึดรูปภาพ 6" descr="logo(1)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12386" b="12386"/>
          <a:stretch>
            <a:fillRect/>
          </a:stretch>
        </p:blipFill>
        <p:spPr>
          <a:xfrm rot="420000">
            <a:off x="3165753" y="302412"/>
            <a:ext cx="5254457" cy="6228465"/>
          </a:xfrm>
        </p:spPr>
      </p:pic>
      <p:pic>
        <p:nvPicPr>
          <p:cNvPr id="5" name="รูปภาพ 3" descr="r1_23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3" y="3386015"/>
            <a:ext cx="2185137" cy="26066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214414" y="704088"/>
            <a:ext cx="6715172" cy="1143000"/>
          </a:xfrm>
        </p:spPr>
        <p:txBody>
          <a:bodyPr>
            <a:normAutofit fontScale="90000"/>
          </a:bodyPr>
          <a:lstStyle/>
          <a:p>
            <a:pPr lvl="0" algn="ctr"/>
            <a:r>
              <a:rPr lang="en-US" sz="7200" dirty="0" smtClean="0"/>
              <a:t/>
            </a:r>
            <a:br>
              <a:rPr lang="en-US" sz="7200" dirty="0" smtClean="0"/>
            </a:br>
            <a:endParaRPr lang="th-TH" sz="7200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935480"/>
            <a:ext cx="8467748" cy="4389120"/>
          </a:xfrm>
        </p:spPr>
        <p:txBody>
          <a:bodyPr>
            <a:normAutofit/>
          </a:bodyPr>
          <a:lstStyle/>
          <a:p>
            <a:pPr lvl="0"/>
            <a:r>
              <a:rPr lang="th-TH" sz="2800" b="1" dirty="0">
                <a:latin typeface="Ravie" panose="04040805050809020602" pitchFamily="82" charset="0"/>
                <a:cs typeface="Angsana New" panose="02020603050405020304" pitchFamily="18" charset="-34"/>
              </a:rPr>
              <a:t>คำสำคัญ </a:t>
            </a:r>
            <a:r>
              <a:rPr lang="en-US" sz="2800" b="1" dirty="0">
                <a:latin typeface="Ravie" panose="04040805050809020602" pitchFamily="82" charset="0"/>
                <a:cs typeface="Angsana New" panose="02020603050405020304" pitchFamily="18" charset="-34"/>
              </a:rPr>
              <a:t>  </a:t>
            </a:r>
            <a:r>
              <a:rPr lang="en-US" sz="2800" dirty="0">
                <a:latin typeface="Ravie" panose="04040805050809020602" pitchFamily="82" charset="0"/>
                <a:cs typeface="Angsana New" panose="02020603050405020304" pitchFamily="18" charset="-34"/>
              </a:rPr>
              <a:t>:    Incidence report , improve working</a:t>
            </a:r>
            <a:endParaRPr lang="en-GB" sz="2800" dirty="0">
              <a:latin typeface="Ravie" panose="04040805050809020602" pitchFamily="82" charset="0"/>
              <a:cs typeface="Angsana New" panose="02020603050405020304" pitchFamily="18" charset="-34"/>
            </a:endParaRPr>
          </a:p>
          <a:p>
            <a:pPr lvl="0"/>
            <a:r>
              <a:rPr lang="th-TH" sz="2800" b="1" dirty="0">
                <a:latin typeface="Ravie" panose="04040805050809020602" pitchFamily="82" charset="0"/>
                <a:cs typeface="Angsana New" panose="02020603050405020304" pitchFamily="18" charset="-34"/>
              </a:rPr>
              <a:t>สรุปผลงานโดยย่อ</a:t>
            </a:r>
            <a:r>
              <a:rPr lang="en-US" sz="2800" b="1" dirty="0">
                <a:latin typeface="Ravie" panose="04040805050809020602" pitchFamily="82" charset="0"/>
                <a:cs typeface="Angsana New" panose="02020603050405020304" pitchFamily="18" charset="-34"/>
              </a:rPr>
              <a:t> </a:t>
            </a:r>
            <a:r>
              <a:rPr lang="en-US" sz="2800" dirty="0">
                <a:latin typeface="Ravie" panose="04040805050809020602" pitchFamily="82" charset="0"/>
                <a:cs typeface="Angsana New" panose="02020603050405020304" pitchFamily="18" charset="-34"/>
              </a:rPr>
              <a:t>:   </a:t>
            </a:r>
            <a:r>
              <a:rPr lang="th-TH" sz="2800" dirty="0">
                <a:latin typeface="Ravie" panose="04040805050809020602" pitchFamily="82" charset="0"/>
                <a:cs typeface="Angsana New" panose="02020603050405020304" pitchFamily="18" charset="-34"/>
              </a:rPr>
              <a:t>พัฒนาระบบการคีย์อุบัติการณ์เพื่อสร้างความตระหนักและเห็นความสำคัญของการรวบรวมข้อมูลความเสี่ยงเพื่อนำมาวิเคราะห์ใช้เป็นแนวทางในการปฏิบัติงานให้ระบบเกิดความปลอดภัย </a:t>
            </a:r>
            <a:endParaRPr lang="en-GB" sz="2800" dirty="0">
              <a:latin typeface="Ravie" panose="04040805050809020602" pitchFamily="82" charset="0"/>
              <a:cs typeface="Angsana New" panose="02020603050405020304" pitchFamily="18" charset="-34"/>
            </a:endParaRPr>
          </a:p>
          <a:p>
            <a:pPr lvl="0"/>
            <a:r>
              <a:rPr lang="th-TH" sz="2800" b="1" dirty="0">
                <a:latin typeface="Ravie" panose="04040805050809020602" pitchFamily="82" charset="0"/>
                <a:cs typeface="Angsana New" panose="02020603050405020304" pitchFamily="18" charset="-34"/>
              </a:rPr>
              <a:t>ชื่อและที่อยู่องค์กร</a:t>
            </a:r>
            <a:r>
              <a:rPr lang="en-US" sz="2800" dirty="0">
                <a:latin typeface="Ravie" panose="04040805050809020602" pitchFamily="82" charset="0"/>
                <a:cs typeface="Angsana New" panose="02020603050405020304" pitchFamily="18" charset="-34"/>
              </a:rPr>
              <a:t>:     </a:t>
            </a:r>
            <a:r>
              <a:rPr lang="th-TH" sz="2800" dirty="0">
                <a:latin typeface="Ravie" panose="04040805050809020602" pitchFamily="82" charset="0"/>
                <a:cs typeface="Angsana New" panose="02020603050405020304" pitchFamily="18" charset="-34"/>
              </a:rPr>
              <a:t>งานพยาบาลผู้ป่วยนอกเคมีบำบัด  สถาบันมะเร็งแห่งชาติ</a:t>
            </a:r>
            <a:endParaRPr lang="en-GB" sz="2800" dirty="0">
              <a:latin typeface="Ravie" panose="04040805050809020602" pitchFamily="82" charset="0"/>
              <a:cs typeface="Angsana New" panose="02020603050405020304" pitchFamily="18" charset="-34"/>
            </a:endParaRPr>
          </a:p>
        </p:txBody>
      </p:sp>
      <p:pic>
        <p:nvPicPr>
          <p:cNvPr id="4" name="รูปภาพ 3" descr="logo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8148" y="214290"/>
            <a:ext cx="1066800" cy="12070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667076" y="332656"/>
            <a:ext cx="5809848" cy="1716800"/>
          </a:xfrm>
        </p:spPr>
        <p:txBody>
          <a:bodyPr>
            <a:normAutofit/>
          </a:bodyPr>
          <a:lstStyle/>
          <a:p>
            <a:pPr algn="ctr"/>
            <a:r>
              <a:rPr lang="th-TH" sz="4800" dirty="0">
                <a:solidFill>
                  <a:schemeClr val="tx1"/>
                </a:solidFill>
                <a:latin typeface="TS-Prachachon-NP" panose="02000508070000020004" pitchFamily="2" charset="0"/>
                <a:cs typeface="TS-Prachachon-NP" panose="02000508070000020004" pitchFamily="2" charset="0"/>
              </a:rPr>
              <a:t>สมาชิกใน</a:t>
            </a:r>
            <a:r>
              <a:rPr lang="th-TH" sz="4800" dirty="0" smtClean="0">
                <a:solidFill>
                  <a:schemeClr val="tx1"/>
                </a:solidFill>
                <a:latin typeface="TS-Prachachon-NP" panose="02000508070000020004" pitchFamily="2" charset="0"/>
                <a:cs typeface="TS-Prachachon-NP" panose="02000508070000020004" pitchFamily="2" charset="0"/>
              </a:rPr>
              <a:t>ทีม</a:t>
            </a:r>
            <a:r>
              <a:rPr lang="en-GB" sz="4800" dirty="0">
                <a:solidFill>
                  <a:schemeClr val="tx1"/>
                </a:solidFill>
                <a:latin typeface="TS-Prachachon-NP" panose="02000508070000020004" pitchFamily="2" charset="0"/>
                <a:cs typeface="TS-Prachachon-NP" panose="02000508070000020004" pitchFamily="2" charset="0"/>
              </a:rPr>
              <a:t/>
            </a:r>
            <a:br>
              <a:rPr lang="en-GB" sz="4800" dirty="0">
                <a:solidFill>
                  <a:schemeClr val="tx1"/>
                </a:solidFill>
                <a:latin typeface="TS-Prachachon-NP" panose="02000508070000020004" pitchFamily="2" charset="0"/>
                <a:cs typeface="TS-Prachachon-NP" panose="02000508070000020004" pitchFamily="2" charset="0"/>
              </a:rPr>
            </a:br>
            <a:endParaRPr lang="th-TH" sz="4800" dirty="0">
              <a:solidFill>
                <a:schemeClr val="tx1"/>
              </a:solidFill>
              <a:latin typeface="TS-Prachachon-NP" panose="02000508070000020004" pitchFamily="2" charset="0"/>
              <a:cs typeface="TS-Prachachon-NP" panose="02000508070000020004" pitchFamily="2" charset="0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179512" y="1625897"/>
            <a:ext cx="8501122" cy="4389120"/>
          </a:xfrm>
        </p:spPr>
        <p:txBody>
          <a:bodyPr/>
          <a:lstStyle/>
          <a:p>
            <a:pPr marL="514350" indent="-514350">
              <a:buNone/>
            </a:pPr>
            <a:r>
              <a:rPr lang="th-TH" sz="3200" b="1" dirty="0" smtClean="0">
                <a:solidFill>
                  <a:schemeClr val="accent1"/>
                </a:solidFill>
                <a:latin typeface="TH Krub" pitchFamily="2" charset="-34"/>
                <a:cs typeface="TH Krub" pitchFamily="2" charset="-34"/>
              </a:rPr>
              <a:t>  </a:t>
            </a:r>
            <a:endParaRPr lang="th-TH" dirty="0"/>
          </a:p>
        </p:txBody>
      </p:sp>
      <p:pic>
        <p:nvPicPr>
          <p:cNvPr id="4" name="รูปภาพ 3" descr="logo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8148" y="214290"/>
            <a:ext cx="1066800" cy="120700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928662" y="1714488"/>
            <a:ext cx="757242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indent="-274320">
              <a:buFont typeface="Wingdings"/>
              <a:buChar char=""/>
              <a:defRPr/>
            </a:pPr>
            <a:r>
              <a:rPr lang="th-TH" sz="2400" dirty="0"/>
              <a:t>คุ</a:t>
            </a:r>
            <a:r>
              <a:rPr lang="th-TH" sz="2400" dirty="0">
                <a:latin typeface="Angsana New" pitchFamily="18" charset="-34"/>
                <a:cs typeface="Angsana New" pitchFamily="18" charset="-34"/>
              </a:rPr>
              <a:t>ณสมศรี  ทิพย์ประสบโชค     </a:t>
            </a: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หัวหน้า</a:t>
            </a:r>
            <a:r>
              <a:rPr lang="th-TH" sz="2400" dirty="0">
                <a:latin typeface="Angsana New" pitchFamily="18" charset="-34"/>
                <a:cs typeface="Angsana New" pitchFamily="18" charset="-34"/>
              </a:rPr>
              <a:t>งานการพยาบาลผู้ป่วยนอกเคมีบำบัด</a:t>
            </a:r>
            <a:endParaRPr lang="en-US" sz="2400" b="1" dirty="0">
              <a:latin typeface="Angsana New" pitchFamily="18" charset="-34"/>
              <a:cs typeface="Angsana New" pitchFamily="18" charset="-34"/>
            </a:endParaRPr>
          </a:p>
          <a:p>
            <a:pPr marL="274320" indent="-274320">
              <a:buFont typeface="Wingdings"/>
              <a:buChar char=""/>
              <a:defRPr/>
            </a:pP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คุณ</a:t>
            </a:r>
            <a:r>
              <a:rPr lang="th-TH" sz="2400" dirty="0">
                <a:latin typeface="Angsana New" pitchFamily="18" charset="-34"/>
                <a:cs typeface="Angsana New" pitchFamily="18" charset="-34"/>
              </a:rPr>
              <a:t>สาธินกาญจน์   ลออเงิน     </a:t>
            </a:r>
            <a:r>
              <a:rPr lang="en-US" sz="2400" dirty="0" smtClean="0"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2400" dirty="0"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 พยาบาล</a:t>
            </a:r>
            <a:r>
              <a:rPr lang="th-TH" sz="2400" dirty="0">
                <a:latin typeface="Angsana New" pitchFamily="18" charset="-34"/>
                <a:cs typeface="Angsana New" pitchFamily="18" charset="-34"/>
              </a:rPr>
              <a:t>วิชาชีพ</a:t>
            </a:r>
            <a:endParaRPr lang="en-US" sz="2400" b="1" dirty="0">
              <a:latin typeface="Angsana New" pitchFamily="18" charset="-34"/>
              <a:cs typeface="Angsana New" pitchFamily="18" charset="-34"/>
            </a:endParaRPr>
          </a:p>
          <a:p>
            <a:pPr marL="274320" indent="-274320">
              <a:buFont typeface="Wingdings"/>
              <a:buChar char=""/>
              <a:defRPr/>
            </a:pPr>
            <a:r>
              <a:rPr lang="th-TH" sz="2400" dirty="0">
                <a:latin typeface="Angsana New" pitchFamily="18" charset="-34"/>
                <a:cs typeface="Angsana New" pitchFamily="18" charset="-34"/>
              </a:rPr>
              <a:t>คุณสุทิน  กาสินธุ์</a:t>
            </a:r>
            <a:r>
              <a:rPr lang="en-US" sz="2400" dirty="0">
                <a:latin typeface="Angsana New" pitchFamily="18" charset="-34"/>
                <a:cs typeface="Angsana New" pitchFamily="18" charset="-34"/>
              </a:rPr>
              <a:t>	      </a:t>
            </a:r>
            <a:r>
              <a:rPr lang="th-TH" sz="2400" dirty="0">
                <a:latin typeface="Angsana New" pitchFamily="18" charset="-34"/>
                <a:cs typeface="Angsana New" pitchFamily="18" charset="-34"/>
              </a:rPr>
              <a:t>            </a:t>
            </a:r>
            <a:r>
              <a:rPr lang="en-US" sz="2400" dirty="0"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 พยาบาล</a:t>
            </a:r>
            <a:r>
              <a:rPr lang="th-TH" sz="2400" dirty="0">
                <a:latin typeface="Angsana New" pitchFamily="18" charset="-34"/>
                <a:cs typeface="Angsana New" pitchFamily="18" charset="-34"/>
              </a:rPr>
              <a:t>วิชาชีพ</a:t>
            </a:r>
            <a:endParaRPr lang="en-US" sz="2400" b="1" dirty="0">
              <a:latin typeface="Angsana New" pitchFamily="18" charset="-34"/>
              <a:cs typeface="Angsana New" pitchFamily="18" charset="-34"/>
            </a:endParaRPr>
          </a:p>
          <a:p>
            <a:pPr marL="274320" indent="-274320">
              <a:buFont typeface="Wingdings"/>
              <a:buChar char=""/>
              <a:defRPr/>
            </a:pPr>
            <a:r>
              <a:rPr lang="th-TH" sz="2400" dirty="0">
                <a:latin typeface="Angsana New" pitchFamily="18" charset="-34"/>
                <a:cs typeface="Angsana New" pitchFamily="18" charset="-34"/>
              </a:rPr>
              <a:t>คุณพิไลวรรณ  โพธิ์หลำ	</a:t>
            </a:r>
            <a:r>
              <a:rPr lang="en-US" sz="2400" dirty="0"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2400" dirty="0" smtClean="0"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พยาบาล</a:t>
            </a:r>
            <a:r>
              <a:rPr lang="th-TH" sz="2400" dirty="0">
                <a:latin typeface="Angsana New" pitchFamily="18" charset="-34"/>
                <a:cs typeface="Angsana New" pitchFamily="18" charset="-34"/>
              </a:rPr>
              <a:t>วิชาชีพ</a:t>
            </a:r>
            <a:endParaRPr lang="en-US" sz="2400" b="1" dirty="0">
              <a:latin typeface="Angsana New" pitchFamily="18" charset="-34"/>
              <a:cs typeface="Angsana New" pitchFamily="18" charset="-34"/>
            </a:endParaRPr>
          </a:p>
          <a:p>
            <a:pPr marL="274320" indent="-274320">
              <a:buFont typeface="Wingdings"/>
              <a:buChar char=""/>
              <a:defRPr/>
            </a:pPr>
            <a:r>
              <a:rPr lang="th-TH" sz="2400" dirty="0">
                <a:latin typeface="Angsana New" pitchFamily="18" charset="-34"/>
                <a:cs typeface="Angsana New" pitchFamily="18" charset="-34"/>
              </a:rPr>
              <a:t>คุณวรางคณา  </a:t>
            </a: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ชื่นพิชัย</a:t>
            </a:r>
            <a:r>
              <a:rPr lang="en-US" sz="2400" dirty="0">
                <a:latin typeface="Angsana New" pitchFamily="18" charset="-34"/>
                <a:cs typeface="Angsana New" pitchFamily="18" charset="-34"/>
              </a:rPr>
              <a:t>	 </a:t>
            </a:r>
            <a:r>
              <a:rPr lang="en-US" sz="2400" dirty="0" smtClean="0"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400" dirty="0">
                <a:latin typeface="Angsana New" pitchFamily="18" charset="-34"/>
                <a:cs typeface="Angsana New" pitchFamily="18" charset="-34"/>
              </a:rPr>
              <a:t>พยาบาลวิชาชีพ</a:t>
            </a:r>
            <a:endParaRPr lang="en-US" sz="2400" b="1" dirty="0">
              <a:latin typeface="Angsana New" pitchFamily="18" charset="-34"/>
              <a:cs typeface="Angsana New" pitchFamily="18" charset="-34"/>
            </a:endParaRPr>
          </a:p>
          <a:p>
            <a:pPr marL="274320" indent="-274320">
              <a:buFont typeface="Wingdings"/>
              <a:buChar char=""/>
              <a:defRPr/>
            </a:pPr>
            <a:r>
              <a:rPr lang="th-TH" sz="2400" dirty="0">
                <a:latin typeface="Angsana New" pitchFamily="18" charset="-34"/>
                <a:cs typeface="Angsana New" pitchFamily="18" charset="-34"/>
              </a:rPr>
              <a:t>คุณอัจฉราภรณ์  ชะนา	</a:t>
            </a: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  </a:t>
            </a:r>
            <a:r>
              <a:rPr lang="th-TH" sz="2400" dirty="0">
                <a:latin typeface="Angsana New" pitchFamily="18" charset="-34"/>
                <a:cs typeface="Angsana New" pitchFamily="18" charset="-34"/>
              </a:rPr>
              <a:t>พยาบาลวิชาชีพ</a:t>
            </a:r>
            <a:endParaRPr lang="en-US" sz="2400" b="1" dirty="0">
              <a:latin typeface="Angsana New" pitchFamily="18" charset="-34"/>
              <a:cs typeface="Angsana New" pitchFamily="18" charset="-34"/>
            </a:endParaRPr>
          </a:p>
          <a:p>
            <a:pPr marL="274320" indent="-274320">
              <a:buFont typeface="Wingdings"/>
              <a:buChar char=""/>
              <a:defRPr/>
            </a:pPr>
            <a:r>
              <a:rPr lang="th-TH" sz="2400" dirty="0">
                <a:latin typeface="Angsana New" pitchFamily="18" charset="-34"/>
                <a:cs typeface="Angsana New" pitchFamily="18" charset="-34"/>
              </a:rPr>
              <a:t>คุณลิลาวัลย์ </a:t>
            </a: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วิทยาประสงค์</a:t>
            </a:r>
            <a:r>
              <a:rPr lang="th-TH" sz="2400" dirty="0">
                <a:latin typeface="Angsana New" pitchFamily="18" charset="-34"/>
                <a:cs typeface="Angsana New" pitchFamily="18" charset="-34"/>
              </a:rPr>
              <a:t>	 </a:t>
            </a: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 พยาบาล</a:t>
            </a:r>
            <a:r>
              <a:rPr lang="th-TH" sz="2400" dirty="0">
                <a:latin typeface="Angsana New" pitchFamily="18" charset="-34"/>
                <a:cs typeface="Angsana New" pitchFamily="18" charset="-34"/>
              </a:rPr>
              <a:t>วิชาชีพ</a:t>
            </a:r>
            <a:endParaRPr lang="en-US" sz="2400" b="1" dirty="0">
              <a:latin typeface="Angsana New" pitchFamily="18" charset="-34"/>
              <a:cs typeface="Angsana New" pitchFamily="18" charset="-34"/>
            </a:endParaRPr>
          </a:p>
          <a:p>
            <a:pPr marL="274320" indent="-274320">
              <a:buFont typeface="Wingdings"/>
              <a:buChar char=""/>
              <a:defRPr/>
            </a:pPr>
            <a:r>
              <a:rPr lang="th-TH" sz="2400" dirty="0">
                <a:latin typeface="Angsana New" pitchFamily="18" charset="-34"/>
                <a:cs typeface="Angsana New" pitchFamily="18" charset="-34"/>
              </a:rPr>
              <a:t>คุณกาญจนา บัวพา 	  </a:t>
            </a: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พยาบาล</a:t>
            </a:r>
            <a:r>
              <a:rPr lang="th-TH" sz="2400" dirty="0">
                <a:latin typeface="Angsana New" pitchFamily="18" charset="-34"/>
                <a:cs typeface="Angsana New" pitchFamily="18" charset="-34"/>
              </a:rPr>
              <a:t>วิชาชีพ</a:t>
            </a:r>
            <a:endParaRPr lang="en-US" sz="2400" b="1" dirty="0">
              <a:latin typeface="Angsana New" pitchFamily="18" charset="-34"/>
              <a:cs typeface="Angsana New" pitchFamily="18" charset="-34"/>
            </a:endParaRPr>
          </a:p>
          <a:p>
            <a:pPr marL="274320" indent="-274320">
              <a:buFont typeface="Wingdings"/>
              <a:buChar char=""/>
              <a:defRPr/>
            </a:pPr>
            <a:r>
              <a:rPr lang="th-TH" sz="2400" dirty="0">
                <a:latin typeface="Angsana New" pitchFamily="18" charset="-34"/>
                <a:cs typeface="Angsana New" pitchFamily="18" charset="-34"/>
              </a:rPr>
              <a:t>ผู้ช่วยเหลือคนไข้ และ </a:t>
            </a: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จนท</a:t>
            </a:r>
            <a:r>
              <a:rPr lang="en-US" sz="2400" dirty="0" smtClean="0">
                <a:latin typeface="Angsana New" pitchFamily="18" charset="-34"/>
                <a:cs typeface="Angsana New" pitchFamily="18" charset="-34"/>
              </a:rPr>
              <a:t>.</a:t>
            </a: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400" dirty="0">
                <a:latin typeface="Angsana New" pitchFamily="18" charset="-34"/>
                <a:cs typeface="Angsana New" pitchFamily="18" charset="-34"/>
              </a:rPr>
              <a:t>ธุรการของหน่วยงานพยาบาลผู้ป่วยนอกเคมีบำบัดทั้งหมด </a:t>
            </a:r>
            <a:endParaRPr lang="en-US" sz="2400" b="1" dirty="0">
              <a:latin typeface="Angsana New" pitchFamily="18" charset="-34"/>
              <a:cs typeface="Angsana New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158" y="2149794"/>
            <a:ext cx="8501122" cy="3350908"/>
          </a:xfrm>
        </p:spPr>
        <p:txBody>
          <a:bodyPr/>
          <a:lstStyle/>
          <a:p>
            <a:pPr lvl="0">
              <a:buNone/>
            </a:pPr>
            <a:r>
              <a:rPr lang="en-US" dirty="0" smtClean="0"/>
              <a:t>   </a:t>
            </a:r>
            <a:endParaRPr lang="th-TH" dirty="0"/>
          </a:p>
        </p:txBody>
      </p:sp>
      <p:pic>
        <p:nvPicPr>
          <p:cNvPr id="4" name="รูปภาพ 3" descr="logo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8148" y="214290"/>
            <a:ext cx="1066800" cy="120700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15616" y="1806233"/>
            <a:ext cx="6912768" cy="34901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thaiDist">
              <a:lnSpc>
                <a:spcPct val="115000"/>
              </a:lnSpc>
              <a:spcAft>
                <a:spcPts val="0"/>
              </a:spcAft>
              <a:buFont typeface="+mj-cs"/>
              <a:buAutoNum type="thaiNumPeriod"/>
            </a:pPr>
            <a:r>
              <a:rPr lang="th-TH" sz="3200" b="1" dirty="0">
                <a:latin typeface="AngsanaUPC" panose="02020603050405020304" pitchFamily="18" charset="-34"/>
                <a:ea typeface="Times New Roman" panose="02020603050405020304" pitchFamily="18" charset="0"/>
                <a:cs typeface="AngsanaUPC" panose="02020603050405020304" pitchFamily="18" charset="-34"/>
              </a:rPr>
              <a:t>เป้าหมาย</a:t>
            </a:r>
            <a:r>
              <a:rPr lang="en-US" sz="3200" b="1" dirty="0">
                <a:latin typeface="AngsanaUPC" panose="02020603050405020304" pitchFamily="18" charset="-34"/>
                <a:ea typeface="Times New Roman" panose="02020603050405020304" pitchFamily="18" charset="0"/>
                <a:cs typeface="AngsanaUPC" panose="02020603050405020304" pitchFamily="18" charset="-34"/>
              </a:rPr>
              <a:t>  :  </a:t>
            </a:r>
            <a:r>
              <a:rPr lang="th-TH" sz="3200" b="1" dirty="0">
                <a:latin typeface="AngsanaUPC" panose="02020603050405020304" pitchFamily="18" charset="-34"/>
                <a:ea typeface="Times New Roman" panose="02020603050405020304" pitchFamily="18" charset="0"/>
                <a:cs typeface="AngsanaUPC" panose="02020603050405020304" pitchFamily="18" charset="-34"/>
              </a:rPr>
              <a:t>  ๖.๑  เพื่อกระตุ้นให้เจ้าหน้าที่เห็นความสำคัญ มีความเข้าใจถูกต้อง  และให้ความร่วมมือในการคีย์อุบัติการณ์</a:t>
            </a:r>
            <a:endParaRPr lang="en-GB" sz="3200" b="1" dirty="0">
              <a:latin typeface="AngsanaUPC" panose="02020603050405020304" pitchFamily="18" charset="-34"/>
              <a:ea typeface="Times New Roman" panose="02020603050405020304" pitchFamily="18" charset="0"/>
              <a:cs typeface="AngsanaUPC" panose="02020603050405020304" pitchFamily="18" charset="-34"/>
            </a:endParaRPr>
          </a:p>
          <a:p>
            <a:pPr marL="228600" algn="thaiDist">
              <a:lnSpc>
                <a:spcPct val="115000"/>
              </a:lnSpc>
              <a:spcAft>
                <a:spcPts val="1000"/>
              </a:spcAft>
            </a:pPr>
            <a:r>
              <a:rPr lang="en-US" sz="3200" b="1" dirty="0">
                <a:latin typeface="AngsanaUPC" panose="02020603050405020304" pitchFamily="18" charset="-34"/>
                <a:ea typeface="Times New Roman" panose="02020603050405020304" pitchFamily="18" charset="0"/>
                <a:cs typeface="AngsanaUPC" panose="02020603050405020304" pitchFamily="18" charset="-34"/>
              </a:rPr>
              <a:t> </a:t>
            </a:r>
            <a:r>
              <a:rPr lang="th-TH" sz="3200" b="1" dirty="0">
                <a:latin typeface="AngsanaUPC" panose="02020603050405020304" pitchFamily="18" charset="-34"/>
                <a:ea typeface="Times New Roman" panose="02020603050405020304" pitchFamily="18" charset="0"/>
                <a:cs typeface="AngsanaUPC" panose="02020603050405020304" pitchFamily="18" charset="-34"/>
              </a:rPr>
              <a:t>                  ๖.๒ เพื่อใช้เป็นเครื่องมือในการรวบรวมข้อมูลความเสี่ยงทั้งหมดนำมาทบทวน วิเคราะห์เป็นบทเรียนในการพัฒนางานให้เกิดระบบความปลอดภัยที่ยั่งยืน</a:t>
            </a:r>
            <a:endParaRPr lang="en-GB" sz="3200" b="1" dirty="0">
              <a:effectLst/>
              <a:latin typeface="AngsanaUPC" panose="02020603050405020304" pitchFamily="18" charset="-34"/>
              <a:ea typeface="Times New Roman" panose="02020603050405020304" pitchFamily="18" charset="0"/>
              <a:cs typeface="AngsanaUPC" panose="02020603050405020304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1357290" y="2285992"/>
            <a:ext cx="6786610" cy="250033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h-TH" sz="60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ปัญหาและปัญหาและสาเหตุ</a:t>
            </a:r>
            <a:r>
              <a:rPr lang="en-US" sz="60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endParaRPr lang="th-TH" sz="60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4" name="รูปภาพ 3" descr="logo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8148" y="214290"/>
            <a:ext cx="1066800" cy="12070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500034" y="1571612"/>
            <a:ext cx="8143932" cy="435771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h-TH" sz="6000" dirty="0" smtClean="0"/>
              <a:t>           </a:t>
            </a:r>
          </a:p>
          <a:p>
            <a:pPr>
              <a:buNone/>
            </a:pPr>
            <a:r>
              <a:rPr lang="th-TH" sz="7200" b="1" dirty="0" smtClean="0">
                <a:latin typeface="Angsana New" pitchFamily="18" charset="-34"/>
                <a:cs typeface="Angsana New" pitchFamily="18" charset="-34"/>
              </a:rPr>
              <a:t>           กิจกรรมการพัฒนา</a:t>
            </a:r>
            <a:endParaRPr lang="en-US" sz="7200" b="1" dirty="0">
              <a:latin typeface="Angsana New" pitchFamily="18" charset="-34"/>
              <a:cs typeface="Angsana New" pitchFamily="18" charset="-34"/>
            </a:endParaRPr>
          </a:p>
        </p:txBody>
      </p:sp>
      <p:pic>
        <p:nvPicPr>
          <p:cNvPr id="4" name="ตัวยึดเนื้อหา 5" descr="หมวย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 rot="16200000">
            <a:off x="2786050" y="1357297"/>
            <a:ext cx="3786215" cy="5643601"/>
          </a:xfrm>
        </p:spPr>
      </p:pic>
      <p:pic>
        <p:nvPicPr>
          <p:cNvPr id="5" name="รูปภาพ 4" descr="logo(1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1869" y="428604"/>
            <a:ext cx="1193079" cy="13498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071570"/>
          </a:xfrm>
        </p:spPr>
        <p:txBody>
          <a:bodyPr/>
          <a:lstStyle/>
          <a:p>
            <a:r>
              <a:rPr lang="th-TH" sz="4800" dirty="0" smtClean="0"/>
              <a:t>                         กิจกรรมการพัฒนา</a:t>
            </a:r>
            <a:endParaRPr lang="en-US" dirty="0"/>
          </a:p>
        </p:txBody>
      </p:sp>
      <p:pic>
        <p:nvPicPr>
          <p:cNvPr id="4" name="ตัวยึดเนื้อหา 3" descr="รูปหมวย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0100" y="1714488"/>
            <a:ext cx="6938601" cy="4685958"/>
          </a:xfrm>
        </p:spPr>
      </p:pic>
      <p:pic>
        <p:nvPicPr>
          <p:cNvPr id="5" name="รูปภาพ 4" descr="logo(1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8148" y="214290"/>
            <a:ext cx="1066800" cy="12070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275608"/>
          </a:xfrm>
        </p:spPr>
        <p:txBody>
          <a:bodyPr/>
          <a:lstStyle/>
          <a:p>
            <a:pPr algn="ctr"/>
            <a:r>
              <a:rPr lang="th-TH" sz="4800" dirty="0" smtClean="0"/>
              <a:t>กิจกรรมการพัฒนา</a:t>
            </a:r>
            <a:endParaRPr lang="en-US" dirty="0"/>
          </a:p>
        </p:txBody>
      </p:sp>
      <p:pic>
        <p:nvPicPr>
          <p:cNvPr id="7" name="รูปภาพ 6" descr="logo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86710" y="214290"/>
            <a:ext cx="1066800" cy="1207008"/>
          </a:xfrm>
          <a:prstGeom prst="rect">
            <a:avLst/>
          </a:prstGeom>
        </p:spPr>
      </p:pic>
      <p:pic>
        <p:nvPicPr>
          <p:cNvPr id="9" name="ตัวยึดเนื้อหา 8" descr="หมวย6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 rot="5400000">
            <a:off x="2355190" y="651519"/>
            <a:ext cx="4511425" cy="678024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14480" y="704088"/>
            <a:ext cx="6072230" cy="1143000"/>
          </a:xfrm>
        </p:spPr>
        <p:txBody>
          <a:bodyPr>
            <a:noAutofit/>
          </a:bodyPr>
          <a:lstStyle/>
          <a:p>
            <a:pPr algn="ctr"/>
            <a:r>
              <a:rPr lang="th-TH" sz="4000" b="1" dirty="0">
                <a:solidFill>
                  <a:schemeClr val="tx2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การวัดผลและการเปลี่ยนแปลง</a:t>
            </a:r>
            <a:r>
              <a:rPr lang="en-GB" sz="4000" b="1" dirty="0">
                <a:solidFill>
                  <a:schemeClr val="tx2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/>
            </a:r>
            <a:br>
              <a:rPr lang="en-GB" sz="4000" b="1" dirty="0">
                <a:solidFill>
                  <a:schemeClr val="tx2">
                    <a:lumMod val="7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</a:br>
            <a:endParaRPr lang="th-TH" sz="4000" b="1" dirty="0">
              <a:solidFill>
                <a:schemeClr val="tx2">
                  <a:lumMod val="75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21439" y="1275588"/>
            <a:ext cx="8501122" cy="4714908"/>
          </a:xfrm>
        </p:spPr>
        <p:txBody>
          <a:bodyPr>
            <a:normAutofit/>
          </a:bodyPr>
          <a:lstStyle/>
          <a:p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    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 จากปัญหาเรื่องการบันทึกอุบัติการณ์   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OPD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เคมี ได้ประชุมและกำหนดภายในหน่วยงานมาตั้งแต่ปี 2557 และนำเข้าสู่วงล้อ 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PDCA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เพื่อทบทวน 12 กิจกรรมอย่างต่อเนื่อง   การวัดผลโดยใช้ สถิติของการบันทึกอุบัติการณ์โดย 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OPD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เคมี   จำนวนอุบัติการณ์ที่พบเกิดขึ้นภายในงาน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OPD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เคมี  และระดับความรุนแรงของอุบัติการณ์ที่พบเกิดขึ้น </a:t>
            </a:r>
            <a:endParaRPr lang="en-GB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sz="2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สถิติการบันทึกอุบัติการณ์โดย งานพยาบาลผู้ป่วยนอกเคมีบำบัด ตั้งแต่ปี พ.ศ. 2556 ถึง 2560   มีดังนี้</a:t>
            </a:r>
          </a:p>
        </p:txBody>
      </p:sp>
      <p:pic>
        <p:nvPicPr>
          <p:cNvPr id="4" name="รูปภาพ 3" descr="logo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8148" y="214290"/>
            <a:ext cx="1066800" cy="1207008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11007695"/>
              </p:ext>
            </p:extLst>
          </p:nvPr>
        </p:nvGraphicFramePr>
        <p:xfrm>
          <a:off x="1071538" y="3786190"/>
          <a:ext cx="7572428" cy="2667252"/>
        </p:xfrm>
        <a:graphic>
          <a:graphicData uri="http://schemas.openxmlformats.org/drawingml/2006/table">
            <a:tbl>
              <a:tblPr firstRow="1" firstCol="1" bandRow="1">
                <a:tableStyleId>{284E427A-3D55-4303-BF80-6455036E1DE7}</a:tableStyleId>
              </a:tblPr>
              <a:tblGrid>
                <a:gridCol w="2173255"/>
                <a:gridCol w="1071570"/>
                <a:gridCol w="1071570"/>
                <a:gridCol w="1071570"/>
                <a:gridCol w="1112893"/>
                <a:gridCol w="1071570"/>
              </a:tblGrid>
              <a:tr h="928694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dirty="0">
                          <a:effectLst/>
                        </a:rPr>
                        <a:t>อุบัติการณ์</a:t>
                      </a:r>
                      <a:endParaRPr lang="en-GB" sz="16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Times New Roman" panose="02020603050405020304" pitchFamily="18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dirty="0">
                          <a:effectLst/>
                        </a:rPr>
                        <a:t>ปี 2556</a:t>
                      </a:r>
                      <a:endParaRPr lang="en-GB" sz="16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Times New Roman" panose="02020603050405020304" pitchFamily="18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>
                          <a:effectLst/>
                        </a:rPr>
                        <a:t>ปี 2557</a:t>
                      </a:r>
                      <a:endParaRPr lang="en-GB" sz="16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Times New Roman" panose="02020603050405020304" pitchFamily="18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>
                          <a:effectLst/>
                        </a:rPr>
                        <a:t>ปี2558</a:t>
                      </a:r>
                      <a:endParaRPr lang="en-GB" sz="16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Times New Roman" panose="02020603050405020304" pitchFamily="18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dirty="0">
                          <a:effectLst/>
                        </a:rPr>
                        <a:t>ปี 2559</a:t>
                      </a:r>
                      <a:endParaRPr lang="en-GB" sz="16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Times New Roman" panose="02020603050405020304" pitchFamily="18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h-TH" sz="1600" dirty="0">
                          <a:effectLst/>
                        </a:rPr>
                        <a:t>ปี 2560</a:t>
                      </a:r>
                      <a:endParaRPr lang="en-GB" sz="16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Times New Roman" panose="02020603050405020304" pitchFamily="18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</a:tr>
              <a:tr h="869279">
                <a:tc>
                  <a:txBody>
                    <a:bodyPr/>
                    <a:lstStyle/>
                    <a:p>
                      <a:pPr marL="457200" algn="thaiDi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OPD </a:t>
                      </a:r>
                      <a:r>
                        <a:rPr lang="th-TH" sz="1600" dirty="0">
                          <a:effectLst/>
                        </a:rPr>
                        <a:t>เคมีบันทึกและประสบเหตุ</a:t>
                      </a:r>
                      <a:endParaRPr lang="en-GB" sz="16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Times New Roman" panose="02020603050405020304" pitchFamily="18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dirty="0">
                          <a:effectLst/>
                        </a:rPr>
                        <a:t>131</a:t>
                      </a:r>
                      <a:endParaRPr lang="en-GB" sz="16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Times New Roman" panose="02020603050405020304" pitchFamily="18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dirty="0">
                          <a:effectLst/>
                        </a:rPr>
                        <a:t>243</a:t>
                      </a:r>
                      <a:endParaRPr lang="en-GB" sz="16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Times New Roman" panose="02020603050405020304" pitchFamily="18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>
                          <a:effectLst/>
                        </a:rPr>
                        <a:t>370</a:t>
                      </a:r>
                      <a:endParaRPr lang="en-GB" sz="16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Times New Roman" panose="02020603050405020304" pitchFamily="18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>
                          <a:effectLst/>
                        </a:rPr>
                        <a:t>470</a:t>
                      </a:r>
                      <a:endParaRPr lang="en-GB" sz="16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Times New Roman" panose="02020603050405020304" pitchFamily="18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349885" algn="ctr"/>
                          <a:tab pos="695325" algn="l"/>
                        </a:tabLst>
                      </a:pPr>
                      <a:r>
                        <a:rPr lang="th-TH" sz="1600">
                          <a:effectLst/>
                        </a:rPr>
                        <a:t>	283	</a:t>
                      </a:r>
                      <a:endParaRPr lang="en-GB" sz="16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Times New Roman" panose="02020603050405020304" pitchFamily="18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</a:tr>
              <a:tr h="869279">
                <a:tc>
                  <a:txBody>
                    <a:bodyPr/>
                    <a:lstStyle/>
                    <a:p>
                      <a:pPr marL="457200" algn="thaiDi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>
                          <a:effectLst/>
                        </a:rPr>
                        <a:t>เกิดเหตุที่ </a:t>
                      </a:r>
                      <a:r>
                        <a:rPr lang="en-US" sz="1600">
                          <a:effectLst/>
                        </a:rPr>
                        <a:t>OPD </a:t>
                      </a:r>
                      <a:r>
                        <a:rPr lang="th-TH" sz="1600">
                          <a:effectLst/>
                        </a:rPr>
                        <a:t>เคมี</a:t>
                      </a:r>
                      <a:endParaRPr lang="en-GB" sz="16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Times New Roman" panose="02020603050405020304" pitchFamily="18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dirty="0">
                          <a:effectLst/>
                        </a:rPr>
                        <a:t>65</a:t>
                      </a:r>
                      <a:endParaRPr lang="en-GB" sz="16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Times New Roman" panose="02020603050405020304" pitchFamily="18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dirty="0">
                          <a:effectLst/>
                        </a:rPr>
                        <a:t>147</a:t>
                      </a:r>
                      <a:endParaRPr lang="en-GB" sz="16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Times New Roman" panose="02020603050405020304" pitchFamily="18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dirty="0">
                          <a:effectLst/>
                        </a:rPr>
                        <a:t>109</a:t>
                      </a:r>
                      <a:endParaRPr lang="en-GB" sz="16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Times New Roman" panose="02020603050405020304" pitchFamily="18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dirty="0">
                          <a:effectLst/>
                        </a:rPr>
                        <a:t>663</a:t>
                      </a:r>
                      <a:endParaRPr lang="en-GB" sz="16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Times New Roman" panose="02020603050405020304" pitchFamily="18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h-TH" sz="1600" dirty="0">
                          <a:effectLst/>
                        </a:rPr>
                        <a:t>317</a:t>
                      </a:r>
                      <a:endParaRPr lang="en-GB" sz="16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Times New Roman" panose="02020603050405020304" pitchFamily="18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ไหลเวียน">
  <a:themeElements>
    <a:clrScheme name="ไหลเวียน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ไหลเวียน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ไหลเวียน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381</TotalTime>
  <Words>686</Words>
  <Application>Microsoft Office PowerPoint</Application>
  <PresentationFormat>นำเสนอทางหน้าจอ (4:3)</PresentationFormat>
  <Paragraphs>74</Paragraphs>
  <Slides>14</Slides>
  <Notes>1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14</vt:i4>
      </vt:variant>
    </vt:vector>
  </HeadingPairs>
  <TitlesOfParts>
    <vt:vector size="15" baseType="lpstr">
      <vt:lpstr>ไหลเวียน</vt:lpstr>
      <vt:lpstr> </vt:lpstr>
      <vt:lpstr> </vt:lpstr>
      <vt:lpstr>สมาชิกในทีม </vt:lpstr>
      <vt:lpstr>ภาพนิ่ง 4</vt:lpstr>
      <vt:lpstr>ภาพนิ่ง 5</vt:lpstr>
      <vt:lpstr>ภาพนิ่ง 6</vt:lpstr>
      <vt:lpstr>                         กิจกรรมการพัฒนา</vt:lpstr>
      <vt:lpstr>กิจกรรมการพัฒนา</vt:lpstr>
      <vt:lpstr>การวัดผลและการเปลี่ยนแปลง </vt:lpstr>
      <vt:lpstr> </vt:lpstr>
      <vt:lpstr>ภาพนิ่ง 11</vt:lpstr>
      <vt:lpstr>ภาพนิ่ง 12</vt:lpstr>
      <vt:lpstr>ภาพนิ่ง 13</vt:lpstr>
      <vt:lpstr>ภาพนิ่ง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nci</dc:creator>
  <cp:lastModifiedBy>waraporn_p</cp:lastModifiedBy>
  <cp:revision>73</cp:revision>
  <dcterms:created xsi:type="dcterms:W3CDTF">2012-05-26T04:17:51Z</dcterms:created>
  <dcterms:modified xsi:type="dcterms:W3CDTF">2018-02-08T00:17:19Z</dcterms:modified>
</cp:coreProperties>
</file>