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257" r:id="rId2"/>
    <p:sldId id="319" r:id="rId3"/>
    <p:sldId id="262" r:id="rId4"/>
    <p:sldId id="321" r:id="rId5"/>
    <p:sldId id="264" r:id="rId6"/>
    <p:sldId id="263" r:id="rId7"/>
    <p:sldId id="270" r:id="rId8"/>
    <p:sldId id="320" r:id="rId9"/>
    <p:sldId id="269" r:id="rId10"/>
    <p:sldId id="322" r:id="rId11"/>
    <p:sldId id="324" r:id="rId12"/>
    <p:sldId id="334" r:id="rId13"/>
    <p:sldId id="325" r:id="rId14"/>
    <p:sldId id="335" r:id="rId15"/>
    <p:sldId id="326" r:id="rId16"/>
    <p:sldId id="327" r:id="rId17"/>
    <p:sldId id="328" r:id="rId18"/>
    <p:sldId id="329" r:id="rId19"/>
    <p:sldId id="330" r:id="rId20"/>
    <p:sldId id="310" r:id="rId21"/>
    <p:sldId id="311" r:id="rId22"/>
    <p:sldId id="312" r:id="rId23"/>
    <p:sldId id="314" r:id="rId24"/>
    <p:sldId id="313" r:id="rId25"/>
    <p:sldId id="337" r:id="rId26"/>
    <p:sldId id="336" r:id="rId2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  <a:srgbClr val="FF33CC"/>
    <a:srgbClr val="66FF66"/>
    <a:srgbClr val="FFCC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2761" autoAdjust="0"/>
  </p:normalViewPr>
  <p:slideViewPr>
    <p:cSldViewPr>
      <p:cViewPr varScale="1">
        <p:scale>
          <a:sx n="60" d="100"/>
          <a:sy n="60" d="100"/>
        </p:scale>
        <p:origin x="72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5.4217586934785109E-2"/>
          <c:y val="1.8040603774721831E-2"/>
          <c:w val="0.83142542242781181"/>
          <c:h val="0.86916755012154967"/>
        </c:manualLayout>
      </c:layout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2558</c:v>
                </c:pt>
              </c:strCache>
            </c:strRef>
          </c:tx>
          <c:dLbls>
            <c:dLbl>
              <c:idx val="0"/>
              <c:layout>
                <c:manualLayout>
                  <c:x val="-1.7291107088319275E-3"/>
                  <c:y val="1.353361282166463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585541960603215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64290757124899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58221417663835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60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0.26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Sheet1!$E$2</c:f>
              <c:strCache>
                <c:ptCount val="1"/>
                <c:pt idx="0">
                  <c:v>NCI</c:v>
                </c:pt>
              </c:strCache>
            </c:strRef>
          </c:cat>
          <c:val>
            <c:numRef>
              <c:f>Sheet1!$E$3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2559</c:v>
                </c:pt>
              </c:strCache>
            </c:strRef>
          </c:tx>
          <c:spPr>
            <a:solidFill>
              <a:srgbClr val="FF66CC"/>
            </a:solidFill>
          </c:spPr>
          <c:dLbls>
            <c:dLbl>
              <c:idx val="0"/>
              <c:layout>
                <c:manualLayout>
                  <c:x val="1.7636929230085582E-2"/>
                  <c:y val="-8.96793011699266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0.56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000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Sheet1!$E$2</c:f>
              <c:strCache>
                <c:ptCount val="1"/>
                <c:pt idx="0">
                  <c:v>NCI</c:v>
                </c:pt>
              </c:strCache>
            </c:strRef>
          </c:cat>
          <c:val>
            <c:numRef>
              <c:f>Sheet1!$E$4</c:f>
              <c:numCache>
                <c:formatCode>General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</c:f>
              <c:strCache>
                <c:ptCount val="1"/>
                <c:pt idx="0">
                  <c:v>NCI</c:v>
                </c:pt>
              </c:strCache>
            </c:strRef>
          </c:cat>
          <c:val>
            <c:numRef>
              <c:f>Sheet1!$E$5</c:f>
              <c:numCache>
                <c:formatCode>General</c:formatCode>
                <c:ptCount val="1"/>
                <c:pt idx="0">
                  <c:v>0.73000000000000054</c:v>
                </c:pt>
              </c:numCache>
            </c:numRef>
          </c:val>
        </c:ser>
        <c:dLbls/>
        <c:axId val="84881408"/>
        <c:axId val="84882944"/>
      </c:barChart>
      <c:catAx>
        <c:axId val="848814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84882944"/>
        <c:crosses val="autoZero"/>
        <c:auto val="1"/>
        <c:lblAlgn val="ctr"/>
        <c:lblOffset val="100"/>
      </c:catAx>
      <c:valAx>
        <c:axId val="848829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8488140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920564381735373"/>
          <c:y val="0.22245556049327866"/>
          <c:w val="0.10313349021825864"/>
          <c:h val="0.33758631338514261"/>
        </c:manualLayout>
      </c:layout>
      <c:txPr>
        <a:bodyPr/>
        <a:lstStyle/>
        <a:p>
          <a:pPr>
            <a:defRPr sz="16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63124-70AC-4678-BB33-4C57B29F2EB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C3DAEF8-6706-415C-A714-909F448656A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h-TH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ปัจจัยภายใน</a:t>
          </a:r>
          <a:endParaRPr lang="th-TH" sz="2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99C8F7B-F2A8-4000-A8AD-BC5EA3A51EAB}" type="parTrans" cxnId="{D61D6A63-9D90-4BEF-8419-DBBB3EF8DB68}">
      <dgm:prSet/>
      <dgm:spPr/>
      <dgm:t>
        <a:bodyPr/>
        <a:lstStyle/>
        <a:p>
          <a:endParaRPr lang="th-TH"/>
        </a:p>
      </dgm:t>
    </dgm:pt>
    <dgm:pt modelId="{B1F44095-4A19-42C9-B747-D1747084FBCB}" type="sibTrans" cxnId="{D61D6A63-9D90-4BEF-8419-DBBB3EF8DB68}">
      <dgm:prSet/>
      <dgm:spPr/>
      <dgm:t>
        <a:bodyPr/>
        <a:lstStyle/>
        <a:p>
          <a:endParaRPr lang="th-TH"/>
        </a:p>
      </dgm:t>
    </dgm:pt>
    <dgm:pt modelId="{DE6F09F4-80AC-4F0E-91C1-868369AEBEE4}">
      <dgm:prSet custT="1"/>
      <dgm:spPr>
        <a:solidFill>
          <a:srgbClr val="FF66CC"/>
        </a:solidFill>
      </dgm:spPr>
      <dgm:t>
        <a:bodyPr/>
        <a:lstStyle/>
        <a:p>
          <a:pPr rtl="0"/>
          <a:r>
            <a:rPr lang="th-TH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ปัจจัยภายนอก</a:t>
          </a:r>
          <a:endParaRPr lang="th-TH" sz="2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082ABD-51ED-4D41-A67E-01632ACD53FF}" type="parTrans" cxnId="{231D85E9-7322-43AD-8296-D323E0D2E2F8}">
      <dgm:prSet/>
      <dgm:spPr/>
      <dgm:t>
        <a:bodyPr/>
        <a:lstStyle/>
        <a:p>
          <a:endParaRPr lang="th-TH"/>
        </a:p>
      </dgm:t>
    </dgm:pt>
    <dgm:pt modelId="{8F6E75F5-A32E-462A-8290-9F39980C1C72}" type="sibTrans" cxnId="{231D85E9-7322-43AD-8296-D323E0D2E2F8}">
      <dgm:prSet/>
      <dgm:spPr/>
      <dgm:t>
        <a:bodyPr/>
        <a:lstStyle/>
        <a:p>
          <a:endParaRPr lang="th-TH"/>
        </a:p>
      </dgm:t>
    </dgm:pt>
    <dgm:pt modelId="{7ED9BFE1-DCE0-4982-AD1C-D73A6162FDB4}">
      <dgm:prSet custT="1"/>
      <dgm:spPr/>
      <dgm:t>
        <a:bodyPr/>
        <a:lstStyle/>
        <a:p>
          <a:pPr rtl="0"/>
          <a:r>
            <a:rPr lang="th-TH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โดยจำแนกเป็น</a:t>
          </a:r>
          <a:endParaRPr lang="th-TH" sz="2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A6E103-FBB1-4A49-BBC7-F1DAD03F0C62}" type="parTrans" cxnId="{46915C7B-04D2-48B9-AE1B-001995D2787D}">
      <dgm:prSet/>
      <dgm:spPr/>
      <dgm:t>
        <a:bodyPr/>
        <a:lstStyle/>
        <a:p>
          <a:endParaRPr lang="th-TH"/>
        </a:p>
      </dgm:t>
    </dgm:pt>
    <dgm:pt modelId="{51845B2C-4AE2-4E7F-A6EF-CF9604D55B79}" type="sibTrans" cxnId="{46915C7B-04D2-48B9-AE1B-001995D2787D}">
      <dgm:prSet/>
      <dgm:spPr/>
      <dgm:t>
        <a:bodyPr/>
        <a:lstStyle/>
        <a:p>
          <a:endParaRPr lang="th-TH"/>
        </a:p>
      </dgm:t>
    </dgm:pt>
    <dgm:pt modelId="{D790367A-3E50-4DC6-A74B-42F5A9E4AD39}" type="pres">
      <dgm:prSet presAssocID="{91F63124-70AC-4678-BB33-4C57B29F2E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B8E48A-F763-46D0-910A-78025F53AC26}" type="pres">
      <dgm:prSet presAssocID="{91F63124-70AC-4678-BB33-4C57B29F2EB3}" presName="cycle" presStyleCnt="0"/>
      <dgm:spPr/>
    </dgm:pt>
    <dgm:pt modelId="{9D009CD8-75ED-479F-AD58-D1BBA41F1D6E}" type="pres">
      <dgm:prSet presAssocID="{91F63124-70AC-4678-BB33-4C57B29F2EB3}" presName="centerShape" presStyleCnt="0"/>
      <dgm:spPr/>
    </dgm:pt>
    <dgm:pt modelId="{8EC38ECF-FDBA-4411-AFD5-1A5460496924}" type="pres">
      <dgm:prSet presAssocID="{91F63124-70AC-4678-BB33-4C57B29F2EB3}" presName="connSite" presStyleLbl="node1" presStyleIdx="0" presStyleCnt="4"/>
      <dgm:spPr/>
    </dgm:pt>
    <dgm:pt modelId="{AFBF3115-1F51-4415-946A-ADB4827ECAC1}" type="pres">
      <dgm:prSet presAssocID="{91F63124-70AC-4678-BB33-4C57B29F2EB3}" presName="visible" presStyleLbl="node1" presStyleIdx="0" presStyleCnt="4" custScaleX="177855" custScaleY="170153" custLinFactNeighborX="-50232" custLinFactNeighborY="6613"/>
      <dgm:spPr/>
    </dgm:pt>
    <dgm:pt modelId="{1FB7775F-4F49-450F-9A68-AC359DCE170A}" type="pres">
      <dgm:prSet presAssocID="{699C8F7B-F2A8-4000-A8AD-BC5EA3A51EAB}" presName="Name25" presStyleLbl="parChTrans1D1" presStyleIdx="0" presStyleCnt="3"/>
      <dgm:spPr/>
      <dgm:t>
        <a:bodyPr/>
        <a:lstStyle/>
        <a:p>
          <a:endParaRPr lang="th-TH"/>
        </a:p>
      </dgm:t>
    </dgm:pt>
    <dgm:pt modelId="{84B53DAE-41BA-4D9F-B86B-84433ABEAFA3}" type="pres">
      <dgm:prSet presAssocID="{6C3DAEF8-6706-415C-A714-909F448656A1}" presName="node" presStyleCnt="0"/>
      <dgm:spPr/>
    </dgm:pt>
    <dgm:pt modelId="{9EF4ECD5-36BC-4189-B450-CFF997835393}" type="pres">
      <dgm:prSet presAssocID="{6C3DAEF8-6706-415C-A714-909F448656A1}" presName="parentNode" presStyleLbl="node1" presStyleIdx="1" presStyleCnt="4" custScaleX="376121" custScaleY="108843" custLinFactX="93239" custLinFactNeighborX="100000" custLinFactNeighborY="-666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AD52BB-82AB-4A02-9553-072E379EACA2}" type="pres">
      <dgm:prSet presAssocID="{6C3DAEF8-6706-415C-A714-909F448656A1}" presName="childNode" presStyleLbl="revTx" presStyleIdx="0" presStyleCnt="0">
        <dgm:presLayoutVars>
          <dgm:bulletEnabled val="1"/>
        </dgm:presLayoutVars>
      </dgm:prSet>
      <dgm:spPr/>
    </dgm:pt>
    <dgm:pt modelId="{B143F02B-2B29-4223-85B4-7D4973761B56}" type="pres">
      <dgm:prSet presAssocID="{2C082ABD-51ED-4D41-A67E-01632ACD53FF}" presName="Name25" presStyleLbl="parChTrans1D1" presStyleIdx="1" presStyleCnt="3"/>
      <dgm:spPr/>
      <dgm:t>
        <a:bodyPr/>
        <a:lstStyle/>
        <a:p>
          <a:endParaRPr lang="th-TH"/>
        </a:p>
      </dgm:t>
    </dgm:pt>
    <dgm:pt modelId="{9F2EFD87-7EFF-4F8F-AADD-55E85CDD6F3A}" type="pres">
      <dgm:prSet presAssocID="{DE6F09F4-80AC-4F0E-91C1-868369AEBEE4}" presName="node" presStyleCnt="0"/>
      <dgm:spPr/>
    </dgm:pt>
    <dgm:pt modelId="{4126EC5F-B32E-4011-BC74-C77283269581}" type="pres">
      <dgm:prSet presAssocID="{DE6F09F4-80AC-4F0E-91C1-868369AEBEE4}" presName="parentNode" presStyleLbl="node1" presStyleIdx="2" presStyleCnt="4" custScaleX="374070" custScaleY="126214" custLinFactX="75899" custLinFactNeighborX="100000" custLinFactNeighborY="8179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3826AF-E193-4F36-8E4D-45BD14AFB1F1}" type="pres">
      <dgm:prSet presAssocID="{DE6F09F4-80AC-4F0E-91C1-868369AEBEE4}" presName="childNode" presStyleLbl="revTx" presStyleIdx="0" presStyleCnt="0">
        <dgm:presLayoutVars>
          <dgm:bulletEnabled val="1"/>
        </dgm:presLayoutVars>
      </dgm:prSet>
      <dgm:spPr/>
    </dgm:pt>
    <dgm:pt modelId="{E649C7B1-4CF0-4FE8-8E25-D3E1D9353FBC}" type="pres">
      <dgm:prSet presAssocID="{02A6E103-FBB1-4A49-BBC7-F1DAD03F0C62}" presName="Name25" presStyleLbl="parChTrans1D1" presStyleIdx="2" presStyleCnt="3"/>
      <dgm:spPr/>
      <dgm:t>
        <a:bodyPr/>
        <a:lstStyle/>
        <a:p>
          <a:endParaRPr lang="th-TH"/>
        </a:p>
      </dgm:t>
    </dgm:pt>
    <dgm:pt modelId="{0C053CAD-254C-4833-95AF-3D2FC377A3E0}" type="pres">
      <dgm:prSet presAssocID="{7ED9BFE1-DCE0-4982-AD1C-D73A6162FDB4}" presName="node" presStyleCnt="0"/>
      <dgm:spPr/>
    </dgm:pt>
    <dgm:pt modelId="{80A458ED-4F76-48A1-902E-6A90E7437E59}" type="pres">
      <dgm:prSet presAssocID="{7ED9BFE1-DCE0-4982-AD1C-D73A6162FDB4}" presName="parentNode" presStyleLbl="node1" presStyleIdx="3" presStyleCnt="4" custScaleX="256532" custScaleY="257215" custLinFactX="-58502" custLinFactY="-67485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F8601F-51F6-493C-9830-32E743E98BB6}" type="pres">
      <dgm:prSet presAssocID="{7ED9BFE1-DCE0-4982-AD1C-D73A6162FDB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58CE0D-A8EE-4FD5-8258-46D38760A526}" type="presOf" srcId="{DE6F09F4-80AC-4F0E-91C1-868369AEBEE4}" destId="{4126EC5F-B32E-4011-BC74-C77283269581}" srcOrd="0" destOrd="0" presId="urn:microsoft.com/office/officeart/2005/8/layout/radial2"/>
    <dgm:cxn modelId="{3051E056-6741-44F2-96B8-64B10B95E054}" type="presOf" srcId="{6C3DAEF8-6706-415C-A714-909F448656A1}" destId="{9EF4ECD5-36BC-4189-B450-CFF997835393}" srcOrd="0" destOrd="0" presId="urn:microsoft.com/office/officeart/2005/8/layout/radial2"/>
    <dgm:cxn modelId="{8DC3FB5A-2CE6-4269-9F72-72E2C72B2ACD}" type="presOf" srcId="{91F63124-70AC-4678-BB33-4C57B29F2EB3}" destId="{D790367A-3E50-4DC6-A74B-42F5A9E4AD39}" srcOrd="0" destOrd="0" presId="urn:microsoft.com/office/officeart/2005/8/layout/radial2"/>
    <dgm:cxn modelId="{CE4EAC8E-7737-4996-8889-DE439833804B}" type="presOf" srcId="{2C082ABD-51ED-4D41-A67E-01632ACD53FF}" destId="{B143F02B-2B29-4223-85B4-7D4973761B56}" srcOrd="0" destOrd="0" presId="urn:microsoft.com/office/officeart/2005/8/layout/radial2"/>
    <dgm:cxn modelId="{46915C7B-04D2-48B9-AE1B-001995D2787D}" srcId="{91F63124-70AC-4678-BB33-4C57B29F2EB3}" destId="{7ED9BFE1-DCE0-4982-AD1C-D73A6162FDB4}" srcOrd="2" destOrd="0" parTransId="{02A6E103-FBB1-4A49-BBC7-F1DAD03F0C62}" sibTransId="{51845B2C-4AE2-4E7F-A6EF-CF9604D55B79}"/>
    <dgm:cxn modelId="{9E6A3EA8-0861-4752-857D-9E913BA8F528}" type="presOf" srcId="{699C8F7B-F2A8-4000-A8AD-BC5EA3A51EAB}" destId="{1FB7775F-4F49-450F-9A68-AC359DCE170A}" srcOrd="0" destOrd="0" presId="urn:microsoft.com/office/officeart/2005/8/layout/radial2"/>
    <dgm:cxn modelId="{D61D6A63-9D90-4BEF-8419-DBBB3EF8DB68}" srcId="{91F63124-70AC-4678-BB33-4C57B29F2EB3}" destId="{6C3DAEF8-6706-415C-A714-909F448656A1}" srcOrd="0" destOrd="0" parTransId="{699C8F7B-F2A8-4000-A8AD-BC5EA3A51EAB}" sibTransId="{B1F44095-4A19-42C9-B747-D1747084FBCB}"/>
    <dgm:cxn modelId="{231D85E9-7322-43AD-8296-D323E0D2E2F8}" srcId="{91F63124-70AC-4678-BB33-4C57B29F2EB3}" destId="{DE6F09F4-80AC-4F0E-91C1-868369AEBEE4}" srcOrd="1" destOrd="0" parTransId="{2C082ABD-51ED-4D41-A67E-01632ACD53FF}" sibTransId="{8F6E75F5-A32E-462A-8290-9F39980C1C72}"/>
    <dgm:cxn modelId="{FE0FEEED-111A-4991-8369-738BDF266A32}" type="presOf" srcId="{7ED9BFE1-DCE0-4982-AD1C-D73A6162FDB4}" destId="{80A458ED-4F76-48A1-902E-6A90E7437E59}" srcOrd="0" destOrd="0" presId="urn:microsoft.com/office/officeart/2005/8/layout/radial2"/>
    <dgm:cxn modelId="{05DDED23-AA01-47B3-889C-401E4A0F040C}" type="presOf" srcId="{02A6E103-FBB1-4A49-BBC7-F1DAD03F0C62}" destId="{E649C7B1-4CF0-4FE8-8E25-D3E1D9353FBC}" srcOrd="0" destOrd="0" presId="urn:microsoft.com/office/officeart/2005/8/layout/radial2"/>
    <dgm:cxn modelId="{AD2B5AE0-43E3-47EA-ACE4-491E4D1CBD5B}" type="presParOf" srcId="{D790367A-3E50-4DC6-A74B-42F5A9E4AD39}" destId="{D3B8E48A-F763-46D0-910A-78025F53AC26}" srcOrd="0" destOrd="0" presId="urn:microsoft.com/office/officeart/2005/8/layout/radial2"/>
    <dgm:cxn modelId="{1CF48470-A9C6-4D15-B580-5CA023991ECD}" type="presParOf" srcId="{D3B8E48A-F763-46D0-910A-78025F53AC26}" destId="{9D009CD8-75ED-479F-AD58-D1BBA41F1D6E}" srcOrd="0" destOrd="0" presId="urn:microsoft.com/office/officeart/2005/8/layout/radial2"/>
    <dgm:cxn modelId="{32D87A69-2031-4FF2-BA5A-DA3AC626CBAB}" type="presParOf" srcId="{9D009CD8-75ED-479F-AD58-D1BBA41F1D6E}" destId="{8EC38ECF-FDBA-4411-AFD5-1A5460496924}" srcOrd="0" destOrd="0" presId="urn:microsoft.com/office/officeart/2005/8/layout/radial2"/>
    <dgm:cxn modelId="{4F22F5C9-052A-41CC-A3E1-8F6F7BB28670}" type="presParOf" srcId="{9D009CD8-75ED-479F-AD58-D1BBA41F1D6E}" destId="{AFBF3115-1F51-4415-946A-ADB4827ECAC1}" srcOrd="1" destOrd="0" presId="urn:microsoft.com/office/officeart/2005/8/layout/radial2"/>
    <dgm:cxn modelId="{6C924F5D-4A57-4376-8332-10FAD286571B}" type="presParOf" srcId="{D3B8E48A-F763-46D0-910A-78025F53AC26}" destId="{1FB7775F-4F49-450F-9A68-AC359DCE170A}" srcOrd="1" destOrd="0" presId="urn:microsoft.com/office/officeart/2005/8/layout/radial2"/>
    <dgm:cxn modelId="{C3721288-D6E1-4B9A-ACB2-F00B6621ABB5}" type="presParOf" srcId="{D3B8E48A-F763-46D0-910A-78025F53AC26}" destId="{84B53DAE-41BA-4D9F-B86B-84433ABEAFA3}" srcOrd="2" destOrd="0" presId="urn:microsoft.com/office/officeart/2005/8/layout/radial2"/>
    <dgm:cxn modelId="{E4068776-01D0-46C1-A616-AC01FB4A2561}" type="presParOf" srcId="{84B53DAE-41BA-4D9F-B86B-84433ABEAFA3}" destId="{9EF4ECD5-36BC-4189-B450-CFF997835393}" srcOrd="0" destOrd="0" presId="urn:microsoft.com/office/officeart/2005/8/layout/radial2"/>
    <dgm:cxn modelId="{7D08FDC6-3049-45C7-ABDF-3248EE9AF87A}" type="presParOf" srcId="{84B53DAE-41BA-4D9F-B86B-84433ABEAFA3}" destId="{D0AD52BB-82AB-4A02-9553-072E379EACA2}" srcOrd="1" destOrd="0" presId="urn:microsoft.com/office/officeart/2005/8/layout/radial2"/>
    <dgm:cxn modelId="{74AD1EF7-38C5-448A-B6BC-900F891BB398}" type="presParOf" srcId="{D3B8E48A-F763-46D0-910A-78025F53AC26}" destId="{B143F02B-2B29-4223-85B4-7D4973761B56}" srcOrd="3" destOrd="0" presId="urn:microsoft.com/office/officeart/2005/8/layout/radial2"/>
    <dgm:cxn modelId="{CAD18166-0E78-461D-B649-F71A1EABCC62}" type="presParOf" srcId="{D3B8E48A-F763-46D0-910A-78025F53AC26}" destId="{9F2EFD87-7EFF-4F8F-AADD-55E85CDD6F3A}" srcOrd="4" destOrd="0" presId="urn:microsoft.com/office/officeart/2005/8/layout/radial2"/>
    <dgm:cxn modelId="{D60AB486-5911-4E3A-B2A1-4DF4667AB37F}" type="presParOf" srcId="{9F2EFD87-7EFF-4F8F-AADD-55E85CDD6F3A}" destId="{4126EC5F-B32E-4011-BC74-C77283269581}" srcOrd="0" destOrd="0" presId="urn:microsoft.com/office/officeart/2005/8/layout/radial2"/>
    <dgm:cxn modelId="{581CADDF-8CC8-4AD4-B4B2-8D09DEF6F9EE}" type="presParOf" srcId="{9F2EFD87-7EFF-4F8F-AADD-55E85CDD6F3A}" destId="{6A3826AF-E193-4F36-8E4D-45BD14AFB1F1}" srcOrd="1" destOrd="0" presId="urn:microsoft.com/office/officeart/2005/8/layout/radial2"/>
    <dgm:cxn modelId="{54676800-F81C-4F2B-8CA0-5CC55C6ED0E8}" type="presParOf" srcId="{D3B8E48A-F763-46D0-910A-78025F53AC26}" destId="{E649C7B1-4CF0-4FE8-8E25-D3E1D9353FBC}" srcOrd="5" destOrd="0" presId="urn:microsoft.com/office/officeart/2005/8/layout/radial2"/>
    <dgm:cxn modelId="{D3DA623A-6E82-4C0B-A7A3-9FFDA5F6D585}" type="presParOf" srcId="{D3B8E48A-F763-46D0-910A-78025F53AC26}" destId="{0C053CAD-254C-4833-95AF-3D2FC377A3E0}" srcOrd="6" destOrd="0" presId="urn:microsoft.com/office/officeart/2005/8/layout/radial2"/>
    <dgm:cxn modelId="{8DD3CE99-1740-4E72-BF90-51F0E416F40A}" type="presParOf" srcId="{0C053CAD-254C-4833-95AF-3D2FC377A3E0}" destId="{80A458ED-4F76-48A1-902E-6A90E7437E59}" srcOrd="0" destOrd="0" presId="urn:microsoft.com/office/officeart/2005/8/layout/radial2"/>
    <dgm:cxn modelId="{12DF7069-DF19-4DEC-BA89-AD814DA7B1CA}" type="presParOf" srcId="{0C053CAD-254C-4833-95AF-3D2FC377A3E0}" destId="{98F8601F-51F6-493C-9830-32E743E98BB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C7B1-4CF0-4FE8-8E25-D3E1D9353FBC}">
      <dsp:nvSpPr>
        <dsp:cNvPr id="0" name=""/>
        <dsp:cNvSpPr/>
      </dsp:nvSpPr>
      <dsp:spPr>
        <a:xfrm rot="2606511">
          <a:off x="496258" y="1432196"/>
          <a:ext cx="1932036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932036" y="22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3F02B-2B29-4223-85B4-7D4973761B56}">
      <dsp:nvSpPr>
        <dsp:cNvPr id="0" name=""/>
        <dsp:cNvSpPr/>
      </dsp:nvSpPr>
      <dsp:spPr>
        <a:xfrm rot="892362">
          <a:off x="1883054" y="1592081"/>
          <a:ext cx="1038010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038010" y="22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7775F-4F49-450F-9A68-AC359DCE170A}">
      <dsp:nvSpPr>
        <dsp:cNvPr id="0" name=""/>
        <dsp:cNvSpPr/>
      </dsp:nvSpPr>
      <dsp:spPr>
        <a:xfrm rot="20227965">
          <a:off x="1847388" y="804930"/>
          <a:ext cx="1350078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1350078" y="22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F3115-1F51-4415-946A-ADB4827ECAC1}">
      <dsp:nvSpPr>
        <dsp:cNvPr id="0" name=""/>
        <dsp:cNvSpPr/>
      </dsp:nvSpPr>
      <dsp:spPr>
        <a:xfrm>
          <a:off x="-117035" y="52528"/>
          <a:ext cx="2895389" cy="2770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4ECD5-36BC-4189-B450-CFF997835393}">
      <dsp:nvSpPr>
        <dsp:cNvPr id="0" name=""/>
        <dsp:cNvSpPr/>
      </dsp:nvSpPr>
      <dsp:spPr>
        <a:xfrm>
          <a:off x="2346784" y="-404948"/>
          <a:ext cx="3673835" cy="106314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ปัจจัยภายใน</a:t>
          </a:r>
          <a:endParaRPr lang="th-TH" sz="2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84805" y="-249254"/>
        <a:ext cx="2597793" cy="751757"/>
      </dsp:txXfrm>
    </dsp:sp>
    <dsp:sp modelId="{4126EC5F-B32E-4011-BC74-C77283269581}">
      <dsp:nvSpPr>
        <dsp:cNvPr id="0" name=""/>
        <dsp:cNvSpPr/>
      </dsp:nvSpPr>
      <dsp:spPr>
        <a:xfrm>
          <a:off x="2512343" y="1512452"/>
          <a:ext cx="3653802" cy="1232820"/>
        </a:xfrm>
        <a:prstGeom prst="ellipse">
          <a:avLst/>
        </a:prstGeom>
        <a:solidFill>
          <a:srgbClr val="FF66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ปัจจัยภายนอก</a:t>
          </a:r>
          <a:endParaRPr lang="th-TH" sz="2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47430" y="1692994"/>
        <a:ext cx="2583628" cy="871736"/>
      </dsp:txXfrm>
    </dsp:sp>
    <dsp:sp modelId="{80A458ED-4F76-48A1-902E-6A90E7437E59}">
      <dsp:nvSpPr>
        <dsp:cNvPr id="0" name=""/>
        <dsp:cNvSpPr/>
      </dsp:nvSpPr>
      <dsp:spPr>
        <a:xfrm>
          <a:off x="0" y="0"/>
          <a:ext cx="2505726" cy="2512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โดยจำแนกเป็น</a:t>
          </a:r>
          <a:endParaRPr lang="th-TH" sz="2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6955" y="367932"/>
        <a:ext cx="1771816" cy="177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0.93636</cdr:x>
      <cdr:y>0.50847</cdr:y>
    </cdr:from>
    <cdr:to>
      <cdr:x>0.98182</cdr:x>
      <cdr:y>0.55932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6824" y="216024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106AF-4D71-4985-863A-9D8FB9BAC11D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C2A1-C30A-4AAA-889D-443603ACFBF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49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5234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7696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6289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06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5253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205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939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113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003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8418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5098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7494A08-3A6F-4FBC-B172-BC1263C47A47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9F6223C-1EC4-4229-92FB-56AF3D0659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80493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41803" cy="12111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Mini-Research</a:t>
            </a:r>
            <a:endParaRPr lang="th-TH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7251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3200" b="1" dirty="0" smtClean="0">
                <a:solidFill>
                  <a:srgbClr val="FF33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การศึกษาคุณลักษณะของการพลัดตกหกล้ม                                            </a:t>
            </a:r>
            <a:r>
              <a:rPr lang="th-TH" sz="2400" b="1" dirty="0" smtClean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ของผู้ป่วยมะเร็งที่เข้า</a:t>
            </a:r>
            <a:r>
              <a:rPr lang="th-TH" sz="2400" b="1" dirty="0">
                <a:solidFill>
                  <a:srgbClr val="FF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รับการรักษาแบบพักค้างคืนในสถาบันมะเร็งแห่งชาติ</a:t>
            </a:r>
            <a:endParaRPr lang="en-US" sz="2400" b="1" dirty="0">
              <a:solidFill>
                <a:srgbClr val="FF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buNone/>
            </a:pPr>
            <a:endParaRPr lang="th-TH" dirty="0">
              <a:solidFill>
                <a:srgbClr val="FF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500306"/>
            <a:ext cx="47244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4898719"/>
              </p:ext>
            </p:extLst>
          </p:nvPr>
        </p:nvGraphicFramePr>
        <p:xfrm>
          <a:off x="1214414" y="2071678"/>
          <a:ext cx="681515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เพศ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ชาย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22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53.6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หญิง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19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46.3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3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อายุ</a:t>
                      </a: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 MIN = 24 MAX= 82 </a:t>
                      </a:r>
                      <a:endParaRPr lang="en-US" sz="2800" dirty="0" smtClean="0">
                        <a:latin typeface="TH SarabunIT๙"/>
                        <a:ea typeface="Cordia New"/>
                        <a:cs typeface="Cordi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H SarabunIT๙"/>
                          <a:ea typeface="Cordia New"/>
                          <a:cs typeface="Cordia New"/>
                        </a:rPr>
                        <a:t>MEAN= </a:t>
                      </a: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59.37 SD = 13.31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วัยผู้ใหญ่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(22-40 </a:t>
                      </a:r>
                      <a:r>
                        <a:rPr lang="th-TH" sz="2800">
                          <a:latin typeface="TH SarabunIT๙"/>
                          <a:ea typeface="Cordia New"/>
                          <a:cs typeface="Cordia New"/>
                        </a:rPr>
                        <a:t>ปี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)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14.6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วัยผู้ใหญ่ตอนกลาง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(41-60 </a:t>
                      </a:r>
                      <a:r>
                        <a:rPr lang="th-TH" sz="2800">
                          <a:latin typeface="TH SarabunIT๙"/>
                          <a:ea typeface="Cordia New"/>
                          <a:cs typeface="Cordia New"/>
                        </a:rPr>
                        <a:t>ปี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)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19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46.3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วัยสูงอายุ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(60</a:t>
                      </a:r>
                      <a:r>
                        <a:rPr lang="th-TH" sz="2800">
                          <a:latin typeface="TH SarabunIT๙"/>
                          <a:ea typeface="Cordia New"/>
                          <a:cs typeface="Cordia New"/>
                        </a:rPr>
                        <a:t> ปีขึ้นไป</a:t>
                      </a: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)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16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39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3832320"/>
              </p:ext>
            </p:extLst>
          </p:nvPr>
        </p:nvGraphicFramePr>
        <p:xfrm>
          <a:off x="1214414" y="2071678"/>
          <a:ext cx="6815158" cy="266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EucrosiaUPC"/>
                          <a:ea typeface="Cordia New"/>
                          <a:cs typeface="TH SarabunIT๙"/>
                        </a:rPr>
                        <a:t>โรคร่วม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dirty="0">
                        <a:latin typeface="EucrosiaUPC"/>
                        <a:ea typeface="Cordia New"/>
                        <a:cs typeface="TH SarabunIT๙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dirty="0">
                        <a:latin typeface="EucrosiaUPC"/>
                        <a:ea typeface="Cordia New"/>
                        <a:cs typeface="TH SarabunIT๙"/>
                      </a:endParaRPr>
                    </a:p>
                  </a:txBody>
                  <a:tcPr marL="68580" marR="68580" marT="0" marB="0"/>
                </a:tc>
              </a:tr>
              <a:tr h="526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14.6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51.2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14.6</a:t>
                      </a:r>
                    </a:p>
                  </a:txBody>
                  <a:tcPr marL="68580" marR="68580" marT="0" marB="0"/>
                </a:tc>
              </a:tr>
              <a:tr h="40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HT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14.6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7013060"/>
              </p:ext>
            </p:extLst>
          </p:nvPr>
        </p:nvGraphicFramePr>
        <p:xfrm>
          <a:off x="1214414" y="2071678"/>
          <a:ext cx="6815158" cy="408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056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คะแนนของการพลัดตกหก</a:t>
                      </a:r>
                      <a:r>
                        <a:rPr lang="th-TH" sz="2800" dirty="0" smtClean="0">
                          <a:latin typeface="EucrosiaUPC"/>
                          <a:ea typeface="Cordia New"/>
                          <a:cs typeface="TH SarabunIT๙"/>
                        </a:rPr>
                        <a:t>ล้ม</a:t>
                      </a:r>
                      <a:r>
                        <a:rPr lang="en-US" sz="2800" dirty="0" smtClean="0">
                          <a:latin typeface="EucrosiaUPC"/>
                          <a:ea typeface="Cordia New"/>
                          <a:cs typeface="TH SarabunIT๙"/>
                        </a:rPr>
                        <a:t> </a:t>
                      </a:r>
                      <a:r>
                        <a:rPr lang="en-US" sz="2400" b="1" dirty="0" smtClean="0">
                          <a:latin typeface="TH SarabunIT๙"/>
                          <a:ea typeface="Cordia New"/>
                          <a:cs typeface="Cordia New"/>
                        </a:rPr>
                        <a:t>(min= 0 max= 10 X=4.96 SD= 1.99)</a:t>
                      </a:r>
                      <a:endParaRPr lang="en-US" sz="2400" dirty="0" smtClean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กลุ่มเสี่ยง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dirty="0">
                        <a:latin typeface="EucrosiaUPC"/>
                        <a:ea typeface="Cordia New"/>
                        <a:cs typeface="TH SarabunIT๙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dirty="0">
                        <a:latin typeface="EucrosiaUPC"/>
                        <a:ea typeface="Cordia New"/>
                        <a:cs typeface="TH SarabunIT๙"/>
                      </a:endParaRPr>
                    </a:p>
                  </a:txBody>
                  <a:tcPr marL="68580" marR="68580" marT="0" marB="0"/>
                </a:tc>
              </a:tr>
              <a:tr h="526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กลุ่มสี่ยงต่ำ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19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46.3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กลุ่มเสี่ยงสูง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22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53.7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กลุ่ม </a:t>
                      </a: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obvious high risk 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5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12.2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การทรงตัว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ต้องใช้มือยัน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29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70.7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ไม่ต้องใช้มือยัน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12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29.3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5868144" y="2636912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735059"/>
              </p:ext>
            </p:extLst>
          </p:nvPr>
        </p:nvGraphicFramePr>
        <p:xfrm>
          <a:off x="1214414" y="2071678"/>
          <a:ext cx="6815158" cy="30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คุณลักษณะทั่วไป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Medication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ยากล่อมประสาท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36.6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ยาลดความดัน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29.3</a:t>
                      </a:r>
                    </a:p>
                  </a:txBody>
                  <a:tcPr marL="68580" marR="68580" marT="0" marB="0"/>
                </a:tc>
              </a:tr>
              <a:tr h="442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ยาระบาย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17.1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Nacrotics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ยาเคมีบำบัด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080699"/>
              </p:ext>
            </p:extLst>
          </p:nvPr>
        </p:nvGraphicFramePr>
        <p:xfrm>
          <a:off x="1214414" y="2071678"/>
          <a:ext cx="6815158" cy="313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Hematocrit </a:t>
                      </a:r>
                      <a:endParaRPr lang="en-US" sz="2800" b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b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b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ปกติ</a:t>
                      </a:r>
                      <a:endParaRPr lang="en-US" sz="2800" b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ต่ำ</a:t>
                      </a:r>
                      <a:endParaRPr lang="en-US" sz="2800" b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579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Sodium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b="0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ปกติ</a:t>
                      </a:r>
                      <a:endParaRPr lang="en-US" sz="2800" b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34.1</a:t>
                      </a: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ต่ำ</a:t>
                      </a:r>
                      <a:endParaRPr lang="en-US" sz="2800" b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68.9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6815158" cy="39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เวลาที่เกิด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เวรเช้า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14.6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เวรบ่าย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14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34.1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เวรดึก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21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51.2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ระดับความรุนแรงหลังจากหกล้ม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    C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7.3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 D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25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61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 E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31.7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6815158" cy="39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เวลาที่เกิด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เวรเช้า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14.6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เวรบ่าย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14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34.1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เวรดึก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21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51.2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ระดับความรุนแรงหลังจากหกล้ม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    C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7.3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 D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25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61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 E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31.7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6815158" cy="394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การรักษา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เคมีบำบัด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13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31.7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ศัลยกรรม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5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12.2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รังสีรักษา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6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14.6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supportive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10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24.4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   CCRT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5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12.2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Intervention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4.9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8090340"/>
              </p:ext>
            </p:extLst>
          </p:nvPr>
        </p:nvGraphicFramePr>
        <p:xfrm>
          <a:off x="1214414" y="2071678"/>
          <a:ext cx="6815158" cy="436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1386419"/>
                <a:gridCol w="2271719"/>
              </a:tblGrid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จำนวน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EucrosiaUPC"/>
                          <a:ea typeface="Cordia New"/>
                          <a:cs typeface="TH SarabunIT๙"/>
                        </a:rPr>
                        <a:t>ร้อยละ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โรคมะเร็ง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มะเร็ง </a:t>
                      </a: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colon &amp; rectum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24.4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มะเร็ง </a:t>
                      </a:r>
                      <a:r>
                        <a:rPr lang="en-US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head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&amp; neck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22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พื้นที่เกิดเหตุการณ์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H SarabunIT๙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ระหว่างทางเดิน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9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22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 ในห้องน้ำ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10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24.4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latin typeface="EucrosiaUPC"/>
                          <a:ea typeface="Cordia New"/>
                          <a:cs typeface="TH SarabunIT๙"/>
                        </a:rPr>
                        <a:t>    ข้างเตียง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19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46.3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    </a:t>
                      </a:r>
                      <a:r>
                        <a:rPr lang="th-TH" sz="2800">
                          <a:latin typeface="TH SarabunIT๙"/>
                          <a:ea typeface="Cordia New"/>
                          <a:cs typeface="Cordia New"/>
                        </a:rPr>
                        <a:t>ไม่ได้ระบุ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2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4.9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EucrosiaUPC"/>
                          <a:ea typeface="Cordia New"/>
                          <a:cs typeface="TH SarabunIT๙"/>
                        </a:rPr>
                        <a:t>    อื่นๆ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TH SarabunIT๙"/>
                          <a:ea typeface="Cordia New"/>
                          <a:cs typeface="Cordia New"/>
                        </a:rPr>
                        <a:t>1</a:t>
                      </a:r>
                      <a:endParaRPr lang="en-US" sz="280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H SarabunIT๙"/>
                          <a:ea typeface="Cordia New"/>
                          <a:cs typeface="Cordia New"/>
                        </a:rPr>
                        <a:t>2.4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ผลการศึกษา</a:t>
            </a:r>
            <a:endParaRPr lang="th-TH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755579"/>
              </p:ext>
            </p:extLst>
          </p:nvPr>
        </p:nvGraphicFramePr>
        <p:xfrm>
          <a:off x="1214414" y="2071678"/>
          <a:ext cx="681515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020"/>
                <a:gridCol w="3658138"/>
              </a:tblGrid>
              <a:tr h="3720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/>
                          <a:ea typeface="Cordia New"/>
                          <a:cs typeface="TH SarabunIT๙"/>
                        </a:rPr>
                        <a:t>คุณลักษณะทั่วไป</a:t>
                      </a: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42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EucrosiaUPC"/>
                          <a:ea typeface="Cordia New"/>
                          <a:cs typeface="TH SarabunIT๙"/>
                        </a:rPr>
                        <a:t>ปัจจัยภายใน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หน้ามืด เวียนศีรษะ </a:t>
                      </a: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แขนขาอ่อนแรง เข่าทรุด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ถ่ายบ่อย</a:t>
                      </a:r>
                      <a:endParaRPr lang="en-US" sz="2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2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ปัจจัยภายนอก</a:t>
                      </a:r>
                      <a:endParaRPr lang="en-US" sz="2800" dirty="0" smtClean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-พื้นเปียก ลื่น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Eucros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ความสำคัญ</a:t>
            </a:r>
            <a:r>
              <a:rPr lang="th-TH" sz="36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และที่มาของปัญหาที่ทำการวิจัย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ปัญหาสำคัญ</a:t>
            </a:r>
            <a:r>
              <a:rPr lang="th-TH" sz="2800" dirty="0"/>
              <a:t>ของสาธารณสุขไทย เนื่องจากเป็นสาเหตุของการเสียชีวิตอันดับสองในกลุ่มของการได้รับบาดเจ็บโดยที่ไม่ได้</a:t>
            </a:r>
            <a:r>
              <a:rPr lang="th-TH" sz="2800" dirty="0" smtClean="0"/>
              <a:t>ตั้งใจ</a:t>
            </a:r>
          </a:p>
          <a:p>
            <a:r>
              <a:rPr lang="th-TH" sz="2800" dirty="0"/>
              <a:t>ซึ่งปัจจุบันการพลัดตกหกล้มมีแนวโน้มสูงขึ้นอย่างต่อเนื่อง สำหรับประเทศไทยมีผู้เสียชีวิตกว่า </a:t>
            </a:r>
            <a:r>
              <a:rPr lang="en-US" sz="2800" dirty="0"/>
              <a:t>1000</a:t>
            </a:r>
            <a:r>
              <a:rPr lang="th-TH" sz="2800" dirty="0"/>
              <a:t> คน (วันเฉลี่ยละ </a:t>
            </a:r>
            <a:r>
              <a:rPr lang="en-US" sz="2800" dirty="0"/>
              <a:t>3</a:t>
            </a:r>
            <a:r>
              <a:rPr lang="th-TH" sz="2800" dirty="0"/>
              <a:t> คน)  โดยเพศชายมีอัตราการเสียชีวิตมากกว่าเพศหญิง </a:t>
            </a:r>
            <a:r>
              <a:rPr lang="en-US" sz="2800" dirty="0"/>
              <a:t>3</a:t>
            </a:r>
            <a:r>
              <a:rPr lang="th-TH" sz="2800" dirty="0"/>
              <a:t> เท่า (สำนักนโยบายและยุทธศาสตร์</a:t>
            </a:r>
            <a:r>
              <a:rPr lang="en-US" sz="2800" dirty="0"/>
              <a:t>, 2016) </a:t>
            </a:r>
            <a:r>
              <a:rPr lang="th-TH" sz="2800" dirty="0"/>
              <a:t>ความเสี่ยงจะเพิ่มขึ้นตามอายุที่เพิ่มขึ้น</a:t>
            </a:r>
            <a:endParaRPr lang="th-TH" sz="2800" dirty="0" smtClean="0"/>
          </a:p>
          <a:p>
            <a:r>
              <a:rPr lang="th-TH" sz="2800" dirty="0" smtClean="0"/>
              <a:t>การ</a:t>
            </a:r>
            <a:r>
              <a:rPr lang="th-TH" sz="2800" dirty="0"/>
              <a:t>พลัดตกหกล้มยังเป็นปัญหาสำคัญในโรงพยาบาล  ซึ่งการพลัดตกหกในโรงพยาบาลเป็นตัวชี้วัดหนึ่งของ</a:t>
            </a:r>
            <a:r>
              <a:rPr lang="th-TH" sz="2800" dirty="0" smtClean="0"/>
              <a:t>พยาบาลใน</a:t>
            </a:r>
            <a:r>
              <a:rPr lang="th-TH" sz="2800" dirty="0"/>
              <a:t>การดูแลผู้ป่วย แนวโน้มการพลัดตกหกล้มในโรงพยาบาลยังมีแนวโน้มที่</a:t>
            </a:r>
            <a:r>
              <a:rPr lang="th-TH" sz="2800" dirty="0" smtClean="0"/>
              <a:t>เพิ่มขึ้น</a:t>
            </a:r>
          </a:p>
          <a:p>
            <a:endParaRPr lang="th-TH" dirty="0"/>
          </a:p>
        </p:txBody>
      </p:sp>
      <p:pic>
        <p:nvPicPr>
          <p:cNvPr id="4" name="Picture 2" descr="ผลการค้นหารูปภาพสำหรับ fall in hos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517232"/>
            <a:ext cx="1284195" cy="1119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35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การอภิปรายผล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5928"/>
            <a:ext cx="8507288" cy="497207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th-TH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คุณลักษณะของผู้ป่วยในที่เกิดการพลัดตกหกล้ม 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ได้แก่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เพศ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: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ชาย 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อายุ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วัยผู้ใหญ่ตอนกลาง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(41-60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X=59.37)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กลุ่มเสี่ยง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กลุ่ม</a:t>
            </a:r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เสี่ยง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สูง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มะเร็ง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en-US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 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colon &amp; rectum / Head &amp; Neck</a:t>
            </a:r>
            <a:endParaRPr lang="th-TH" sz="2800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กลุ่มโรคร่วม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en-US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HT, DM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กลุ่มยาที่ใช้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ยาความดัน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(Amlodipine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HCTZ)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             ยากล่อมประสาท 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</a:t>
            </a:r>
            <a:r>
              <a:rPr lang="en-US" sz="2800" dirty="0" err="1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Gaba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, </a:t>
            </a:r>
            <a:r>
              <a:rPr lang="en-US" sz="2800" dirty="0" err="1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Amitrip</a:t>
            </a:r>
            <a:r>
              <a:rPr lang="en-US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                 </a:t>
            </a:r>
            <a:r>
              <a:rPr lang="th-TH" sz="2800" dirty="0" err="1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ยาเสพติด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(MST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Tramal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การอภิปรายผล (ต่อ)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63099" cy="4608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คุณลักษณะของผู้ป่วยในที่เกิดการพลัดตกหกล้ม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ได้แก่</a:t>
            </a:r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ยาเคมีบำบัด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Cisplatin / FOLFOX 4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การทรงตัว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ต้องใช้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มือยัน </a:t>
            </a: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ภาวะ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Anemia :   HCT &lt; 30%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ภาวะ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Electrolyte imbalance : </a:t>
            </a:r>
            <a:r>
              <a:rPr lang="en-US" sz="2400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Hyponatrimia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พื้นที่เกิดเหตุ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ข้างเตียง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เวลาเกิดเหตุ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: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เวรดึก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ปัจจัยภายนอก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พื้นเปียก ลื่น หรือ พื้นต่างระดับ</a:t>
            </a:r>
          </a:p>
          <a:p>
            <a:pPr marL="0" indent="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การอภิปรายผล (ต่อ)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66FF6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คุณลักษณะของการบริการ</a:t>
            </a:r>
            <a:endParaRPr lang="th-TH" sz="2800" dirty="0" smtClean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ความต่อเนื่องของการประเมิน </a:t>
            </a:r>
            <a:r>
              <a:rPr lang="en-US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ไม่ต่อเนื่อง</a:t>
            </a:r>
          </a:p>
          <a:p>
            <a:pPr marL="0" indent="0">
              <a:buNone/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ป้ายสัญลักษณ์ </a:t>
            </a:r>
            <a:r>
              <a:rPr lang="en-US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	     ไม่ติดป้าย</a:t>
            </a:r>
          </a:p>
          <a:p>
            <a:pPr marL="0" indent="0">
              <a:buNone/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กิจกรรมที่ได้ดำเนินการ </a:t>
            </a:r>
            <a:r>
              <a:rPr lang="en-US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  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- นิเทศการพยาบาล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		     - มีแนวทางปฏิบัติชัดเจน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	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นำผลการวิจัยไป</a:t>
            </a: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ใช้</a:t>
            </a:r>
            <a:endParaRPr lang="th-TH" sz="3600" b="1" dirty="0">
              <a:solidFill>
                <a:srgbClr val="7030A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734744" cy="5142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h-TH" sz="1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None/>
            </a:pPr>
            <a:r>
              <a:rPr lang="th-TH" sz="2400" dirty="0" smtClean="0">
                <a:solidFill>
                  <a:srgbClr val="66FF6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วิเคราะห์คุณลักษณะของผู้ป่วยที่มีความเสี่ยงต่อการพลัดตกหกล้ม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เพื่อเฝ้าระวัง  </a:t>
            </a:r>
            <a:r>
              <a:rPr lang="th-TH" sz="2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การประเมินความเสี่ยงต่อการผลัดตกหกล้มให้ครอบคลุม </a:t>
            </a:r>
            <a:endParaRPr lang="th-TH" sz="2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ปัจจัย</a:t>
            </a:r>
            <a:r>
              <a:rPr lang="th-TH" sz="2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เรื่องการได้รับยาหลายตัว และยาเคมีบำบัด รวมถึงความเข้มข้นของเลือด และภาวะไม่สมดุลของเกลือแร่โดยเฉพาะภาวะ </a:t>
            </a:r>
            <a:r>
              <a:rPr lang="en-US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hyponatremia</a:t>
            </a:r>
            <a:endParaRPr lang="th-TH" sz="2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วางแผนการดูแลให้</a:t>
            </a:r>
            <a:r>
              <a:rPr lang="th-TH" sz="2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เหมาะสมควรมีการส่งเสริมด้านการออกกำลังกาย เพื่อเพิ่มความแข็งแรงของกล้ามเนื้อ เน้นฝึกการทรงตัวและการ</a:t>
            </a: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เคลื่อนไหว</a:t>
            </a:r>
            <a:endParaRPr lang="th-TH" sz="2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ClrTx/>
              <a:buNone/>
            </a:pPr>
            <a:r>
              <a:rPr lang="th-TH" sz="2400" dirty="0" smtClean="0">
                <a:solidFill>
                  <a:srgbClr val="66FF66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วิเคราะห์คุณลักษณะของการบริการ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วางแผนการจัดอัตรากำลัง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การมอบหมายงาน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ดำเนินกิจกรรมป้องกันการพลัดตกหกล้มให้เหมาะสมกับผู้ป่วยแต่ละราย </a:t>
            </a:r>
            <a:endParaRPr lang="th-TH" sz="2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ดูแลสิ่งแวดล้อมในหน่วยงานให้เกิดความปลอดภัย</a:t>
            </a:r>
            <a:endParaRPr lang="th-TH" sz="2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36032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ข้อเสนอแนะ</a:t>
            </a:r>
            <a:endParaRPr lang="th-TH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pPr marL="0" indent="0">
              <a:buClrTx/>
              <a:buNone/>
            </a:pPr>
            <a:endParaRPr lang="th-TH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None/>
            </a:pPr>
            <a:endParaRPr lang="th-TH" sz="1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None/>
            </a:pPr>
            <a:r>
              <a:rPr lang="th-TH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ครั้งนี้เป็นการศึกษาในกลุ่มผู้ป่วยที่เข้าการรักษาแบบพักค้างคืนในสถาบันมะเร็งแห่งชาติ ยังมีข้อจำกัดในการนำไปใช้ในกลุ่มผู้ป่วยมะเร็งที่รักษาแบบผู้ป่วยนอก ดังนั้นในการทำวิจัยต่อยอดครั้งต่อไปควรค้นหาปัจจัยที่สัมพันธ์กับการเกิดการพลัดตกหกล้มในผู้ป่วยมะเร็งที่รักษาแบบผู้ป่วยนอกด้ว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endParaRPr lang="th-TH" sz="28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ClrTx/>
              <a:buFont typeface="Wingdings" pitchFamily="2" charset="2"/>
              <a:buChar char="§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84176"/>
            <a:ext cx="8568951" cy="1508760"/>
          </a:xfrm>
        </p:spPr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Thank You for your Attention</a:t>
            </a:r>
            <a:endParaRPr lang="th-TH" b="1" dirty="0">
              <a:solidFill>
                <a:srgbClr val="FF33CC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002" y="2348880"/>
            <a:ext cx="630243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4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019" y="620688"/>
            <a:ext cx="7772400" cy="648072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844824"/>
            <a:ext cx="7845859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นิยามศัพท์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พลัดตกหกล้ม หมายถึง การเปลี่ยนตำแหน่งของร่างกายจากการลื่น ไถล ถลา หรือตกไปสู่ พื้นผิวที่ต่ำกว่า ซึ่งเป็นเหตุการณ์ที่เกิดขึ้นโดยไม่ได้ตั้งใจและไม่สามารถควบคุมได้ อาจส่งผลให้ร่างกายของผู้ป่วยได้รับบาดเจ็บหรือไม่ได้รับบาดเจ็บก็ตาม 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ระดับความรุนแรงของการพลัดตกหกล้ม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A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มีสถานการณ์หรือสิ่งแวดล้อมที่อาจทำให้ผู้ป่วยเกิดการพลัดตกหกล้ม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B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มีสถานการณ์ที่ผู้ป่วยเกือบมีการพลัดตกหกล้มแต่สามารถช่วยไว้ได้ทัน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C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ผู้ป่วยมีการพลัดตกหกล้ม แต่ไม่ได้รับบาดเจ็บ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D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ผู้ป่วยเกิดการพลัดตกหกล้มและไม่ได้รับบาดเจ็บต้องเฝ้าระวังติดตามอาการอย่างต่อเนื่อง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E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ผู้ป่วยมีการพลัดตกหกล้มและได้รับบาดเจ็บเล็กน้อย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minor injury)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ให้การปฐมพยาบาล เบื้องต้น เช่น ให้ยาแก้ปวด มีแผลถลอกเปิด กล้ามเนื้อฉีกขาดเล็กน้อย ต้องทำแผล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F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ผู้ป่วยเกิดการพลัดตกหกล้ม และได้รับบาดเจ็บเป็นอันตรายชั่วคราวต่อผู้ป่วยต้องให้การรักษาเพิ่มเติม ทำหัตถการขนาดเล็ก เช่น เย็บแผล ทำให้นอนโรงพยาบาลนานขึ้น(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major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injury)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กระดูกหัก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hip fracture, arm fracture, head trauma)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G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ผู้ป่วยเกิดการพลัดตกหกล้ม และได้รับบาดเจ็บรุนแรงมากเป็นอันตรายต่อผู้ป่วยถาวร เช่น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Severe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headinjury</a:t>
            </a:r>
            <a:endParaRPr lang="en-US" baseline="30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H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ผู้ป่วยมีการพลัดตกหกล้ม และได้รับบาดเจ็บรุนแรงมาก ต้องได้รับการบำบัดเพื่อช่วยชีวิต</a:t>
            </a:r>
            <a:r>
              <a:rPr lang="en-US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2,3,4,5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I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ผู้ป่วยมีการพลัดตกหกล้มและ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อัตราการพลัดตกหกล้มผู้ป่วยใน ระดับ 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C-I</a:t>
            </a:r>
            <a:endParaRPr lang="th-TH" sz="28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4086912"/>
              </p:ext>
            </p:extLst>
          </p:nvPr>
        </p:nvGraphicFramePr>
        <p:xfrm>
          <a:off x="611560" y="1772816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ผลกระทบ เกิดบาดแผล ผู้สูงอายุหลายรายมีการบาดเจ็บของอวัยวะภายใน มีการบาดเจ็บที่ศีรษะ มีการหักของกระดูกเชิงกรานต้องพักอยู่ในโรงพยาบาลหลายวัน บางรายอาจเสียชีวิตในเวลาต่อมา ครอบครัวต้องเสียค่าใช้จ่ายเพิ่ม (</a:t>
            </a:r>
            <a:r>
              <a:rPr lang="en-US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Meiner,2011) </a:t>
            </a:r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และรัฐต้องสูญเสียงบประมาณด้านสวัสดิการการรักษาจำนวนมาก</a:t>
            </a:r>
            <a:endParaRPr lang="en-US" sz="28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205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653" y="4158056"/>
            <a:ext cx="2143132" cy="1875241"/>
          </a:xfrm>
          <a:prstGeom prst="rect">
            <a:avLst/>
          </a:prstGeom>
          <a:noFill/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/>
          <a:srcRect b="8821"/>
          <a:stretch/>
        </p:blipFill>
        <p:spPr>
          <a:xfrm>
            <a:off x="573344" y="4079439"/>
            <a:ext cx="2630504" cy="203247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216" y="4045199"/>
            <a:ext cx="2662008" cy="203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แนวคิดที่ใช้ในการศึกษา</a:t>
            </a:r>
            <a:endParaRPr lang="th-TH" sz="3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97" y="1988840"/>
            <a:ext cx="7829576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Safety Goals: SIM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</a:t>
            </a:r>
          </a:p>
          <a:p>
            <a:pPr marL="0" indent="0">
              <a:buClrTx/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Falls:-Definition</a:t>
            </a:r>
          </a:p>
          <a:p>
            <a:pPr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-Severity of injury</a:t>
            </a:r>
          </a:p>
          <a:p>
            <a:pPr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-Risk factors</a:t>
            </a:r>
          </a:p>
          <a:p>
            <a:pPr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-Fall risk assessment: </a:t>
            </a:r>
          </a:p>
          <a:p>
            <a:pPr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Hendrich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-Prevention of falls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639815"/>
            <a:ext cx="3348609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 = Safe Surgery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 = Infection Control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 = Medication Safety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P=Patient 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 Process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 = Line, Tube, Catheter</a:t>
            </a: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 = Emergency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วัตถุประสงค์ของการวิจัย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4352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เพื่อศึกษาคุณลักษณะการเกิดพลัดตกหก</a:t>
            </a:r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ล้มของผู้ป่วยมะเร็งที่เข้ารับการรักษาแบบพักค้างคืนในสถาบันมะเร็ง</a:t>
            </a:r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แห่งชาติ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042496"/>
              </p:ext>
            </p:extLst>
          </p:nvPr>
        </p:nvGraphicFramePr>
        <p:xfrm>
          <a:off x="1115616" y="3356992"/>
          <a:ext cx="65630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548680"/>
            <a:ext cx="7557826" cy="932648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วิธีการศึกษา</a:t>
            </a:r>
            <a:endParaRPr lang="th-TH" sz="3600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81328"/>
            <a:ext cx="817756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การศึกษาย้อนหลัง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(Retrospective study)</a:t>
            </a:r>
          </a:p>
          <a:p>
            <a:r>
              <a:rPr lang="th-TH" sz="2800" dirty="0" smtClean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เลือก</a:t>
            </a:r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ตัวอย่างแบบเฉพาะเจาะจงจากผู้ป่วยที่เข้าพักรักษาในสถาบันมะเร็งแห่งชาติที่มีการพลัดตกหกล้มจำนวน 41 ราย </a:t>
            </a:r>
            <a:endParaRPr lang="th-TH" sz="2800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เมษายน 2559 ถึง กันยายน 2560 </a:t>
            </a:r>
            <a:endParaRPr lang="th-TH" sz="2800" dirty="0" smtClean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671880" cy="27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019" y="404664"/>
            <a:ext cx="7772400" cy="984584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th-TH" sz="49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เครื่องมือที่ใช้ในการวิจัย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เครื่องมือ</a:t>
            </a:r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ที่ใช้ในการวิจัยนี้ ประกอบด้วย 2 ส่วนคือ </a:t>
            </a:r>
          </a:p>
          <a:p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ส่วนที่ </a:t>
            </a:r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แบบ</a:t>
            </a:r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บันทึก</a:t>
            </a:r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แบบบันทึกข้อมูล</a:t>
            </a:r>
            <a:r>
              <a:rPr lang="th-TH" sz="28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พื้นฐานส่วน</a:t>
            </a:r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บุคคล ได้แก่ เพศ อายุ  </a:t>
            </a:r>
          </a:p>
          <a:p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ส่วนที่ 2. แบบบันทึกข้อมูลเกี่ยวกับความเจ็บป่วยและการรักษาได้แก่ การวินิจฉัยโรค โรคร่วม การรักษา ยาที่รับประทาน ปัจจัยต่างๆที่มีผลต่อการเกิดพลัดตกหกล้ม  เช่น การทรงตัว ผล </a:t>
            </a:r>
            <a:r>
              <a:rPr lang="en-US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Hematocrit, Sodium, </a:t>
            </a:r>
            <a:r>
              <a:rPr lang="th-TH" sz="28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ระดับความรุนแรง และเหตุการณ์ที่เกิด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79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การวิเคราะห์ข้อมูล</a:t>
            </a:r>
            <a:endParaRPr lang="th-TH" sz="4400" b="1" dirty="0">
              <a:solidFill>
                <a:srgbClr val="7030A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401080" cy="3921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วิเคราะห์</a:t>
            </a: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ข้อมูลส่วนบุคคลของกลุ่มตัวอย่างโดยการแจกแจงความถี่ ร้อย</a:t>
            </a:r>
            <a:r>
              <a:rPr lang="th-TH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ละ</a:t>
            </a:r>
            <a:endParaRPr lang="en-US" sz="36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671880" cy="27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แถบสี">
  <a:themeElements>
    <a:clrScheme name="แถบส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แถบส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1363</Words>
  <Application>Microsoft Office PowerPoint</Application>
  <PresentationFormat>นำเสนอทางหน้าจอ (4:3)</PresentationFormat>
  <Paragraphs>300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แถบสี</vt:lpstr>
      <vt:lpstr>Mini-Research</vt:lpstr>
      <vt:lpstr>ความสำคัญและที่มาของปัญหาที่ทำการวิจัย </vt:lpstr>
      <vt:lpstr>อัตราการพลัดตกหกล้มผู้ป่วยใน ระดับ C-I</vt:lpstr>
      <vt:lpstr>ภาพนิ่ง 4</vt:lpstr>
      <vt:lpstr>แนวคิดที่ใช้ในการศึกษา</vt:lpstr>
      <vt:lpstr>วัตถุประสงค์ของการวิจัย</vt:lpstr>
      <vt:lpstr>วิธีการศึกษา</vt:lpstr>
      <vt:lpstr>เครื่องมือที่ใช้ในการวิจัย </vt:lpstr>
      <vt:lpstr>การวิเคราะห์ข้อมูล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ผลการศึกษา</vt:lpstr>
      <vt:lpstr>การอภิปรายผล</vt:lpstr>
      <vt:lpstr>การอภิปรายผล (ต่อ)</vt:lpstr>
      <vt:lpstr>การอภิปรายผล (ต่อ)</vt:lpstr>
      <vt:lpstr>  การนำผลการวิจัยไปใช้</vt:lpstr>
      <vt:lpstr>ข้อเสนอแนะ</vt:lpstr>
      <vt:lpstr>Thank You for your Attention</vt:lpstr>
      <vt:lpstr>ภาคผนวก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“Fall in the hospital”</dc:title>
  <dc:creator>User</dc:creator>
  <cp:lastModifiedBy>beety49</cp:lastModifiedBy>
  <cp:revision>223</cp:revision>
  <cp:lastPrinted>2018-02-13T03:01:31Z</cp:lastPrinted>
  <dcterms:created xsi:type="dcterms:W3CDTF">2015-08-09T03:11:43Z</dcterms:created>
  <dcterms:modified xsi:type="dcterms:W3CDTF">2018-02-13T09:03:21Z</dcterms:modified>
</cp:coreProperties>
</file>