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73" r:id="rId8"/>
    <p:sldId id="265" r:id="rId9"/>
    <p:sldId id="274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BA7"/>
    <a:srgbClr val="EA16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2" autoAdjust="0"/>
    <p:restoredTop sz="94728" autoAdjust="0"/>
  </p:normalViewPr>
  <p:slideViewPr>
    <p:cSldViewPr>
      <p:cViewPr varScale="1">
        <p:scale>
          <a:sx n="81" d="100"/>
          <a:sy n="81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650C-2B59-472C-A4E3-F3C385D8C4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E81A-4FFF-4118-9D28-AC39A432062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689C-012F-4711-984F-D8797C6EDE5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A1EF-D103-49B1-AFF1-DA875F15375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095A-AE06-45F2-9B9F-CD80F3DAC77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F346-2F36-4B64-9D28-5DE739F1015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A796-0F3B-4ED2-8FFE-1B0702EF1E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21F3-724D-43D1-8784-7374644F504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9DB6-78F5-4F5C-98C9-06FCCE0D47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E6E9-862B-4F00-9C5B-7F8353ECBD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6B32F-101E-48B6-82EF-FD50396B61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114D5D7-50EB-4FC4-9132-08EE60A3A7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0" r:id="rId2"/>
    <p:sldLayoutId id="2147483946" r:id="rId3"/>
    <p:sldLayoutId id="2147483941" r:id="rId4"/>
    <p:sldLayoutId id="2147483942" r:id="rId5"/>
    <p:sldLayoutId id="2147483943" r:id="rId6"/>
    <p:sldLayoutId id="2147483947" r:id="rId7"/>
    <p:sldLayoutId id="2147483948" r:id="rId8"/>
    <p:sldLayoutId id="2147483949" r:id="rId9"/>
    <p:sldLayoutId id="2147483944" r:id="rId10"/>
    <p:sldLayoutId id="21474839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DilleniaUPC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DilleniaUPC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DilleniaUPC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DilleniaUPC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DilleniaUPC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DilleniaUPC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DilleniaUPC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cs typeface="DilleniaUPC" pitchFamily="18" charset="-34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.th/url?url=http://icare.kapook.com/blood.php&amp;rct=j&amp;frm=1&amp;q=&amp;esrc=s&amp;sa=U&amp;ved=0ahUKEwjBzr3i24bZAhVIrI8KHa7LALsQwW4IGTAC&amp;usg=AOvVaw3P2YrROwtr16xKLlUsvVgS" TargetMode="External"/><Relationship Id="rId2" Type="http://schemas.openxmlformats.org/officeDocument/2006/relationships/hyperlink" Target="http://www.google.co.th/url?url=http://learningpointcm.blogspot.com/2013/12/blog-post.html&amp;rct=j&amp;frm=1&amp;q=&amp;esrc=s&amp;sa=U&amp;ved=0ahUKEwihxs2N2YbZAhXIro8KHbc0DQMQwW4IMzAP&amp;usg=AOvVaw39gXB4ZFJJOB-TRG2n8za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th/url?url=http://mobile.wqw.scimath.org/socialnetwork/groups/viewdiscussion/808-5&amp;rct=j&amp;frm=1&amp;q=&amp;esrc=s&amp;sa=U&amp;ved=0ahUKEwjr85XQ2YbZAhWKNI8KHQWaDSw4FBDBbggZMAI&amp;usg=AOvVaw1nDQ-HsxIhDdMGs5jaixu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.th/url?url=https://pantip.com/topic/31760958&amp;rct=j&amp;frm=1&amp;q=&amp;esrc=s&amp;sa=U&amp;ved=0ahUKEwjr85XQ2YbZAhWKNI8KHQWaDSw4FBDBbggjMAc&amp;usg=AOvVaw3ZRokh6bcYGGv4l8k1w6-_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.th/url?url=http://bloodbankkrarun.blogspot.com/2012/&amp;rct=j&amp;frm=1&amp;q=&amp;esrc=s&amp;sa=U&amp;ved=0ahUKEwiO35Cg2obZAhXIvo8KHXi6AaU4PBDBbgg7MBM&amp;usg=AOvVaw3SjmzMSjKFcIjuoh-ASeh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th/url?url=http://www.tlcthai.com/women/58866/%E0%B8%9B%E0%B8%A3%E0%B8%B0%E0%B8%88%E0%B8%B3%E0%B9%80%E0%B8%94%E0%B8%B7%E0%B8%AD%E0%B8%99%E0%B8%A5%E0%B8%B4%E0%B9%88%E0%B8%A1%E0%B9%80%E0%B8%A5%E0%B8%B7%E0%B8%AD%E0%B8%94/&amp;rct=j&amp;frm=1&amp;q=&amp;esrc=s&amp;sa=U&amp;ved=0ahUKEwihxs2N2YbZAhXIro8KHbc0DQMQwW4IGzAD&amp;usg=AOvVaw0SV6bJUs8IxVo2njZJXtm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.th/url?url=https://store.line.me/stickershop/product/1427631/th&amp;rct=j&amp;frm=1&amp;q=&amp;esrc=s&amp;sa=U&amp;ved=0ahUKEwjTv6bo5I3ZAhWBto8KHQW3BpcQwW4IMTAO&amp;usg=AOvVaw0EEbRwTgVroOi3uuqbaUn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ผลการค้นหารูปภาพสำหรับ รูปเลือดการ์ตูน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546347">
            <a:off x="2715702" y="5495261"/>
            <a:ext cx="1599796" cy="13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357188"/>
            <a:ext cx="8429625" cy="2071687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>
                <a:solidFill>
                  <a:srgbClr val="FFFF00"/>
                </a:solidFill>
                <a:latin typeface="Angsana New" pitchFamily="18" charset="-34"/>
              </a:rPr>
              <a:t>Doctor &amp; </a:t>
            </a:r>
            <a:r>
              <a:rPr lang="en-US" sz="8000" b="1" dirty="0" err="1">
                <a:solidFill>
                  <a:srgbClr val="FFFF00"/>
                </a:solidFill>
                <a:latin typeface="Angsana New" pitchFamily="18" charset="-34"/>
              </a:rPr>
              <a:t>Anesth</a:t>
            </a:r>
            <a:r>
              <a:rPr lang="en-US" sz="8000" b="1" dirty="0">
                <a:solidFill>
                  <a:srgbClr val="FFFF00"/>
                </a:solidFill>
                <a:latin typeface="Angsana New" pitchFamily="18" charset="-34"/>
              </a:rPr>
              <a:t>  nurse  together  blood </a:t>
            </a:r>
            <a:endParaRPr lang="th-TH" sz="8000" b="1" dirty="0">
              <a:solidFill>
                <a:srgbClr val="FFFF00"/>
              </a:solidFill>
              <a:latin typeface="Angsana New" pitchFamily="18" charset="-34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95588" flipH="1">
            <a:off x="731539" y="5144405"/>
            <a:ext cx="1659462" cy="1537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3857589" y="3071810"/>
            <a:ext cx="5286411" cy="206210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tabLst>
                <a:tab pos="180975" algn="l"/>
              </a:tabLst>
              <a:defRPr/>
            </a:pP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+mn-cs"/>
              </a:rPr>
              <a:t>นางสาววิไลลักษณ์    	ผ่องอำไพ</a:t>
            </a:r>
            <a:endParaRPr lang="en-US" sz="3200" b="1" dirty="0">
              <a:solidFill>
                <a:srgbClr val="FFFF00"/>
              </a:solidFill>
              <a:latin typeface="Angsana New" pitchFamily="18" charset="-34"/>
              <a:cs typeface="+mn-cs"/>
            </a:endParaRPr>
          </a:p>
          <a:p>
            <a:pPr eaLnBrk="0" hangingPunct="0">
              <a:tabLst>
                <a:tab pos="180975" algn="l"/>
              </a:tabLst>
              <a:defRPr/>
            </a:pP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+mn-cs"/>
              </a:rPr>
              <a:t>นางสาวจุฑามาศ		เชี่ยวชาญ</a:t>
            </a:r>
          </a:p>
          <a:p>
            <a:pPr eaLnBrk="0" hangingPunct="0">
              <a:tabLst>
                <a:tab pos="180975" algn="l"/>
              </a:tabLst>
              <a:defRPr/>
            </a:pP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+mn-cs"/>
              </a:rPr>
              <a:t>นางสาวชนากานต์      	ภาสวรสกุล</a:t>
            </a:r>
          </a:p>
          <a:p>
            <a:pPr eaLnBrk="0" hangingPunct="0">
              <a:tabLst>
                <a:tab pos="180975" algn="l"/>
              </a:tabLst>
              <a:defRPr/>
            </a:pPr>
            <a:r>
              <a:rPr lang="th-TH" sz="3200" b="1" dirty="0">
                <a:solidFill>
                  <a:srgbClr val="FFFF00"/>
                </a:solidFill>
                <a:latin typeface="Angsana New" pitchFamily="18" charset="-34"/>
                <a:cs typeface="+mn-cs"/>
              </a:rPr>
              <a:t>งานพยาบาลวิสัญญี  สถาบันมะเร็งแห่งชาติ </a:t>
            </a:r>
          </a:p>
        </p:txBody>
      </p:sp>
      <p:pic>
        <p:nvPicPr>
          <p:cNvPr id="9" name="รูปภาพ 8" descr="ผลการค้นหารูปภาพสำหรับ รูปเลือดการ์ตูน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001396">
            <a:off x="4798300" y="5393399"/>
            <a:ext cx="177140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รูปภาพ 10" descr="ผลการค้นหารูปภาพสำหรับ รูปเลือดการ์ตูน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489483">
            <a:off x="7102860" y="5332524"/>
            <a:ext cx="1573627" cy="151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5400" dirty="0" smtClean="0">
                <a:solidFill>
                  <a:schemeClr val="accent1">
                    <a:satMod val="150000"/>
                  </a:schemeClr>
                </a:solidFill>
              </a:rPr>
              <a:t>กิจกรรมที่พัฒนา</a:t>
            </a:r>
            <a:endParaRPr lang="th-TH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85750" y="1746250"/>
          <a:ext cx="8643997" cy="5047488"/>
        </p:xfrm>
        <a:graphic>
          <a:graphicData uri="http://schemas.openxmlformats.org/drawingml/2006/table">
            <a:tbl>
              <a:tblPr/>
              <a:tblGrid>
                <a:gridCol w="2052870"/>
                <a:gridCol w="1096255"/>
                <a:gridCol w="1050010"/>
                <a:gridCol w="1093534"/>
                <a:gridCol w="1093534"/>
                <a:gridCol w="1128897"/>
                <a:gridCol w="1128897"/>
              </a:tblGrid>
              <a:tr h="4053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latin typeface="TH SarabunIT๙"/>
                          <a:ea typeface="Calibri"/>
                          <a:cs typeface="Cordia New"/>
                        </a:rPr>
                        <a:t>ชนิดของ </a:t>
                      </a:r>
                      <a:r>
                        <a:rPr lang="en-US" sz="2400" dirty="0">
                          <a:latin typeface="TH SarabunIT๙"/>
                          <a:ea typeface="Calibri"/>
                          <a:cs typeface="Cordia New"/>
                        </a:rPr>
                        <a:t>Gauze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/>
                          <a:ea typeface="Calibri"/>
                          <a:cs typeface="Cordia New"/>
                        </a:rPr>
                        <a:t>น้ำหนัก(</a:t>
                      </a:r>
                      <a:r>
                        <a:rPr lang="en-US" sz="2400" dirty="0">
                          <a:latin typeface="TH SarabunIT๙"/>
                          <a:ea typeface="Calibri"/>
                          <a:cs typeface="Cordia New"/>
                        </a:rPr>
                        <a:t>g</a:t>
                      </a:r>
                      <a:r>
                        <a:rPr lang="th-TH" sz="2400" dirty="0">
                          <a:latin typeface="TH SarabunIT๙"/>
                          <a:ea typeface="Calibri"/>
                          <a:cs typeface="Cordia New"/>
                        </a:rPr>
                        <a:t>)</a:t>
                      </a:r>
                      <a:endParaRPr lang="en-US" sz="24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160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ผ้าซับโลหิตชุบน้ำ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ใส่เลือด</a:t>
                      </a: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IT๙"/>
                          <a:ea typeface="Calibri"/>
                          <a:cs typeface="Cordia New"/>
                        </a:rPr>
                        <a:t>เวลาผ่านไป 0 นาที</a:t>
                      </a:r>
                      <a:endParaRPr lang="en-US" sz="24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เวลาผ่านไป 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30 นาที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เวลาผ่านไป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60 นาที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เวลาผ่านไป 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120 นาที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/>
                          <a:ea typeface="Calibri"/>
                          <a:cs typeface="Cordia New"/>
                        </a:rPr>
                        <a:t>Gauze</a:t>
                      </a:r>
                      <a:r>
                        <a:rPr lang="th-TH" sz="2400" dirty="0">
                          <a:latin typeface="TH SarabunIT๙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US" sz="2400" dirty="0" smtClean="0">
                          <a:latin typeface="TH SarabunIT๙"/>
                          <a:ea typeface="Calibri"/>
                          <a:cs typeface="Cordia New"/>
                        </a:rPr>
                        <a:t>4x4</a:t>
                      </a:r>
                      <a:endParaRPr lang="en-US" sz="24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5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12 </a:t>
                      </a: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(±1)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10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15 </a:t>
                      </a: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(±1)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Roll swab 6x18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20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54</a:t>
                      </a: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 (±3)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30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64 </a:t>
                      </a: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(±3)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50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84 </a:t>
                      </a: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(±3)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Abdominal  swab18x54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100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188 (±</a:t>
                      </a: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4</a:t>
                      </a: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)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IT๙"/>
                          <a:ea typeface="Calibri"/>
                          <a:cs typeface="Cordia New"/>
                        </a:rPr>
                        <a:t>120</a:t>
                      </a:r>
                      <a:endParaRPr lang="en-US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IT๙"/>
                          <a:ea typeface="Calibri"/>
                          <a:cs typeface="Cordia New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IT๙"/>
                          <a:ea typeface="Calibri"/>
                          <a:cs typeface="Cordia New"/>
                        </a:rPr>
                        <a:t>205 </a:t>
                      </a:r>
                      <a:r>
                        <a:rPr lang="th-TH" sz="2400" dirty="0">
                          <a:latin typeface="TH SarabunIT๙"/>
                          <a:ea typeface="Calibri"/>
                          <a:cs typeface="Cordia New"/>
                        </a:rPr>
                        <a:t>(±</a:t>
                      </a:r>
                      <a:r>
                        <a:rPr lang="en-US" sz="2400" dirty="0">
                          <a:latin typeface="TH SarabunIT๙"/>
                          <a:ea typeface="Calibri"/>
                          <a:cs typeface="Cordia New"/>
                        </a:rPr>
                        <a:t>4</a:t>
                      </a:r>
                      <a:r>
                        <a:rPr lang="th-TH" sz="2400" dirty="0">
                          <a:latin typeface="TH SarabunIT๙"/>
                          <a:ea typeface="Calibri"/>
                          <a:cs typeface="Cordia New"/>
                        </a:rPr>
                        <a:t>)</a:t>
                      </a:r>
                      <a:endParaRPr lang="en-US" sz="24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296863" y="1252538"/>
            <a:ext cx="6561137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chemeClr val="tx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ตารางแสดงตามขนาดของผ้าซับโลหิตชุบน้ำผสมเลือดตามระยะเวลาที่ผ่านไป</a:t>
            </a:r>
            <a:endParaRPr lang="th-TH" sz="4000" dirty="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มุมมน 16"/>
          <p:cNvSpPr/>
          <p:nvPr/>
        </p:nvSpPr>
        <p:spPr>
          <a:xfrm>
            <a:off x="285750" y="1643063"/>
            <a:ext cx="3714750" cy="4000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5400" dirty="0">
                <a:solidFill>
                  <a:schemeClr val="accent1">
                    <a:satMod val="150000"/>
                  </a:schemeClr>
                </a:solidFill>
              </a:rPr>
              <a:t>กิจกรรมที่พัฒนา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643063"/>
            <a:ext cx="3714750" cy="3929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h-TH" sz="4000" b="1" smtClean="0">
                <a:latin typeface="Angsana New" pitchFamily="18" charset="-34"/>
              </a:rPr>
              <a:t>   นำแผนภาพมาใช้เป็นแบบทดสอบการประเมินการสูญเสียเลือดครั้งที่ 1ในกลุ่มศัลยแพทย์และพยาบาลวิสัญญี จำนวน 20 ราย 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5000628" cy="528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6" name="สี่เหลี่ยมผืนผ้า 8"/>
          <p:cNvSpPr>
            <a:spLocks noChangeArrowheads="1"/>
          </p:cNvSpPr>
          <p:nvPr/>
        </p:nvSpPr>
        <p:spPr bwMode="auto">
          <a:xfrm>
            <a:off x="4572000" y="2357438"/>
            <a:ext cx="285750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87" name="สี่เหลี่ยมผืนผ้า 9"/>
          <p:cNvSpPr>
            <a:spLocks noChangeArrowheads="1"/>
          </p:cNvSpPr>
          <p:nvPr/>
        </p:nvSpPr>
        <p:spPr bwMode="auto">
          <a:xfrm>
            <a:off x="5357813" y="4286250"/>
            <a:ext cx="357187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88" name="สี่เหลี่ยมผืนผ้า 10"/>
          <p:cNvSpPr>
            <a:spLocks noChangeArrowheads="1"/>
          </p:cNvSpPr>
          <p:nvPr/>
        </p:nvSpPr>
        <p:spPr bwMode="auto">
          <a:xfrm>
            <a:off x="7072313" y="2357438"/>
            <a:ext cx="214312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89" name="สี่เหลี่ยมผืนผ้า 12"/>
          <p:cNvSpPr>
            <a:spLocks noChangeArrowheads="1"/>
          </p:cNvSpPr>
          <p:nvPr/>
        </p:nvSpPr>
        <p:spPr bwMode="auto">
          <a:xfrm>
            <a:off x="5214938" y="2428875"/>
            <a:ext cx="285750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90" name="สี่เหลี่ยมผืนผ้า 13"/>
          <p:cNvSpPr>
            <a:spLocks noChangeArrowheads="1"/>
          </p:cNvSpPr>
          <p:nvPr/>
        </p:nvSpPr>
        <p:spPr bwMode="auto">
          <a:xfrm>
            <a:off x="7643813" y="2357438"/>
            <a:ext cx="285750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91" name="สี่เหลี่ยมผืนผ้า 22"/>
          <p:cNvSpPr>
            <a:spLocks noChangeArrowheads="1"/>
          </p:cNvSpPr>
          <p:nvPr/>
        </p:nvSpPr>
        <p:spPr bwMode="auto">
          <a:xfrm>
            <a:off x="7626350" y="6599238"/>
            <a:ext cx="357188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92" name="สี่เหลี่ยมผืนผ้า 23"/>
          <p:cNvSpPr>
            <a:spLocks noChangeArrowheads="1"/>
          </p:cNvSpPr>
          <p:nvPr/>
        </p:nvSpPr>
        <p:spPr bwMode="auto">
          <a:xfrm>
            <a:off x="5286375" y="4786313"/>
            <a:ext cx="500063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93" name="สี่เหลี่ยมผืนผ้า 24"/>
          <p:cNvSpPr>
            <a:spLocks noChangeArrowheads="1"/>
          </p:cNvSpPr>
          <p:nvPr/>
        </p:nvSpPr>
        <p:spPr bwMode="auto">
          <a:xfrm>
            <a:off x="6000750" y="2428875"/>
            <a:ext cx="357188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94" name="สี่เหลี่ยมผืนผ้า 25"/>
          <p:cNvSpPr>
            <a:spLocks noChangeArrowheads="1"/>
          </p:cNvSpPr>
          <p:nvPr/>
        </p:nvSpPr>
        <p:spPr bwMode="auto">
          <a:xfrm>
            <a:off x="8143875" y="2357438"/>
            <a:ext cx="428625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95" name="สี่เหลี่ยมผืนผ้า 26"/>
          <p:cNvSpPr>
            <a:spLocks noChangeArrowheads="1"/>
          </p:cNvSpPr>
          <p:nvPr/>
        </p:nvSpPr>
        <p:spPr bwMode="auto">
          <a:xfrm>
            <a:off x="7643813" y="4286250"/>
            <a:ext cx="357187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96" name="สี่เหลี่ยมผืนผ้า 28"/>
          <p:cNvSpPr>
            <a:spLocks noChangeArrowheads="1"/>
          </p:cNvSpPr>
          <p:nvPr/>
        </p:nvSpPr>
        <p:spPr bwMode="auto">
          <a:xfrm>
            <a:off x="7500938" y="4786313"/>
            <a:ext cx="428625" cy="2143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sp>
        <p:nvSpPr>
          <p:cNvPr id="20497" name="สี่เหลี่ยมผืนผ้า 29"/>
          <p:cNvSpPr>
            <a:spLocks noChangeArrowheads="1"/>
          </p:cNvSpPr>
          <p:nvPr/>
        </p:nvSpPr>
        <p:spPr bwMode="auto">
          <a:xfrm>
            <a:off x="4714875" y="6500813"/>
            <a:ext cx="428625" cy="1428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th-TH" sz="1800"/>
          </a:p>
        </p:txBody>
      </p:sp>
      <p:cxnSp>
        <p:nvCxnSpPr>
          <p:cNvPr id="19" name="ตัวเชื่อมต่อโค้ง 18"/>
          <p:cNvCxnSpPr/>
          <p:nvPr/>
        </p:nvCxnSpPr>
        <p:spPr>
          <a:xfrm>
            <a:off x="3286125" y="5000625"/>
            <a:ext cx="1143000" cy="50006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ด้านทแยงมุม 4"/>
          <p:cNvSpPr/>
          <p:nvPr/>
        </p:nvSpPr>
        <p:spPr>
          <a:xfrm>
            <a:off x="142875" y="1785938"/>
            <a:ext cx="4357688" cy="350043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dirty="0">
                <a:solidFill>
                  <a:schemeClr val="accent1">
                    <a:satMod val="150000"/>
                  </a:schemeClr>
                </a:solidFill>
              </a:rPr>
              <a:t>กิจกรรมที่พัฒนา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071688"/>
            <a:ext cx="4357688" cy="264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4000" b="1" smtClean="0">
                <a:latin typeface="Angsana New" pitchFamily="18" charset="-34"/>
              </a:rPr>
              <a:t>ทำแบบทดสอบการประเมินการสูญเสียเลือดครั้งที่ 2 ในกลุ่มศัลยแพทย์และพยาบาลวิสัญญี จำนวน 20 ราย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3"/>
            <a:ext cx="4357718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ตัวเชื่อมต่อโค้ง 6"/>
          <p:cNvCxnSpPr/>
          <p:nvPr/>
        </p:nvCxnSpPr>
        <p:spPr>
          <a:xfrm>
            <a:off x="3214688" y="4643438"/>
            <a:ext cx="1643062" cy="78581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ดและมนมุมสี่เหลี่ยมหนึ่งมุม 3"/>
          <p:cNvSpPr/>
          <p:nvPr/>
        </p:nvSpPr>
        <p:spPr>
          <a:xfrm>
            <a:off x="357188" y="1643063"/>
            <a:ext cx="8501062" cy="3500437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 b="1" dirty="0"/>
          </a:p>
        </p:txBody>
      </p:sp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algn="ctr" fontAlgn="auto">
              <a:spcAft>
                <a:spcPts val="0"/>
              </a:spcAft>
              <a:defRPr/>
            </a:pPr>
            <a:r>
              <a:rPr lang="th-TH" sz="5400" dirty="0">
                <a:solidFill>
                  <a:schemeClr val="accent1">
                    <a:satMod val="150000"/>
                  </a:schemeClr>
                </a:solidFill>
              </a:rPr>
              <a:t>การวัดผลและผลของการการเปลี่ยนแปลง</a:t>
            </a:r>
            <a:r>
              <a:rPr lang="th-TH" dirty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74825"/>
            <a:ext cx="8501062" cy="3368675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sz="3400" b="1" dirty="0">
                <a:latin typeface="Angsana New" pitchFamily="18" charset="-34"/>
                <a:cs typeface="+mj-cs"/>
              </a:rPr>
              <a:t>การวัดผลการเปลี่ยนแปลงที่ได้ โดยให้ศัลยแพทย์และพยาบาลวิสัญญีทำแบบทดสอบก่อนการใช้แผนภาพและหลังการใช้แผนภาพมาทดสอบ จำนวน 20 ราย พบว่าก่อนการใช้แผนภาพศัลยแพทย์ ตอบถูกคิดเป็นร้อยละ</a:t>
            </a:r>
            <a:r>
              <a:rPr lang="en-US" sz="3400" b="1" dirty="0">
                <a:latin typeface="Angsana New" pitchFamily="18" charset="-34"/>
                <a:cs typeface="+mj-cs"/>
              </a:rPr>
              <a:t> 29.17 </a:t>
            </a:r>
            <a:r>
              <a:rPr lang="th-TH" sz="3400" b="1" dirty="0">
                <a:latin typeface="Angsana New" pitchFamily="18" charset="-34"/>
                <a:cs typeface="+mj-cs"/>
              </a:rPr>
              <a:t>และหลังการใช้แผนภาพศัลยแพทย์ตอบถูกคิดเป็นร้อยละ 36 ส่วนพยาบาลวิสัญญีก่อนการใช้แผนภาพตอบถูกคิดเป็นร้อยละ </a:t>
            </a:r>
            <a:r>
              <a:rPr lang="en-US" sz="3400" b="1" dirty="0">
                <a:latin typeface="Angsana New" pitchFamily="18" charset="-34"/>
                <a:cs typeface="+mj-cs"/>
              </a:rPr>
              <a:t>5</a:t>
            </a:r>
            <a:r>
              <a:rPr lang="th-TH" sz="3400" b="1" dirty="0">
                <a:latin typeface="Angsana New" pitchFamily="18" charset="-34"/>
                <a:cs typeface="+mj-cs"/>
              </a:rPr>
              <a:t>4.37 และหลังการใช้แผนภาพตอบถูกคิดเป็นร้อยละ </a:t>
            </a:r>
            <a:r>
              <a:rPr lang="en-US" sz="3400" b="1" dirty="0">
                <a:latin typeface="Angsana New" pitchFamily="18" charset="-34"/>
                <a:cs typeface="+mj-cs"/>
              </a:rPr>
              <a:t>68</a:t>
            </a:r>
            <a:endParaRPr lang="th-TH" sz="3400" b="1" dirty="0">
              <a:latin typeface="Angsana New" pitchFamily="18" charset="-34"/>
              <a:cs typeface="+mj-cs"/>
            </a:endParaRPr>
          </a:p>
        </p:txBody>
      </p:sp>
      <p:pic>
        <p:nvPicPr>
          <p:cNvPr id="22533" name="รูปภาพ 4" descr="ผลการค้นหารูปภาพสำหรับ รูปเลือดการ์ตูน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214938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รูปภาพ 5" descr="ผลการค้นหารูปภาพสำหรับ รูปเลือดการ์ตูน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5572125"/>
            <a:ext cx="121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รูปภาพ 6" descr="ผลการค้นหารูปภาพสำหรับ รูปเลือดการ์ตูน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5786438"/>
            <a:ext cx="12144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รูปภาพ 7" descr="ผลการค้นหารูปภาพสำหรับ รูปเลือดการ์ตูน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6143625"/>
            <a:ext cx="928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214290"/>
            <a:ext cx="867568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dirty="0">
                <a:solidFill>
                  <a:schemeClr val="accent1">
                    <a:satMod val="150000"/>
                  </a:schemeClr>
                </a:solidFill>
              </a:rPr>
              <a:t>แผนภูมิ </a:t>
            </a: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:</a:t>
            </a:r>
            <a:r>
              <a:rPr lang="th-TH" sz="4000" dirty="0">
                <a:solidFill>
                  <a:schemeClr val="accent1">
                    <a:satMod val="150000"/>
                  </a:schemeClr>
                </a:solidFill>
              </a:rPr>
              <a:t> แสดงการเปรียบเทียบผลการประเมินของ   		ศัลยแพทย์ก่อน และ หลังการใช้แผนภาพ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1795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z="1800"/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571500" y="1714500"/>
          <a:ext cx="8358188" cy="4164013"/>
        </p:xfrm>
        <a:graphic>
          <a:graphicData uri="http://schemas.openxmlformats.org/presentationml/2006/ole">
            <p:oleObj spid="_x0000_s1026" name="Worksheet" r:id="rId3" imgW="4638634" imgH="3267032" progId="Excel.Sheet.8">
              <p:embed/>
            </p:oleObj>
          </a:graphicData>
        </a:graphic>
      </p:graphicFrame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785813" y="6072188"/>
            <a:ext cx="7993062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</a:rPr>
              <a:t>จากแผนภูมิ พบว่าหลังการใช้แผนภาพศัลยแพทย์ตอบถูกเพิ่มขึ้นร้อยละ 6.83</a:t>
            </a:r>
            <a:r>
              <a:rPr lang="en-US" sz="3200" b="1" dirty="0">
                <a:solidFill>
                  <a:srgbClr val="002060"/>
                </a:solidFill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dirty="0">
                <a:solidFill>
                  <a:schemeClr val="accent1">
                    <a:satMod val="150000"/>
                  </a:schemeClr>
                </a:solidFill>
              </a:rPr>
              <a:t>แผนภูมิ </a:t>
            </a: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: </a:t>
            </a:r>
            <a:r>
              <a:rPr lang="th-TH" sz="4000" dirty="0">
                <a:solidFill>
                  <a:schemeClr val="accent1">
                    <a:satMod val="150000"/>
                  </a:schemeClr>
                </a:solidFill>
              </a:rPr>
              <a:t>แสดงการเปรียบเทียบผลการประเมินของ   		   พยาบาลวิสัญญีก่อน และ หลังการใช้แผนภาพ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6143625"/>
            <a:ext cx="6978650" cy="419100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z="2400" b="1" smtClean="0">
                <a:solidFill>
                  <a:srgbClr val="002060"/>
                </a:solidFill>
                <a:latin typeface="Angsana New" pitchFamily="18" charset="-34"/>
              </a:rPr>
              <a:t>จากแผนภูมิ พบว่าหลังการใช้แผนภาพกลุ่มพยาบาลวิสัญญี  ตอบถูกเพิ่มขึ้นร้อยละ 13.63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z="4000" smtClean="0"/>
              <a:t/>
            </a:r>
            <a:br>
              <a:rPr lang="th-TH" sz="4000" smtClean="0"/>
            </a:br>
            <a:endParaRPr lang="th-TH" sz="400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7573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z="1800"/>
          </a:p>
        </p:txBody>
      </p:sp>
      <p:graphicFrame>
        <p:nvGraphicFramePr>
          <p:cNvPr id="2050" name="Object 4"/>
          <p:cNvGraphicFramePr>
            <a:graphicFrameLocks/>
          </p:cNvGraphicFramePr>
          <p:nvPr/>
        </p:nvGraphicFramePr>
        <p:xfrm>
          <a:off x="285750" y="1714500"/>
          <a:ext cx="8643938" cy="4357688"/>
        </p:xfrm>
        <a:graphic>
          <a:graphicData uri="http://schemas.openxmlformats.org/presentationml/2006/ole">
            <p:oleObj spid="_x0000_s2050" name="แผนภูมิ" r:id="rId3" imgW="4705453" imgH="335290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/>
          <p:cNvSpPr/>
          <p:nvPr/>
        </p:nvSpPr>
        <p:spPr>
          <a:xfrm>
            <a:off x="357188" y="1643063"/>
            <a:ext cx="8572500" cy="46434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142852"/>
            <a:ext cx="3186106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5400">
                <a:solidFill>
                  <a:schemeClr val="accent1">
                    <a:satMod val="150000"/>
                  </a:schemeClr>
                </a:solidFill>
              </a:rPr>
              <a:t>บทเรียนที่ได้รับ</a:t>
            </a: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 </a:t>
            </a:r>
            <a:endParaRPr lang="th-TH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774825"/>
            <a:ext cx="8715375" cy="3797300"/>
          </a:xfrm>
        </p:spPr>
        <p:txBody>
          <a:bodyPr/>
          <a:lstStyle/>
          <a:p>
            <a:r>
              <a:rPr lang="th-TH" sz="3600" b="1" smtClean="0"/>
              <a:t>การจะวัดผลสิ่งใด ต้องสร้างมาตรฐานในการวัดที่จำเพาะเจาะจง  มิใช่การคาดคะเนด้วยสายตา  เพราะนอกจากจะขาดคุณสมบัติของมืออาชีพแล้วยังส่งผลต่อมาตรฐานการปฏิบัติงานด้วย และการพัฒนางานบางอย่าง อาจจำเป็นต้องใช้ระยะเวลาเพื่อปรับเปลี่ยนการทำงานจากความเคยชินเป็นการใช้แนวทางที่เป็นมาตรฐานมากขึ้น หรืองานบางอย่างอาจจำเป็นต้องมีการทำบทเรียนซ้ำๆจนกว่าจะเกิดความเคยชินจึงจะได้ผลการพัฒนาที่ดีขึ้น หรือสามารถปฏิบัติเป็นแนวทางเดียวกันทุกคน</a:t>
            </a:r>
            <a:r>
              <a:rPr lang="en-US" sz="3600" b="1" smtClean="0">
                <a:cs typeface="DilleniaUPC" pitchFamily="18" charset="-34"/>
              </a:rPr>
              <a:t> </a:t>
            </a:r>
            <a:endParaRPr lang="th-TH" sz="3600" b="1" smtClean="0"/>
          </a:p>
        </p:txBody>
      </p:sp>
      <p:sp>
        <p:nvSpPr>
          <p:cNvPr id="4" name="สามเหลี่ยมหน้าจั่ว 3"/>
          <p:cNvSpPr/>
          <p:nvPr/>
        </p:nvSpPr>
        <p:spPr>
          <a:xfrm>
            <a:off x="142875" y="5630863"/>
            <a:ext cx="1428750" cy="112871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5" name="สามเหลี่ยมหน้าจั่ว 4"/>
          <p:cNvSpPr/>
          <p:nvPr/>
        </p:nvSpPr>
        <p:spPr>
          <a:xfrm>
            <a:off x="214313" y="6551613"/>
            <a:ext cx="1428750" cy="112871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6" name="สามเหลี่ยมหน้าจั่ว 5"/>
          <p:cNvSpPr/>
          <p:nvPr/>
        </p:nvSpPr>
        <p:spPr>
          <a:xfrm>
            <a:off x="-714375" y="5480050"/>
            <a:ext cx="1428750" cy="1128713"/>
          </a:xfrm>
          <a:prstGeom prst="triangle">
            <a:avLst>
              <a:gd name="adj" fmla="val 490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7" name="สามเหลี่ยมหน้าจั่ว 6"/>
          <p:cNvSpPr/>
          <p:nvPr/>
        </p:nvSpPr>
        <p:spPr>
          <a:xfrm>
            <a:off x="-357188" y="6194425"/>
            <a:ext cx="1428751" cy="1128713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9" name="สามเหลี่ยมหน้าจั่ว 8"/>
          <p:cNvSpPr/>
          <p:nvPr/>
        </p:nvSpPr>
        <p:spPr>
          <a:xfrm>
            <a:off x="295275" y="5783263"/>
            <a:ext cx="1428750" cy="112871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0" name="สามเหลี่ยมหน้าจั่ว 9"/>
          <p:cNvSpPr/>
          <p:nvPr/>
        </p:nvSpPr>
        <p:spPr>
          <a:xfrm>
            <a:off x="366713" y="6704013"/>
            <a:ext cx="1428750" cy="112871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1" name="สามเหลี่ยมหน้าจั่ว 10"/>
          <p:cNvSpPr/>
          <p:nvPr/>
        </p:nvSpPr>
        <p:spPr>
          <a:xfrm>
            <a:off x="-561975" y="5632450"/>
            <a:ext cx="1428750" cy="1128713"/>
          </a:xfrm>
          <a:prstGeom prst="triangle">
            <a:avLst>
              <a:gd name="adj" fmla="val 490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2" name="สามเหลี่ยมหน้าจั่ว 11"/>
          <p:cNvSpPr/>
          <p:nvPr/>
        </p:nvSpPr>
        <p:spPr>
          <a:xfrm>
            <a:off x="-204788" y="6346825"/>
            <a:ext cx="1428751" cy="1128713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3" name="สามเหลี่ยมหน้าจั่ว 12"/>
          <p:cNvSpPr/>
          <p:nvPr/>
        </p:nvSpPr>
        <p:spPr>
          <a:xfrm>
            <a:off x="8429625" y="-65088"/>
            <a:ext cx="1428750" cy="1128713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4" name="สามเหลี่ยมหน้าจั่ว 13"/>
          <p:cNvSpPr/>
          <p:nvPr/>
        </p:nvSpPr>
        <p:spPr>
          <a:xfrm>
            <a:off x="8501063" y="857250"/>
            <a:ext cx="1428750" cy="112871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5" name="สามเหลี่ยมหน้าจั่ว 14"/>
          <p:cNvSpPr/>
          <p:nvPr/>
        </p:nvSpPr>
        <p:spPr>
          <a:xfrm>
            <a:off x="7572375" y="-214313"/>
            <a:ext cx="1428750" cy="1128713"/>
          </a:xfrm>
          <a:prstGeom prst="triangle">
            <a:avLst>
              <a:gd name="adj" fmla="val 490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6" name="สามเหลี่ยมหน้าจั่ว 15"/>
          <p:cNvSpPr/>
          <p:nvPr/>
        </p:nvSpPr>
        <p:spPr>
          <a:xfrm>
            <a:off x="7929563" y="500063"/>
            <a:ext cx="1428750" cy="112871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รูปภาพ 15" descr="ผลการค้นหารูปภาพสำหรับ รูปเลือดการ์ตูน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857750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คำบรรยายภาพแบบเมฆ 8"/>
          <p:cNvSpPr/>
          <p:nvPr/>
        </p:nvSpPr>
        <p:spPr>
          <a:xfrm>
            <a:off x="928688" y="1714500"/>
            <a:ext cx="7572375" cy="34290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116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285852" y="2000240"/>
            <a:ext cx="6715172" cy="30003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16600" dirty="0">
                <a:solidFill>
                  <a:srgbClr val="EA16CC"/>
                </a:solidFill>
              </a:rPr>
              <a:t>ขอบคุณค่ะ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-357222" y="-428652"/>
            <a:ext cx="1857388" cy="1857364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7" name="วงรี 6"/>
          <p:cNvSpPr/>
          <p:nvPr/>
        </p:nvSpPr>
        <p:spPr>
          <a:xfrm>
            <a:off x="-500098" y="928670"/>
            <a:ext cx="1571636" cy="1357322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D9BA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8" name="วงรี 7"/>
          <p:cNvSpPr/>
          <p:nvPr/>
        </p:nvSpPr>
        <p:spPr>
          <a:xfrm>
            <a:off x="1357290" y="-500090"/>
            <a:ext cx="1500198" cy="1214446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D9BA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0" name="วงรี 9"/>
          <p:cNvSpPr/>
          <p:nvPr/>
        </p:nvSpPr>
        <p:spPr>
          <a:xfrm rot="9327284">
            <a:off x="7185356" y="4757298"/>
            <a:ext cx="1857388" cy="1857364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1" name="วงรี 10"/>
          <p:cNvSpPr/>
          <p:nvPr/>
        </p:nvSpPr>
        <p:spPr>
          <a:xfrm rot="9327284">
            <a:off x="7361452" y="6179338"/>
            <a:ext cx="1571636" cy="1357322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D9BA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12" name="วงรี 11"/>
          <p:cNvSpPr/>
          <p:nvPr/>
        </p:nvSpPr>
        <p:spPr>
          <a:xfrm rot="9327284">
            <a:off x="8614116" y="5185925"/>
            <a:ext cx="1500198" cy="1214446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D9BA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714500"/>
            <a:ext cx="8077200" cy="1484313"/>
          </a:xfrm>
        </p:spPr>
        <p:txBody>
          <a:bodyPr/>
          <a:lstStyle/>
          <a:p>
            <a:r>
              <a:rPr lang="th-TH" sz="5400" b="1" smtClean="0">
                <a:latin typeface="Angsana New" pitchFamily="18" charset="-34"/>
              </a:rPr>
              <a:t> การประเมินการสูญเสียเลือด (</a:t>
            </a:r>
            <a:r>
              <a:rPr lang="en-US" sz="5400" b="1" smtClean="0">
                <a:latin typeface="Angsana New" pitchFamily="18" charset="-34"/>
                <a:cs typeface="DilleniaUPC" pitchFamily="18" charset="-34"/>
              </a:rPr>
              <a:t>blood  loss</a:t>
            </a:r>
            <a:r>
              <a:rPr lang="th-TH" sz="5400" b="1" smtClean="0">
                <a:latin typeface="Angsana New" pitchFamily="18" charset="-34"/>
              </a:rPr>
              <a:t>)</a:t>
            </a:r>
          </a:p>
        </p:txBody>
      </p:sp>
      <p:pic>
        <p:nvPicPr>
          <p:cNvPr id="7" name="รูปภาพ 6" descr="ผลการค้นหารูปภาพสำหรับ รูปเลือดการ์ตูน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1905251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 descr="ผลการค้นหารูปภาพสำหรับ รูปการ์ตูน พยาบาล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357562"/>
            <a:ext cx="1827289" cy="189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571500" y="142875"/>
            <a:ext cx="29289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80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DilleniaUPC"/>
              </a:rPr>
              <a:t>คำสำคัญ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14290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6600" dirty="0">
                <a:solidFill>
                  <a:schemeClr val="accent1">
                    <a:satMod val="150000"/>
                  </a:schemeClr>
                </a:solidFill>
              </a:rPr>
              <a:t>สรุปผลงานโดยย่อ</a:t>
            </a:r>
            <a:r>
              <a:rPr lang="th-TH" sz="6000" dirty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43063"/>
            <a:ext cx="8715375" cy="4895850"/>
          </a:xfrm>
        </p:spPr>
        <p:txBody>
          <a:bodyPr rtlCol="0">
            <a:noAutofit/>
          </a:bodyPr>
          <a:lstStyle/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sz="3600" b="1" dirty="0">
                <a:cs typeface="+mj-cs"/>
              </a:rPr>
              <a:t>คุณภาพในการดูแลผู้ป่วยที่มารับการผ่าตัด นอกจากการเฝ้าระวังติดตามสัญญาณชีพแล้ว การประเมินการสูญเสียเลือดและน้ำระหว่างผ่าตัดยัง มีความสำคัญเทียบเท่าการติดตามเฝ้าระวังดูแลผู้ป่วยทั้งนี้ เพื่อพิจารณาให้สารน้ำ และเลือดทดแทนในปริมาณที่เหมาะสมกับผู้ป่วยแต่ละราย เนื่องจากการชดเชยน้ำที่ไม่เพียงพอหรือมากเกินไปจะส่งผลให้เกิดปัญหากับผู้ป่วยตามมา 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sz="3600" b="1" dirty="0">
                <a:cs typeface="+mj-cs"/>
              </a:rPr>
              <a:t>วิสัญญีได้ตระหนักและเห็นความสำคัญของการประเมินการสูญเสียเลือดเลือดของผู้ป่วย</a:t>
            </a:r>
            <a:r>
              <a:rPr lang="en-US" sz="3600" b="1" dirty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จึงสร้างแนวทางในการประเมินการสูญเสียเลือด</a:t>
            </a:r>
            <a:r>
              <a:rPr lang="en-US" sz="3600" b="1" dirty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จากผ้าซับโลหิตให้เป็นไปในแนวทางเดียวกัน จึงได้จัดทำ</a:t>
            </a:r>
            <a:r>
              <a:rPr lang="en-US" sz="3600" b="1" dirty="0">
                <a:cs typeface="+mj-cs"/>
              </a:rPr>
              <a:t>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CQI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เรื่อง 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438912" indent="-32004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Doctor </a:t>
            </a:r>
            <a:r>
              <a:rPr lang="en-US" sz="40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&amp; </a:t>
            </a:r>
            <a:r>
              <a:rPr lang="en-US" sz="4000" b="1" u="sng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Anesth</a:t>
            </a:r>
            <a:r>
              <a:rPr lang="en-US" sz="40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nurse</a:t>
            </a:r>
            <a:r>
              <a:rPr lang="th-TH" sz="40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together blood</a:t>
            </a:r>
            <a:endParaRPr lang="th-TH" sz="40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142852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6600" u="sng" dirty="0">
                <a:solidFill>
                  <a:schemeClr val="accent1">
                    <a:satMod val="150000"/>
                  </a:schemeClr>
                </a:solidFill>
                <a:latin typeface="Angsana New" pitchFamily="18" charset="-34"/>
              </a:rPr>
              <a:t>เป้าหมาย</a:t>
            </a:r>
            <a:r>
              <a:rPr lang="en-US" sz="6600" u="sng" dirty="0">
                <a:solidFill>
                  <a:schemeClr val="accent1">
                    <a:satMod val="150000"/>
                  </a:schemeClr>
                </a:solidFill>
                <a:latin typeface="Angsana New" pitchFamily="18" charset="-34"/>
              </a:rPr>
              <a:t> </a:t>
            </a:r>
            <a:endParaRPr lang="th-TH" sz="6600" u="sng" dirty="0">
              <a:solidFill>
                <a:schemeClr val="accent1">
                  <a:satMod val="1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85938"/>
            <a:ext cx="8358188" cy="1870075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sz="4000" b="1" dirty="0">
                <a:latin typeface="Angsana New" pitchFamily="18" charset="-34"/>
              </a:rPr>
              <a:t>เพื่อสร้างแนวทางการประเมินการสูญเสียเลือด  (</a:t>
            </a:r>
            <a:r>
              <a:rPr lang="en-US" sz="4000" b="1" dirty="0">
                <a:latin typeface="Angsana New" pitchFamily="18" charset="-34"/>
              </a:rPr>
              <a:t>blood  loss</a:t>
            </a:r>
            <a:r>
              <a:rPr lang="th-TH" sz="4000" b="1" dirty="0">
                <a:latin typeface="Angsana New" pitchFamily="18" charset="-34"/>
              </a:rPr>
              <a:t>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th-TH" sz="4000" b="1" dirty="0">
                <a:latin typeface="Angsana New" pitchFamily="18" charset="-34"/>
              </a:rPr>
              <a:t>เพื่อให้เกิดความน่าเชื่อถือ และความแม่นยำในการประเมินการสูญเสียเลือด </a:t>
            </a:r>
            <a:r>
              <a:rPr lang="en-US" sz="4000" b="1" dirty="0">
                <a:latin typeface="Angsana New" pitchFamily="18" charset="-34"/>
              </a:rPr>
              <a:t>(blood  loss)</a:t>
            </a:r>
            <a:endParaRPr lang="th-TH" sz="4000" b="1" dirty="0"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th-TH" sz="6000" u="sng" dirty="0">
                <a:solidFill>
                  <a:schemeClr val="accent1">
                    <a:satMod val="150000"/>
                  </a:schemeClr>
                </a:solidFill>
              </a:rPr>
              <a:t>ปัญหาและสาเหตุโดยย่อ</a:t>
            </a:r>
            <a:r>
              <a:rPr lang="th-TH" sz="6000" dirty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785938"/>
            <a:ext cx="8786812" cy="4500582"/>
          </a:xfrm>
        </p:spPr>
        <p:txBody>
          <a:bodyPr/>
          <a:lstStyle/>
          <a:p>
            <a:pPr algn="thaiDist">
              <a:lnSpc>
                <a:spcPct val="90000"/>
              </a:lnSpc>
            </a:pPr>
            <a:r>
              <a:rPr lang="th-TH" sz="4000" b="1" dirty="0" smtClean="0">
                <a:latin typeface="Angsana New" pitchFamily="18" charset="-34"/>
              </a:rPr>
              <a:t>จากการสังเกต และทบทวนการปฏิบัติงาน พบว่ายังไม่มีแบบแผนเกี่ยวกับการประเมินการสูญเสียเลือดของผู้ป่วยระหว่างผ่าตัด</a:t>
            </a:r>
            <a:r>
              <a:rPr lang="en-US" sz="4000" b="1" dirty="0" smtClean="0">
                <a:latin typeface="Angsana New" pitchFamily="18" charset="-34"/>
                <a:cs typeface="DilleniaUPC" pitchFamily="18" charset="-34"/>
              </a:rPr>
              <a:t> </a:t>
            </a:r>
            <a:endParaRPr lang="th-TH" sz="4000" b="1" dirty="0" smtClean="0">
              <a:latin typeface="Angsana New" pitchFamily="18" charset="-34"/>
              <a:cs typeface="DilleniaUPC" pitchFamily="18" charset="-34"/>
            </a:endParaRPr>
          </a:p>
          <a:p>
            <a:pPr algn="thaiDist">
              <a:lnSpc>
                <a:spcPct val="90000"/>
              </a:lnSpc>
            </a:pPr>
            <a:r>
              <a:rPr lang="th-TH" sz="4000" b="1" dirty="0" smtClean="0">
                <a:latin typeface="Angsana New" pitchFamily="18" charset="-34"/>
              </a:rPr>
              <a:t>ส่วนใหญ่ประเมินการสูญเสียเลือดด้วยสายตาซึ่งเป็นวิธีที่สะดวก รวดเร็ว  อาจทำให้การประเมินการสูญเสียเลือดได้ค่าที่ต่ำกว่าความเป็นจริง </a:t>
            </a:r>
          </a:p>
          <a:p>
            <a:pPr algn="thaiDist">
              <a:lnSpc>
                <a:spcPct val="90000"/>
              </a:lnSpc>
            </a:pPr>
            <a:r>
              <a:rPr lang="th-TH" sz="4000" b="1" dirty="0" smtClean="0">
                <a:latin typeface="Angsana New" pitchFamily="18" charset="-34"/>
              </a:rPr>
              <a:t>จึงได้จัดทำแผนภาพ เพื่อเป็นแนวทางสำหรับบุคลากรวิสัญญี ในการประเมินการสูญเสียเลือดด้วยสายตาระหว่างการผ่าตัด และให้เกิดการยอมรับทั้งศัลยแพทย์ วิสัญญีแพทย์ และวิสัญญีพยาบาล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fontAlgn="auto">
              <a:spcAft>
                <a:spcPts val="0"/>
              </a:spcAft>
              <a:defRPr/>
            </a:pPr>
            <a:r>
              <a:rPr lang="th-TH" sz="6000" dirty="0">
                <a:solidFill>
                  <a:schemeClr val="accent1">
                    <a:satMod val="150000"/>
                  </a:schemeClr>
                </a:solidFill>
              </a:rPr>
              <a:t>กิจกรรมที่พัฒนา</a:t>
            </a:r>
          </a:p>
        </p:txBody>
      </p:sp>
      <p:pic>
        <p:nvPicPr>
          <p:cNvPr id="15363" name="Picture 4" descr="25610126_๑๘๐๑๓๐_0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357188" y="2643188"/>
            <a:ext cx="3708400" cy="2062162"/>
          </a:xfrm>
          <a:ln w="57150">
            <a:solidFill>
              <a:schemeClr val="tx1"/>
            </a:solidFill>
          </a:ln>
        </p:spPr>
      </p:pic>
      <p:pic>
        <p:nvPicPr>
          <p:cNvPr id="15364" name="Picture 5" descr="25610126_๑๘๐๑๓๐_0023"/>
          <p:cNvPicPr>
            <a:picLocks noChangeAspect="1" noChangeArrowheads="1"/>
          </p:cNvPicPr>
          <p:nvPr/>
        </p:nvPicPr>
        <p:blipFill>
          <a:blip r:embed="rId3">
            <a:lum bright="8000"/>
          </a:blip>
          <a:srcRect/>
          <a:stretch>
            <a:fillRect/>
          </a:stretch>
        </p:blipFill>
        <p:spPr bwMode="auto">
          <a:xfrm>
            <a:off x="4786313" y="2643188"/>
            <a:ext cx="4000500" cy="2020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072063" y="3357563"/>
            <a:ext cx="2230437" cy="936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th-TH" sz="3600" b="1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928938" y="4929188"/>
            <a:ext cx="3457575" cy="1781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0" y="1371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3600" b="1" dirty="0">
                <a:solidFill>
                  <a:srgbClr val="FFC000"/>
                </a:solidFill>
                <a:latin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</a:rPr>
              <a:t>จัดหาอุปกรณ์ และทำการทดลองทดสอบความสามารถในการดูดซับ</a:t>
            </a:r>
            <a:endParaRPr lang="th-TH" sz="3600" b="1" dirty="0">
              <a:latin typeface="Angsana New" pitchFamily="18" charset="-34"/>
            </a:endParaRPr>
          </a:p>
          <a:p>
            <a:r>
              <a:rPr lang="th-TH" sz="3600" b="1" dirty="0">
                <a:latin typeface="Angsana New" pitchFamily="18" charset="-34"/>
              </a:rPr>
              <a:t>   ของวัสดุซับเลือดและหาค่ามาตรฐาน</a:t>
            </a:r>
            <a:r>
              <a:rPr lang="en-US" sz="3600" b="1" dirty="0">
                <a:latin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6000" dirty="0" smtClean="0">
                <a:solidFill>
                  <a:schemeClr val="accent1">
                    <a:satMod val="150000"/>
                  </a:schemeClr>
                </a:solidFill>
              </a:rPr>
              <a:t>กิจกรรมที่พัฒนา</a:t>
            </a:r>
            <a:endParaRPr lang="th-TH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57188" y="1644650"/>
          <a:ext cx="8501122" cy="4591743"/>
        </p:xfrm>
        <a:graphic>
          <a:graphicData uri="http://schemas.openxmlformats.org/drawingml/2006/table">
            <a:tbl>
              <a:tblPr/>
              <a:tblGrid>
                <a:gridCol w="2373469"/>
                <a:gridCol w="1364588"/>
                <a:gridCol w="1290221"/>
                <a:gridCol w="1736422"/>
                <a:gridCol w="1736422"/>
              </a:tblGrid>
              <a:tr h="75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TH SarabunIT๙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/>
                          <a:ea typeface="Calibri"/>
                          <a:cs typeface="+mj-cs"/>
                        </a:rPr>
                        <a:t>ชนิดของผ้าซับโลหิต</a:t>
                      </a:r>
                      <a:endParaRPr lang="en-US" sz="2400" b="1" dirty="0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น้ำหนัก(</a:t>
                      </a: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g</a:t>
                      </a: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)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5001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ผ้าซับโลหิตแห้ง 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/>
                          <a:ea typeface="Calibri"/>
                          <a:cs typeface="+mj-cs"/>
                        </a:rPr>
                        <a:t>ผ้าซับโลหิตชุบน้ำ</a:t>
                      </a:r>
                      <a:endParaRPr lang="en-US" sz="2400" b="1" dirty="0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เวลาผ่านไป 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30 </a:t>
                      </a: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เวลาผ่านไป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60 </a:t>
                      </a: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IT๙"/>
                          <a:ea typeface="Calibri"/>
                          <a:cs typeface="+mj-cs"/>
                        </a:rPr>
                        <a:t>Gauze</a:t>
                      </a:r>
                      <a:r>
                        <a:rPr lang="th-TH" sz="2400" b="1" dirty="0">
                          <a:latin typeface="TH SarabunIT๙"/>
                          <a:ea typeface="Calibri"/>
                          <a:cs typeface="+mj-cs"/>
                        </a:rPr>
                        <a:t> </a:t>
                      </a:r>
                      <a:r>
                        <a:rPr lang="en-US" sz="2400" b="1" dirty="0" smtClean="0">
                          <a:latin typeface="TH SarabunIT๙"/>
                          <a:ea typeface="Calibri"/>
                          <a:cs typeface="+mj-cs"/>
                        </a:rPr>
                        <a:t>4x4</a:t>
                      </a:r>
                      <a:endParaRPr lang="en-US" sz="2400" b="1" dirty="0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7 </a:t>
                      </a: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(±1)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7 </a:t>
                      </a: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(±1)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Roll swab 6x18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16 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42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41 </a:t>
                      </a: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(±1)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41 </a:t>
                      </a: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(±1)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IT๙"/>
                          <a:ea typeface="Calibri"/>
                          <a:cs typeface="+mj-cs"/>
                        </a:rPr>
                        <a:t>Abdominal  swab 18x54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39 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98 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IT๙"/>
                          <a:ea typeface="Calibri"/>
                          <a:cs typeface="+mj-cs"/>
                        </a:rPr>
                        <a:t>97 </a:t>
                      </a:r>
                      <a:r>
                        <a:rPr lang="th-TH" sz="2400" b="1">
                          <a:latin typeface="TH SarabunIT๙"/>
                          <a:ea typeface="Calibri"/>
                          <a:cs typeface="+mj-cs"/>
                        </a:rPr>
                        <a:t>(±1)</a:t>
                      </a:r>
                      <a:endParaRPr lang="en-US" sz="2400" b="1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IT๙"/>
                          <a:ea typeface="Calibri"/>
                          <a:cs typeface="+mj-cs"/>
                        </a:rPr>
                        <a:t>97 </a:t>
                      </a:r>
                      <a:r>
                        <a:rPr lang="th-TH" sz="2400" b="1" dirty="0">
                          <a:latin typeface="TH SarabunIT๙"/>
                          <a:ea typeface="Calibri"/>
                          <a:cs typeface="+mj-cs"/>
                        </a:rPr>
                        <a:t>(±1)</a:t>
                      </a:r>
                      <a:endParaRPr lang="en-US" sz="2400" b="1" dirty="0">
                        <a:latin typeface="TH SarabunIT๙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fontAlgn="auto">
              <a:spcAft>
                <a:spcPts val="0"/>
              </a:spcAft>
              <a:defRPr/>
            </a:pPr>
            <a:r>
              <a:rPr lang="th-TH" sz="6000" dirty="0">
                <a:solidFill>
                  <a:schemeClr val="accent1">
                    <a:satMod val="150000"/>
                  </a:schemeClr>
                </a:solidFill>
              </a:rPr>
              <a:t>กิจกรรม</a:t>
            </a:r>
            <a:r>
              <a:rPr lang="th-TH" sz="5400" dirty="0">
                <a:solidFill>
                  <a:schemeClr val="accent1">
                    <a:satMod val="150000"/>
                  </a:schemeClr>
                </a:solidFill>
              </a:rPr>
              <a:t>ที่</a:t>
            </a:r>
            <a:r>
              <a:rPr lang="th-TH" sz="5400" dirty="0" smtClean="0">
                <a:solidFill>
                  <a:schemeClr val="accent1">
                    <a:satMod val="150000"/>
                  </a:schemeClr>
                </a:solidFill>
              </a:rPr>
              <a:t>พัฒนา</a:t>
            </a:r>
            <a:endParaRPr lang="th-TH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341438"/>
            <a:ext cx="8715375" cy="1373187"/>
          </a:xfrm>
        </p:spPr>
        <p:txBody>
          <a:bodyPr/>
          <a:lstStyle/>
          <a:p>
            <a:r>
              <a:rPr lang="th-TH" sz="3600" b="1" smtClean="0"/>
              <a:t>สร้างแผนภาพเพื่อเป็นแนวทางสำหรับบุคลากรทางวิสัญญี  ในการประเมินการสูญเสียเลือดด้วยสายตาระหว่างการผ่าตัด</a:t>
            </a:r>
            <a:r>
              <a:rPr lang="en-US" sz="3600" b="1" smtClean="0">
                <a:cs typeface="DilleniaUPC" pitchFamily="18" charset="-34"/>
              </a:rPr>
              <a:t> </a:t>
            </a:r>
            <a:endParaRPr lang="th-TH" sz="3600" b="1" smtClean="0"/>
          </a:p>
        </p:txBody>
      </p:sp>
      <p:pic>
        <p:nvPicPr>
          <p:cNvPr id="104452" name="Picture 4" descr="20171221_๑๘๐๑๒๔_0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663825"/>
            <a:ext cx="3005138" cy="3829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453" name="Picture 5" descr="20171221_๑๘๐๑๒๔_0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574925"/>
            <a:ext cx="3213100" cy="391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คำบรรยายภาพแบบวงรี 5"/>
          <p:cNvSpPr/>
          <p:nvPr/>
        </p:nvSpPr>
        <p:spPr>
          <a:xfrm>
            <a:off x="7715272" y="2285992"/>
            <a:ext cx="1428728" cy="785818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</a:rPr>
              <a:t>ผ้าแห้ง</a:t>
            </a:r>
          </a:p>
        </p:txBody>
      </p:sp>
      <p:sp>
        <p:nvSpPr>
          <p:cNvPr id="8" name="คำบรรยายภาพแบบวงรี 7"/>
          <p:cNvSpPr/>
          <p:nvPr/>
        </p:nvSpPr>
        <p:spPr>
          <a:xfrm>
            <a:off x="-142908" y="5500702"/>
            <a:ext cx="1571636" cy="785818"/>
          </a:xfrm>
          <a:prstGeom prst="wedgeEllipseCallout">
            <a:avLst>
              <a:gd name="adj1" fmla="val 61317"/>
              <a:gd name="adj2" fmla="val 468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</a:rPr>
              <a:t>ผ้าเปียก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6000" dirty="0" smtClean="0">
                <a:solidFill>
                  <a:schemeClr val="accent1">
                    <a:satMod val="150000"/>
                  </a:schemeClr>
                </a:solidFill>
              </a:rPr>
              <a:t>กิจกรรมที่พัฒนา</a:t>
            </a:r>
            <a:endParaRPr lang="th-TH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85750" y="1639888"/>
          <a:ext cx="8643999" cy="5047488"/>
        </p:xfrm>
        <a:graphic>
          <a:graphicData uri="http://schemas.openxmlformats.org/drawingml/2006/table">
            <a:tbl>
              <a:tblPr/>
              <a:tblGrid>
                <a:gridCol w="1733857"/>
                <a:gridCol w="1047537"/>
                <a:gridCol w="1152293"/>
                <a:gridCol w="1152293"/>
                <a:gridCol w="1152293"/>
                <a:gridCol w="1202863"/>
                <a:gridCol w="1202863"/>
              </a:tblGrid>
              <a:tr h="3665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ชนิดของ </a:t>
                      </a: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Gauze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น้ำหนัก(</a:t>
                      </a: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g</a:t>
                      </a: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)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330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ผ้าซับโลหิตแห้ง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ใส่เลือด(</a:t>
                      </a: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ml</a:t>
                      </a: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)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เวลาผ่านไป 0 นาที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เวลาผ่านไป 30นาที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เวลาผ่านไป 60นาที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เวลาผ่านไป 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120 นาที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Gauze</a:t>
                      </a: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US" sz="2400" b="0" dirty="0" smtClean="0">
                          <a:latin typeface="TH SarabunIT๙"/>
                          <a:ea typeface="Calibri"/>
                          <a:cs typeface="Cordia New"/>
                        </a:rPr>
                        <a:t>4x4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5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7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7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7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6 (±1)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10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13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13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13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12 (±1)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H SarabunIT๙"/>
                          <a:ea typeface="Calibri"/>
                          <a:cs typeface="Cordia New"/>
                        </a:rPr>
                        <a:t>Roll swab 6x18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16 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20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H SarabunIT๙"/>
                          <a:ea typeface="Calibri"/>
                          <a:cs typeface="Cordia New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H SarabunIT๙"/>
                          <a:ea typeface="Calibri"/>
                          <a:cs typeface="Cordia New"/>
                        </a:rPr>
                        <a:t>42 </a:t>
                      </a: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(±3)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30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H SarabunIT๙"/>
                          <a:ea typeface="Calibri"/>
                          <a:cs typeface="Cordia New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52 </a:t>
                      </a: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(±3)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50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H SarabunIT๙"/>
                          <a:ea typeface="Calibri"/>
                          <a:cs typeface="Cordia New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H SarabunIT๙"/>
                          <a:ea typeface="Calibri"/>
                          <a:cs typeface="Cordia New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72 </a:t>
                      </a: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(±3)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H SarabunIT๙"/>
                          <a:ea typeface="Calibri"/>
                          <a:cs typeface="Cordia New"/>
                        </a:rPr>
                        <a:t>Abdominal  swab18x54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39 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100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140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140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140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135 (±</a:t>
                      </a: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)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120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157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157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157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152 (±</a:t>
                      </a: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)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150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187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IT๙"/>
                          <a:ea typeface="Calibri"/>
                          <a:cs typeface="Cordia New"/>
                        </a:rPr>
                        <a:t>187</a:t>
                      </a:r>
                      <a:endParaRPr lang="en-US" sz="2400" b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187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182 (±</a:t>
                      </a:r>
                      <a:r>
                        <a:rPr lang="en-US" sz="2400" b="0" dirty="0">
                          <a:latin typeface="TH SarabunIT๙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2400" b="0" dirty="0">
                          <a:latin typeface="TH SarabunIT๙"/>
                          <a:ea typeface="Calibri"/>
                          <a:cs typeface="Cordia New"/>
                        </a:rPr>
                        <a:t>)</a:t>
                      </a:r>
                      <a:endParaRPr lang="en-US" sz="2400" b="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285750" y="1243013"/>
            <a:ext cx="53721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ตารางแสดงตามขนาดของผ้าซับโลหิตแห้งผสมเลือดตามระยะเวลาที่ผ่านไป</a:t>
            </a:r>
            <a:endParaRPr lang="th-TH" sz="3600" dirty="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โมดูล">
  <a:themeElements>
    <a:clrScheme name="โมดูล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โมดูล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โมดู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โมดูล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233</TotalTime>
  <Words>916</Words>
  <Application>Microsoft Office PowerPoint</Application>
  <PresentationFormat>นำเสนอทางหน้าจอ (4:3)</PresentationFormat>
  <Paragraphs>176</Paragraphs>
  <Slides>17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20" baseType="lpstr">
      <vt:lpstr>โมดูล</vt:lpstr>
      <vt:lpstr>Worksheet</vt:lpstr>
      <vt:lpstr>แผนภูมิ</vt:lpstr>
      <vt:lpstr>ภาพนิ่ง 1</vt:lpstr>
      <vt:lpstr>ภาพนิ่ง 2</vt:lpstr>
      <vt:lpstr>สรุปผลงานโดยย่อ </vt:lpstr>
      <vt:lpstr>เป้าหมาย </vt:lpstr>
      <vt:lpstr>ปัญหาและสาเหตุโดยย่อ </vt:lpstr>
      <vt:lpstr>กิจกรรมที่พัฒนา</vt:lpstr>
      <vt:lpstr>กิจกรรมที่พัฒนา</vt:lpstr>
      <vt:lpstr>กิจกรรมที่พัฒนา</vt:lpstr>
      <vt:lpstr>กิจกรรมที่พัฒนา</vt:lpstr>
      <vt:lpstr>กิจกรรมที่พัฒนา</vt:lpstr>
      <vt:lpstr>กิจกรรมที่พัฒนา</vt:lpstr>
      <vt:lpstr>กิจกรรมที่พัฒนา</vt:lpstr>
      <vt:lpstr>การวัดผลและผลของการการเปลี่ยนแปลง </vt:lpstr>
      <vt:lpstr>แผนภูมิ : แสดงการเปรียบเทียบผลการประเมินของ     ศัลยแพทย์ก่อน และ หลังการใช้แผนภาพ</vt:lpstr>
      <vt:lpstr>แผนภูมิ : แสดงการเปรียบเทียบผลการประเมินของ        พยาบาลวิสัญญีก่อน และ หลังการใช้แผนภาพ</vt:lpstr>
      <vt:lpstr>บทเรียนที่ได้รับ </vt:lpstr>
      <vt:lpstr>ขอบคุณค่ะ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ชื่อผลงาน / โครงการพัฒนา</dc:title>
  <dc:creator>Nci</dc:creator>
  <cp:lastModifiedBy>beety49</cp:lastModifiedBy>
  <cp:revision>22</cp:revision>
  <dcterms:created xsi:type="dcterms:W3CDTF">2018-02-02T06:41:50Z</dcterms:created>
  <dcterms:modified xsi:type="dcterms:W3CDTF">2018-02-08T07:39:09Z</dcterms:modified>
</cp:coreProperties>
</file>