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69" r:id="rId7"/>
    <p:sldId id="273" r:id="rId8"/>
    <p:sldId id="270" r:id="rId9"/>
    <p:sldId id="265" r:id="rId10"/>
    <p:sldId id="264" r:id="rId11"/>
    <p:sldId id="274" r:id="rId12"/>
    <p:sldId id="271" r:id="rId13"/>
    <p:sldId id="262" r:id="rId14"/>
    <p:sldId id="261" r:id="rId15"/>
  </p:sldIdLst>
  <p:sldSz cx="9144000" cy="6858000" type="screen4x3"/>
  <p:notesSz cx="6858000" cy="9144000"/>
  <p:embeddedFontLst>
    <p:embeddedFont>
      <p:font typeface="Angsana New" pitchFamily="18" charset="-34"/>
      <p:regular r:id="rId16"/>
      <p:bold r:id="rId17"/>
      <p:italic r:id="rId18"/>
      <p:boldItalic r:id="rId19"/>
    </p:embeddedFont>
    <p:embeddedFont>
      <p:font typeface="TH Baijam" pitchFamily="2" charset="-34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ordia New" pitchFamily="34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สไตล์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81" d="100"/>
          <a:sy n="81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I\Documents\&#3619;&#3641;&#3611;%20CQI\Yui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Baijam" panose="02000506000000020004" pitchFamily="2" charset="-34"/>
                <a:ea typeface="+mn-ea"/>
                <a:cs typeface="TH Baijam" panose="02000506000000020004" pitchFamily="2" charset="-34"/>
              </a:defRPr>
            </a:pPr>
            <a:r>
              <a:rPr lang="th-TH" sz="2800"/>
              <a:t>ภาวะโภชนาการผู้ป่วยมะเร็งศีรษะและคอก่อนและหลังการพัฒนา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343920598860699E-2"/>
          <c:y val="0.20174687380414524"/>
          <c:w val="0.94461520736379134"/>
          <c:h val="0.5044840696712709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ก่อนรักษา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Baijam" panose="02000506000000020004" pitchFamily="2" charset="-34"/>
                    <a:ea typeface="+mn-ea"/>
                    <a:cs typeface="TH Baijam" panose="02000506000000020004" pitchFamily="2" charset="-34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ค่าเฉลี่ย %Wt loss</c:v>
                </c:pt>
                <c:pt idx="1">
                  <c:v>No. of wt gain/stable(%)</c:v>
                </c:pt>
                <c:pt idx="2">
                  <c:v>No. of Wt loss (%) </c:v>
                </c:pt>
                <c:pt idx="3">
                  <c:v>No. of Wt loss&gt;7.5% (%)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6.02</c:v>
                </c:pt>
                <c:pt idx="1">
                  <c:v>12</c:v>
                </c:pt>
                <c:pt idx="2">
                  <c:v>88</c:v>
                </c:pt>
                <c:pt idx="3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หลังรักษา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Baijam" panose="02000506000000020004" pitchFamily="2" charset="-34"/>
                    <a:ea typeface="+mn-ea"/>
                    <a:cs typeface="TH Baijam" panose="02000506000000020004" pitchFamily="2" charset="-34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ค่าเฉลี่ย %Wt loss</c:v>
                </c:pt>
                <c:pt idx="1">
                  <c:v>No. of wt gain/stable(%)</c:v>
                </c:pt>
                <c:pt idx="2">
                  <c:v>No. of Wt loss (%) </c:v>
                </c:pt>
                <c:pt idx="3">
                  <c:v>No. of Wt loss&gt;7.5% (%)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5.17</c:v>
                </c:pt>
                <c:pt idx="1">
                  <c:v>45.45</c:v>
                </c:pt>
                <c:pt idx="2">
                  <c:v>54.54</c:v>
                </c:pt>
                <c:pt idx="3">
                  <c:v>16.670000000000005</c:v>
                </c:pt>
              </c:numCache>
            </c:numRef>
          </c:val>
        </c:ser>
        <c:shape val="box"/>
        <c:axId val="123260288"/>
        <c:axId val="123266176"/>
        <c:axId val="0"/>
      </c:bar3DChart>
      <c:catAx>
        <c:axId val="12326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H Baijam" panose="02000506000000020004" pitchFamily="2" charset="-34"/>
                <a:ea typeface="+mn-ea"/>
                <a:cs typeface="TH Baijam" panose="02000506000000020004" pitchFamily="2" charset="-34"/>
              </a:defRPr>
            </a:pPr>
            <a:endParaRPr lang="th-TH"/>
          </a:p>
        </c:txPr>
        <c:crossAx val="123266176"/>
        <c:crosses val="autoZero"/>
        <c:auto val="1"/>
        <c:lblAlgn val="ctr"/>
        <c:lblOffset val="100"/>
      </c:catAx>
      <c:valAx>
        <c:axId val="1232661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H Baijam" panose="02000506000000020004" pitchFamily="2" charset="-34"/>
                <a:ea typeface="+mn-ea"/>
                <a:cs typeface="TH Baijam" panose="02000506000000020004" pitchFamily="2" charset="-34"/>
              </a:defRPr>
            </a:pPr>
            <a:endParaRPr lang="th-TH"/>
          </a:p>
        </c:txPr>
        <c:crossAx val="1232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TH Baijam" panose="02000506000000020004" pitchFamily="2" charset="-34"/>
              <a:ea typeface="+mn-ea"/>
              <a:cs typeface="TH Baijam" panose="02000506000000020004" pitchFamily="2" charset="-34"/>
            </a:defRPr>
          </a:pPr>
          <a:endParaRPr lang="th-TH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TH Baijam" panose="02000506000000020004" pitchFamily="2" charset="-34"/>
          <a:cs typeface="TH Baijam" panose="02000506000000020004" pitchFamily="2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h-TH" sz="1800"/>
              <a:t>ภาวะโภชนการของผู้ป่วยมะเร็งศีรษะและลำคอก่อนและหลังการพัฒนา</a:t>
            </a:r>
            <a:endParaRPr lang="en-US" sz="1800"/>
          </a:p>
        </c:rich>
      </c:tx>
      <c:layout>
        <c:manualLayout>
          <c:xMode val="edge"/>
          <c:yMode val="edge"/>
          <c:x val="0.15516925892040273"/>
          <c:y val="4.8689138576778958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802237094562649E-2"/>
          <c:y val="0.1316573770975257"/>
          <c:w val="0.95543869001736159"/>
          <c:h val="0.76168834232799565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% ผป ที่ นน ลด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ก่อนพัฒนา</c:v>
                </c:pt>
                <c:pt idx="1">
                  <c:v>หลังพัฒนา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54.54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ผป ที่ นน คงที่/เพิ่มขึ้น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ก่อนพัฒนา</c:v>
                </c:pt>
                <c:pt idx="1">
                  <c:v>หลังพัฒนา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45.449999999999996</c:v>
                </c:pt>
              </c:numCache>
            </c:numRef>
          </c:val>
        </c:ser>
        <c:gapDepth val="112"/>
        <c:shape val="box"/>
        <c:axId val="83965056"/>
        <c:axId val="83966592"/>
        <c:axId val="0"/>
      </c:bar3DChart>
      <c:catAx>
        <c:axId val="8396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3966592"/>
        <c:crosses val="autoZero"/>
        <c:auto val="1"/>
        <c:lblAlgn val="ctr"/>
        <c:lblOffset val="100"/>
      </c:catAx>
      <c:valAx>
        <c:axId val="83966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39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83F6-341D-4BCA-8D15-5A5A6EEC94BD}" type="datetimeFigureOut">
              <a:rPr lang="th-TH" smtClean="0"/>
              <a:pPr/>
              <a:t>14/02/61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EEF3-CA2E-486D-9242-CDBF40655C5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15616" y="1412776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+mj-cs"/>
              </a:rPr>
              <a:t>ตุนเสบียง</a:t>
            </a:r>
            <a:r>
              <a:rPr lang="en-US" sz="6600" b="1" dirty="0" smtClean="0">
                <a:latin typeface="TH Baijam" panose="02000506000000020004" pitchFamily="2" charset="-34"/>
                <a:cs typeface="+mj-cs"/>
              </a:rPr>
              <a:t>……</a:t>
            </a:r>
            <a:r>
              <a:rPr lang="th-TH" sz="6600" b="1" dirty="0" smtClean="0">
                <a:latin typeface="TH Baijam" panose="02000506000000020004" pitchFamily="2" charset="-34"/>
                <a:cs typeface="+mj-cs"/>
              </a:rPr>
              <a:t>เตรียม</a:t>
            </a:r>
            <a:r>
              <a:rPr lang="en-US" sz="6600" b="1" dirty="0" smtClean="0">
                <a:latin typeface="TH Baijam" panose="02000506000000020004" pitchFamily="2" charset="-34"/>
                <a:cs typeface="+mj-cs"/>
              </a:rPr>
              <a:t>…</a:t>
            </a:r>
            <a:r>
              <a:rPr lang="th-TH" sz="6600" b="1" dirty="0" smtClean="0">
                <a:latin typeface="TH Baijam" panose="02000506000000020004" pitchFamily="2" charset="-34"/>
                <a:cs typeface="+mj-cs"/>
              </a:rPr>
              <a:t>เดินทางไกล</a:t>
            </a:r>
          </a:p>
          <a:p>
            <a:pPr algn="ctr"/>
            <a:r>
              <a:rPr lang="en-US" sz="6600" b="1" dirty="0" smtClean="0">
                <a:latin typeface="TH Baijam" panose="02000506000000020004" pitchFamily="2" charset="-34"/>
                <a:cs typeface="+mj-cs"/>
              </a:rPr>
              <a:t>ECT Head &amp; Neck</a:t>
            </a:r>
            <a:endParaRPr lang="th-TH" sz="6600" b="1" dirty="0">
              <a:latin typeface="TH Baijam" panose="02000506000000020004" pitchFamily="2" charset="-34"/>
              <a:cs typeface="+mj-cs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108" y="4040126"/>
            <a:ext cx="2427852" cy="279958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/>
          <a:srcRect l="16001" t="19563" r="13440" b="15681"/>
          <a:stretch/>
        </p:blipFill>
        <p:spPr>
          <a:xfrm>
            <a:off x="5580112" y="5843268"/>
            <a:ext cx="1512168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504" y="178103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ผลการพัฒนา</a:t>
            </a: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="" xmlns:p14="http://schemas.microsoft.com/office/powerpoint/2010/main" val="3687375732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374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143634"/>
            <a:ext cx="6137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ปัจจัยแห่งความสำเร็จ การเสริมพลังด้วยอาหารเสริมทางกายและใจ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90" r="16864"/>
          <a:stretch/>
        </p:blipFill>
        <p:spPr>
          <a:xfrm rot="5400000">
            <a:off x="935708" y="3664391"/>
            <a:ext cx="2720163" cy="296946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9" t="18947" b="11047"/>
          <a:stretch/>
        </p:blipFill>
        <p:spPr>
          <a:xfrm>
            <a:off x="248585" y="1487597"/>
            <a:ext cx="2969462" cy="206853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4139952" y="1196752"/>
            <a:ext cx="49236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ข้อมูลโภชนาการ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ถ้วย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100 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กรัม</a:t>
            </a:r>
          </a:p>
          <a:p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คุณค่าทางโภชนาการ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: 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พลังงาน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140 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กิโล</a:t>
            </a:r>
            <a:r>
              <a:rPr lang="th-TH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แคลอ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รี่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ไขมันทั้งหมด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ไขมันอิ่มตัว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โคเลสเตอรอล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5%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คาร์โบไฮเดรต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11%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ใยอาหาร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3%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โซเดียม 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วิตามิน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A		7%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วิตามินบี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		5%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วิตามินบี 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		9%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แค</a:t>
            </a:r>
            <a:r>
              <a:rPr lang="th-TH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ลเซี่ยม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en-US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14%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2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60" y="1052736"/>
            <a:ext cx="7920880" cy="46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สาเหตุ</a:t>
            </a:r>
            <a:r>
              <a:rPr lang="th-TH" sz="24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ที่ทำให้น้ำหนักลดมีหลายปัจจัย  นอกจากพยาธิสภาพของโรค  ยังมีปัจจัยอื่นที่น่าสนใจคือ ความเชื่อที่คลาดเคลื่อนเกี่ยวกับการรับประทานอาหาร  </a:t>
            </a:r>
            <a:r>
              <a:rPr lang="th-TH" sz="24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     เช่น </a:t>
            </a:r>
            <a:r>
              <a:rPr lang="th-TH" sz="24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งดเนื้อสัตว์ ไข่ นม และสภาพจิตใจทำให้ความอยากอาหารลดลง  นอกจากนี้ การวิตกกังวลกับการใส่สายยางให้อาหาร  ทำให้เกิดความล่าช้าในการแก้ไขภาวะ</a:t>
            </a:r>
            <a:r>
              <a:rPr lang="th-TH" sz="24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โภชนาการ</a:t>
            </a:r>
          </a:p>
          <a:p>
            <a:pPr marL="342900" indent="-3429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th-TH" sz="2400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ดังนั้น </a:t>
            </a:r>
            <a:r>
              <a:rPr lang="th-TH" sz="24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การประเมินและการให้คำปรึกษา  ร่วมกับการเสริมพลัง  มีความสำคัญสำหรับผู้ป่วยมะเร็งศีรษะและคอ  ควรเริ่มดูแลตั้งแต่แรกรับผู้ป่วย  ให้คำปรึกษาในระหว่างการดูแลและติดตามต่อเนื่อง  นอกจากนี้  การแสวงหาอาหารเสริมที่มีประสิทธิภาพให้กับผู้ป่วยจะช่วยส่งเสริมให้ภาวะโภชนาการผู้ป่วย  ดีขึ้นได้  เพื่อเป็นต้นทุนร่างกายให้พร้อมต่อการรักษาในอนาคต</a:t>
            </a:r>
            <a:endParaRPr lang="en-US" sz="2400" b="1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324544" y="90528"/>
            <a:ext cx="3643946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b="1" u="sng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บทเรียนสำคัญของทีม</a:t>
            </a:r>
            <a:endParaRPr lang="en-US" sz="3600" u="sng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pic>
        <p:nvPicPr>
          <p:cNvPr id="9" name="Picture 2" descr="ผลการค้นหารูปภาพสำหรับ รูปการ์ตูนให้คำปรึกษ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72270"/>
            <a:ext cx="2361510" cy="87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7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71600" y="1844824"/>
            <a:ext cx="73186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th-TH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48256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2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7" y="2143181"/>
            <a:ext cx="1547664" cy="463691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25955" y="914405"/>
            <a:ext cx="7200800" cy="52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มะเร็งศีรษะและคอเป็นมะเร็งที่มีอุบัติการณ์สูงเป็นลำดับที่ </a:t>
            </a:r>
            <a:r>
              <a:rPr lang="en-US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3 (NCI Hospital based,2558) </a:t>
            </a: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ผู้ป่วย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ส่วนใหญ่มักมารับการรักษาในระยะที่โรคมีการลุกลามไปยังอวัยวะข้างเคียง  จากพยาธิสภาพของโรคในบริเวณของมะเร็งศีรษะและคอ 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h-TH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เมื่อเข้ารับ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การรักษามักจะมีแนวโน้มลดลงจากผลข้างเคียงจากการรักษาร่วมด้วย 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th-TH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4" y="156901"/>
            <a:ext cx="4631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ปัญหา </a:t>
            </a:r>
            <a:r>
              <a:rPr lang="en-US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Nutrition </a:t>
            </a:r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และผลกระทบ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462" y="5301208"/>
            <a:ext cx="1660258" cy="1478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0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98705"/>
            <a:ext cx="4121332" cy="305929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701323"/>
            <a:ext cx="8064896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th-TH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ภาวะ</a:t>
            </a:r>
            <a:r>
              <a:rPr lang="th-TH" b="1" dirty="0" err="1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ทุพ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โภชนาการจะส่งผลให้ผู้ป่วยได้รับผลข้างเคียงที่รุนแรงมากขึ้น  ทำให้ต้องหยุดพักการรักษาจากสภาพร่างกายที่</a:t>
            </a: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อ่อนแอ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h-TH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บางรายอาจเกิดความท้อแท้  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ไม่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มารับการรักษาให้ครบตามแพทย์ที่กำหนด  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ซึ่ง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ส่งกระทบต่อคุณภาพการ</a:t>
            </a: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รักษา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และ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คุณภาพชีวิตของผู้ป่วย</a:t>
            </a:r>
            <a:endParaRPr lang="en-US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230154"/>
            <a:ext cx="3975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ปัญหา </a:t>
            </a:r>
            <a:r>
              <a:rPr lang="en-US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Nutrition</a:t>
            </a:r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 ในปัจจุบัน</a:t>
            </a:r>
            <a:endParaRPr lang="th-TH" sz="3600" b="1" u="sng" dirty="0"/>
          </a:p>
        </p:txBody>
      </p:sp>
    </p:spTree>
    <p:extLst>
      <p:ext uri="{BB962C8B-B14F-4D97-AF65-F5344CB8AC3E}">
        <p14:creationId xmlns="" xmlns:p14="http://schemas.microsoft.com/office/powerpoint/2010/main" val="35879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7504" y="974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งานเดิมที่มีอยู่ และ </a:t>
            </a:r>
            <a:r>
              <a:rPr lang="en-US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gap</a:t>
            </a:r>
            <a:r>
              <a:rPr lang="th-TH" sz="36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พบว่า</a:t>
            </a:r>
            <a:endParaRPr lang="en-US" sz="3600" b="1" u="sng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9552" y="1196752"/>
            <a:ext cx="8208912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i="1" dirty="0" smtClean="0">
                <a:solidFill>
                  <a:srgbClr val="00B05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ทีม</a:t>
            </a:r>
            <a:r>
              <a:rPr lang="th-TH" b="1" i="1" dirty="0">
                <a:solidFill>
                  <a:srgbClr val="00B05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มีการดูแลด้านโภชนาการอย่างเป็นรูปแบบที่ชัดเจนเฉพาะกลุ่มมะเร็งโพรงหลังจมูก  เนื่องจากเป็นกลุ่มโรคหลักของทีมตามนโยบายก่อน</a:t>
            </a:r>
            <a:r>
              <a:rPr lang="th-TH" b="1" i="1" dirty="0" smtClean="0">
                <a:solidFill>
                  <a:srgbClr val="00B050"/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ปี 2559 </a:t>
            </a:r>
          </a:p>
          <a:p>
            <a:pPr marL="342900" indent="-342900" algn="thaiDi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ผล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การดำเนินงานอยู่ในระดับค่อนข้างดี  โดยพบว่าผู้ป่วยส่วน</a:t>
            </a: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ใหญ่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ไม่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มีปัญหาน้ำหนักลดมากในช่วงก่อนการรักษา  และสามารถควบคุมน้ำหนักของผู้ป่วยไม่ให้ลดลงระหว่างการรักษาเกินกว่า 10  </a:t>
            </a:r>
            <a:r>
              <a:rPr lang="en-US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ตาม</a:t>
            </a:r>
            <a:r>
              <a:rPr lang="th-TH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เป้าหมายที่ทีมกำหนด   </a:t>
            </a:r>
            <a:endParaRPr lang="th-TH" b="1" dirty="0" smtClean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9689" y="3789040"/>
            <a:ext cx="1628775" cy="2809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68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7504" y="974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งานเดิมที่มีอยู่ และ </a:t>
            </a:r>
            <a:r>
              <a:rPr lang="en-US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gap</a:t>
            </a:r>
            <a:r>
              <a:rPr lang="th-TH" sz="36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พบว่า</a:t>
            </a:r>
            <a:endParaRPr lang="en-US" sz="3600" b="1" u="sng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866" y="1196752"/>
            <a:ext cx="820891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เมื่อ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ทบทวนข้อมูลภาวะโภชนาการของผู้ป่วยมะเร็งศีรษะและคอที่มารับบริการในเดือน มีนาคม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– เมษายน 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2560 ซึ่ง</a:t>
            </a:r>
            <a:r>
              <a:rPr lang="th-TH" b="1" i="1" u="sng" dirty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ส่วนใหญ่เป็นมะเร็งช่องปากและกล่องเสียง ประมาณ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80% 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พบปัญหาด้านโภชนาการ  ดังนี้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6409911"/>
              </p:ext>
            </p:extLst>
          </p:nvPr>
        </p:nvGraphicFramePr>
        <p:xfrm>
          <a:off x="1115616" y="3012812"/>
          <a:ext cx="7140226" cy="156540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640833"/>
                <a:gridCol w="1822889"/>
                <a:gridCol w="16765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ข้อมูล</a:t>
                      </a:r>
                      <a:endParaRPr lang="en-US" sz="24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จำนวน (ราย)</a:t>
                      </a:r>
                      <a:endParaRPr lang="en-US" sz="240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%</a:t>
                      </a:r>
                      <a:endParaRPr lang="en-US" sz="240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ผู้ป่วยทั้งหมด</a:t>
                      </a:r>
                      <a:endParaRPr lang="en-US" sz="24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25</a:t>
                      </a:r>
                      <a:endParaRPr lang="en-US" sz="24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 </a:t>
                      </a:r>
                      <a:endParaRPr lang="en-US" sz="2400" b="1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ผู้ป่วยที่มีน้ำหนักเพิ่ม/คงตัว</a:t>
                      </a:r>
                      <a:endParaRPr lang="en-US" sz="24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3</a:t>
                      </a:r>
                      <a:endParaRPr lang="en-US" sz="24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12.00%</a:t>
                      </a:r>
                      <a:endParaRPr lang="en-US" sz="24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ผู้ป่วยที่มีน้ำหนักลด</a:t>
                      </a:r>
                      <a:endParaRPr lang="en-US" sz="24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22</a:t>
                      </a:r>
                      <a:endParaRPr lang="en-US" sz="2400" b="1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88.00%</a:t>
                      </a:r>
                      <a:endParaRPr lang="en-US" sz="24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173" y="4941168"/>
            <a:ext cx="1872207" cy="187220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33695" y="4757731"/>
            <a:ext cx="62736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ข้อมูลภาวะโภชนาการก่อนเริ่มการรักษา (ก่อนการพัฒนา)</a:t>
            </a:r>
            <a:r>
              <a:rPr lang="th-TH" sz="18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จากการวิเคราะห์กลุ่มที่มีน้ำหนักลด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พบว่า มี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weight loss = 6.02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(0.30-14.40)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โดยค่าที่ต้องการคือ &lt; 7.5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ในช่วง 6-8 สัปดาห์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เมื่อดูรายผู้ป่วยได้พบว่ามีผู้ป่วยที่น้ำหนักลดมากกว่า 7.5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จำนวน 7 ราย (31.80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) ส่วนใหญ่เป็นมะเร็งของช่องปาก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7720" y="29752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กระบวนการพัฒนา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8050" y="1055700"/>
            <a:ext cx="809014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thaiDi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ปรึกษา</a:t>
            </a:r>
            <a:r>
              <a:rPr lang="th-TH" sz="3200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ภายใน</a:t>
            </a:r>
            <a:r>
              <a:rPr lang="th-TH" sz="3200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ทีม</a:t>
            </a:r>
          </a:p>
          <a:p>
            <a:pPr marL="514350" lvl="0" indent="-514350" algn="thaiDi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วาง</a:t>
            </a:r>
            <a:r>
              <a:rPr lang="th-TH" sz="3200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รูปแบบการดูแลเพื่อส่งเสริมภาวะโภชนาการด้วย</a:t>
            </a:r>
            <a:r>
              <a:rPr lang="th-TH" sz="3200" dirty="0" err="1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ทีมสห</a:t>
            </a:r>
            <a:r>
              <a:rPr lang="th-TH" sz="3200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สาขา</a:t>
            </a:r>
          </a:p>
          <a:p>
            <a:pPr marL="971550" lvl="1" indent="-514350" algn="thaiDi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th-TH" sz="3200" dirty="0" smtClean="0"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แพทย์</a:t>
            </a:r>
          </a:p>
          <a:p>
            <a:pPr marL="971550" lvl="1" indent="-514350" algn="thaiDi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พยาบาล</a:t>
            </a:r>
          </a:p>
          <a:p>
            <a:pPr marL="971550" lvl="1" indent="-514350" algn="thaiDi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th-TH" sz="3200" dirty="0" smtClean="0"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นัก</a:t>
            </a:r>
            <a:r>
              <a:rPr lang="th-TH" sz="3200" dirty="0" err="1" smtClean="0"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โภชน</a:t>
            </a:r>
            <a:r>
              <a:rPr lang="th-TH" sz="3200" dirty="0" smtClean="0"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บำบัด</a:t>
            </a:r>
            <a:endParaRPr lang="en-US" sz="3200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pic>
        <p:nvPicPr>
          <p:cNvPr id="2050" name="Picture 2" descr="C:\Users\NCI\Documents\รูป CQI\IMG_3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60948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81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7720" y="29752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กระบวนการพัฒนา</a:t>
            </a:r>
          </a:p>
        </p:txBody>
      </p:sp>
      <p:pic>
        <p:nvPicPr>
          <p:cNvPr id="1026" name="Picture 2" descr="C:\Users\NCI\Documents\รูป CQI\IMG_6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3847976" cy="2885982"/>
          </a:xfrm>
          <a:prstGeom prst="rect">
            <a:avLst/>
          </a:prstGeom>
          <a:noFill/>
        </p:spPr>
      </p:pic>
      <p:pic>
        <p:nvPicPr>
          <p:cNvPr id="1027" name="Picture 3" descr="C:\Users\NCI\Documents\รูป CQI\IMG_6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669722" cy="3400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5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9752" y="155176"/>
            <a:ext cx="3691028" cy="853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ผู้ป่วยมะเร็งศีรษะและ</a:t>
            </a:r>
            <a:r>
              <a:rPr lang="th-TH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คอ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ที่มา</a:t>
            </a:r>
            <a:r>
              <a:rPr lang="th-TH" sz="20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รับการวางแผนการรักษา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39752" y="1124744"/>
            <a:ext cx="3691028" cy="787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ประเมินปัญหาด้านโภชนาการ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( น้ำหนักลดในช่วง 1-2 เดือนก่อนมารพ.)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9" name="ลูกศรเชื่อมต่อแบบตรง 8"/>
          <p:cNvCxnSpPr>
            <a:stCxn id="6" idx="2"/>
            <a:endCxn id="7" idx="0"/>
          </p:cNvCxnSpPr>
          <p:nvPr/>
        </p:nvCxnSpPr>
        <p:spPr>
          <a:xfrm>
            <a:off x="4185266" y="1008743"/>
            <a:ext cx="0" cy="116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6030780" y="2108675"/>
            <a:ext cx="5760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ใช่</a:t>
            </a:r>
            <a:endParaRPr lang="th-TH" sz="1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726549" y="2108675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ไม่ใช่</a:t>
            </a:r>
            <a:endParaRPr lang="th-TH" sz="1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7545" y="2780928"/>
            <a:ext cx="2358008" cy="981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th-TH" sz="18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ให้ข้อมูลความจำเป็นของการดูแลภาวะโภชนาการและการรับประทานอย่างถูกต้อง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4" name="ลูกศรเชื่อมต่อแบบตรง 13"/>
          <p:cNvCxnSpPr>
            <a:stCxn id="7" idx="2"/>
            <a:endCxn id="12" idx="0"/>
          </p:cNvCxnSpPr>
          <p:nvPr/>
        </p:nvCxnSpPr>
        <p:spPr>
          <a:xfrm flipH="1">
            <a:off x="1726549" y="1912396"/>
            <a:ext cx="2458717" cy="868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4201960" y="2780928"/>
            <a:ext cx="4906544" cy="2166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ให้ข้อมูลความจำเป็นของการดูแลภาวะโภชนาการ</a:t>
            </a:r>
            <a:endParaRPr lang="en-US" sz="1800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ค้นหาสาเหตุร่วมกัน </a:t>
            </a:r>
            <a:endParaRPr lang="en-US" sz="1800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ประเมิน </a:t>
            </a:r>
            <a:r>
              <a:rPr lang="en-US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idea calorie &amp; calorie count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ให้คำปรึกษาการรับประทานอาหารอย่างถูกต้องและเพียงพอ</a:t>
            </a:r>
            <a:endParaRPr lang="en-US" sz="1800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ให้อาหารเสริมที่เหมาะสม  และไม่มีค่าใช้จ่าย</a:t>
            </a:r>
            <a:endParaRPr lang="en-US" sz="1800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ให้คำปรึกษาเรื่องอื่นๆเพื่อเตรียมพร้อมก่อนรักษา</a:t>
            </a:r>
            <a:endParaRPr lang="en-US" sz="1800" b="1" dirty="0"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ส่งพบแพทย์</a:t>
            </a:r>
            <a:r>
              <a:rPr lang="th-TH" sz="18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เพื่อ</a:t>
            </a:r>
            <a:r>
              <a:rPr lang="en-US" sz="1800" b="1" dirty="0" smtClean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symptoms </a:t>
            </a:r>
            <a:r>
              <a:rPr lang="en-US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control </a:t>
            </a:r>
            <a:r>
              <a:rPr lang="th-TH" sz="1800" b="1" dirty="0"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ตามความจำเป็นของผู้ป่วย</a:t>
            </a:r>
            <a:endParaRPr lang="en-US" sz="1800" b="1" dirty="0"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cxnSp>
        <p:nvCxnSpPr>
          <p:cNvPr id="17" name="ลูกศรเชื่อมต่อแบบตรง 16"/>
          <p:cNvCxnSpPr>
            <a:stCxn id="7" idx="2"/>
            <a:endCxn id="15" idx="0"/>
          </p:cNvCxnSpPr>
          <p:nvPr/>
        </p:nvCxnSpPr>
        <p:spPr>
          <a:xfrm>
            <a:off x="4185266" y="1912396"/>
            <a:ext cx="2469966" cy="868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5183750" y="5250724"/>
            <a:ext cx="2986716" cy="42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ให้คำปรึกษาและติดตามทางโทรศัพท์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2" name="ลูกศรเชื่อมต่อแบบตรง 21"/>
          <p:cNvCxnSpPr>
            <a:stCxn id="15" idx="2"/>
          </p:cNvCxnSpPr>
          <p:nvPr/>
        </p:nvCxnSpPr>
        <p:spPr>
          <a:xfrm>
            <a:off x="6655232" y="4947803"/>
            <a:ext cx="0" cy="302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1403648" y="6015836"/>
            <a:ext cx="6624736" cy="553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Baijam" panose="02000506000000020004" pitchFamily="2" charset="-34"/>
              </a:rPr>
              <a:t>ประเมินติดตามก่อนเริ่มการรักษา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5" name="ลูกศรเชื่อมต่อแบบตรง 24"/>
          <p:cNvCxnSpPr>
            <a:stCxn id="12" idx="2"/>
          </p:cNvCxnSpPr>
          <p:nvPr/>
        </p:nvCxnSpPr>
        <p:spPr>
          <a:xfrm>
            <a:off x="1726549" y="3762351"/>
            <a:ext cx="0" cy="2258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677108" y="5712915"/>
            <a:ext cx="0" cy="302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1711" y="5115131"/>
            <a:ext cx="680770" cy="708619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6637" y="3948844"/>
            <a:ext cx="2077364" cy="161301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4441" y="1322011"/>
            <a:ext cx="1690858" cy="1434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3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4" t="11329" r="12404" b="67300"/>
          <a:stretch>
            <a:fillRect/>
          </a:stretch>
        </p:blipFill>
        <p:spPr bwMode="auto">
          <a:xfrm>
            <a:off x="6677108" y="0"/>
            <a:ext cx="2448272" cy="70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 rot="5400000">
            <a:off x="-3027101" y="3036091"/>
            <a:ext cx="6858000" cy="785818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516216" y="620688"/>
            <a:ext cx="29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มหกรรมคุณภาพ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CQI (15-16 </a:t>
            </a:r>
            <a:r>
              <a:rPr lang="th-TH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กุมภาพันธ์ </a:t>
            </a:r>
            <a:r>
              <a:rPr lang="en-US" sz="1400" b="1" i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2561)</a:t>
            </a:r>
            <a:endParaRPr lang="th-TH" sz="1400" b="1" i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504" y="178103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latin typeface="TH Baijam" panose="02000506000000020004" pitchFamily="2" charset="-34"/>
                <a:cs typeface="TH Baijam" panose="02000506000000020004" pitchFamily="2" charset="-34"/>
              </a:rPr>
              <a:t>ผลการพัฒนา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124744"/>
            <a:ext cx="90364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ข้อมูลภาวะโภชนาการเมื่อเริ่มการรักษา (หลังการพัฒนา)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จากการวิเคราะห์กลุ่มที่มีน้ำหนักลด   พบว่า มี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weight loss = 5.17  %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(1.9-9.2)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 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ea typeface="Calibri" panose="020F0502020204030204" pitchFamily="34" charset="0"/>
              <a:cs typeface="TH Baijam" panose="02000506000000020004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โดยค่าที่ต้องการคือ &lt; 7.5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ในช่วง 6-8 สัปดาห์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เมื่อดูรายผู้ป่วยได้พบว่ามีผู้ป่วยที่น้ำหนักลดมากกว่า 7.5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จำนวน 1 ราย (16.67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%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)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เป็นมะเร็งของลิ้น ที่ไม่สามารถรับประทานทางปากได้ และไม่ใส่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Calibri" panose="020F0502020204030204" pitchFamily="34" charset="0"/>
                <a:cs typeface="TH Baijam" panose="02000506000000020004" pitchFamily="2" charset="-34"/>
              </a:rPr>
              <a:t>ตามคำแนะนำ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5362358"/>
              </p:ext>
            </p:extLst>
          </p:nvPr>
        </p:nvGraphicFramePr>
        <p:xfrm>
          <a:off x="1259632" y="3284984"/>
          <a:ext cx="6912768" cy="1565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851"/>
                <a:gridCol w="1764819"/>
                <a:gridCol w="16230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ข้อมูล</a:t>
                      </a:r>
                      <a:endParaRPr lang="en-US" sz="16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จำนวน (ราย)</a:t>
                      </a:r>
                      <a:endParaRPr lang="en-US" sz="160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%</a:t>
                      </a:r>
                      <a:endParaRPr lang="en-US" sz="160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ผู้ป่วยทั้งหมด</a:t>
                      </a:r>
                      <a:endParaRPr lang="en-US" sz="16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11</a:t>
                      </a:r>
                      <a:endParaRPr lang="en-US" sz="16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 </a:t>
                      </a:r>
                      <a:endParaRPr lang="en-US" sz="1600" b="1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ผู้ป่วยที่มีน้ำหนักเพิ่ม/คงตัว</a:t>
                      </a:r>
                      <a:endParaRPr lang="en-US" sz="16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5</a:t>
                      </a:r>
                      <a:endParaRPr lang="en-US" sz="1600" b="1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45.45%</a:t>
                      </a:r>
                      <a:endParaRPr lang="en-US" sz="16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h-TH" sz="2400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ผู้ป่วยที่มีน้ำหนักลด</a:t>
                      </a:r>
                      <a:endParaRPr lang="en-US" sz="1600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6</a:t>
                      </a:r>
                      <a:endParaRPr lang="en-US" sz="16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54.54%</a:t>
                      </a:r>
                      <a:endParaRPr lang="en-US" sz="1600" b="1" dirty="0">
                        <a:effectLst/>
                        <a:latin typeface="TH Baijam" panose="02000506000000020004" pitchFamily="2" charset="-34"/>
                        <a:ea typeface="Calibri" panose="020F0502020204030204" pitchFamily="34" charset="0"/>
                        <a:cs typeface="TH Baijam" panose="02000506000000020004" pitchFamily="2" charset="-3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085184"/>
            <a:ext cx="1731414" cy="157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0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901</Words>
  <Application>Microsoft Office PowerPoint</Application>
  <PresentationFormat>นำเสนอทางหน้าจอ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1" baseType="lpstr">
      <vt:lpstr>Arial</vt:lpstr>
      <vt:lpstr>Angsana New</vt:lpstr>
      <vt:lpstr>TH Baijam</vt:lpstr>
      <vt:lpstr>Calibri</vt:lpstr>
      <vt:lpstr>Cordia New</vt:lpstr>
      <vt:lpstr>Wingdings</vt:lpstr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waraporn_p</dc:creator>
  <cp:lastModifiedBy>beety49</cp:lastModifiedBy>
  <cp:revision>18</cp:revision>
  <dcterms:created xsi:type="dcterms:W3CDTF">2018-01-30T08:15:50Z</dcterms:created>
  <dcterms:modified xsi:type="dcterms:W3CDTF">2018-02-14T09:00:44Z</dcterms:modified>
</cp:coreProperties>
</file>