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7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B113A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92" autoAdjust="0"/>
    <p:restoredTop sz="94660"/>
  </p:normalViewPr>
  <p:slideViewPr>
    <p:cSldViewPr>
      <p:cViewPr varScale="1">
        <p:scale>
          <a:sx n="84" d="100"/>
          <a:sy n="84" d="100"/>
        </p:scale>
        <p:origin x="-4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F855674-A8D5-4B7C-83CA-EC40B4A99688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สี่เหลี่ยมผืนผ้า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ตัวเชื่อมต่อตรง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ตัวเชื่อมต่อตรง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สี่เหลี่ยมผืนผ้า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วงรี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วงรี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วงรี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E804E1A-15D3-4BAF-ABD8-CEB67D488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55674-A8D5-4B7C-83CA-EC40B4A99688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04E1A-15D3-4BAF-ABD8-CEB67D488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55674-A8D5-4B7C-83CA-EC40B4A99688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04E1A-15D3-4BAF-ABD8-CEB67D488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F855674-A8D5-4B7C-83CA-EC40B4A99688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E804E1A-15D3-4BAF-ABD8-CEB67D488D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ตัวยึดท้ายกระดา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F855674-A8D5-4B7C-83CA-EC40B4A99688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สี่เหลี่ยมผืนผ้า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ตัวเชื่อมต่อตรง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ตัวเชื่อมต่อตรง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วงรี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วงรี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วงรี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ตัวเชื่อมต่อตรง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E804E1A-15D3-4BAF-ABD8-CEB67D488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55674-A8D5-4B7C-83CA-EC40B4A99688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04E1A-15D3-4BAF-ABD8-CEB67D488D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55674-A8D5-4B7C-83CA-EC40B4A99688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04E1A-15D3-4BAF-ABD8-CEB67D488D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12" name="ตัวยึดข้อความ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14" name="ตัวยึดข้อความ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6" name="ตัวยึดวันที่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F855674-A8D5-4B7C-83CA-EC40B4A99688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804E1A-15D3-4BAF-ABD8-CEB67D488D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55674-A8D5-4B7C-83CA-EC40B4A99688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04E1A-15D3-4BAF-ABD8-CEB67D488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วงรี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ตัวยึดเนื้อหา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21" name="ตัวยึดวันที่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F855674-A8D5-4B7C-83CA-EC40B4A99688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22" name="ตัวยึดหมายเลขภาพนิ่ง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E804E1A-15D3-4BAF-ABD8-CEB67D488D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ตัวยึดท้ายกระดา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วงรี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h-TH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เชื่อมต่อตรง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ตัวเชื่อมต่อตรง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ตัวยึดวันที่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F855674-A8D5-4B7C-83CA-EC40B4A99688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804E1A-15D3-4BAF-ABD8-CEB67D488D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ตัวยึดท้ายกระดา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/>
              <a:t>ระดับที่สอง</a:t>
            </a:r>
          </a:p>
          <a:p>
            <a:pPr lvl="2" eaLnBrk="1" latinLnBrk="0" hangingPunct="1"/>
            <a:r>
              <a:rPr kumimoji="0" lang="th-TH"/>
              <a:t>ระดับที่สาม</a:t>
            </a:r>
          </a:p>
          <a:p>
            <a:pPr lvl="3" eaLnBrk="1" latinLnBrk="0" hangingPunct="1"/>
            <a:r>
              <a:rPr kumimoji="0" lang="th-TH"/>
              <a:t>ระดับที่สี่</a:t>
            </a:r>
          </a:p>
          <a:p>
            <a:pPr lvl="4" eaLnBrk="1" latinLnBrk="0" hangingPunct="1"/>
            <a:r>
              <a:rPr kumimoji="0" lang="th-TH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F855674-A8D5-4B7C-83CA-EC40B4A99688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วงรี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E804E1A-15D3-4BAF-ABD8-CEB67D488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600200" y="152400"/>
            <a:ext cx="5562600" cy="1447800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000" u="sng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4000" u="sng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4000" u="sng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4000" u="sng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4000" u="sng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4000" u="sng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4000" u="sng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4000" u="sng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4000" u="sng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4000" u="sng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4000" u="sng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4000" u="sng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4000" u="sng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4000" u="sng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th-TH" sz="2700" u="sng" dirty="0">
                <a:solidFill>
                  <a:schemeClr val="accent2">
                    <a:lumMod val="50000"/>
                  </a:schemeClr>
                </a:solidFill>
              </a:rPr>
              <a:t>ชื่อผลงาน</a:t>
            </a:r>
            <a:r>
              <a:rPr lang="th-TH" sz="2700" dirty="0">
                <a:solidFill>
                  <a:schemeClr val="accent2">
                    <a:lumMod val="50000"/>
                  </a:schemeClr>
                </a:solidFill>
              </a:rPr>
              <a:t> / โครงการพัฒนา</a:t>
            </a:r>
            <a:r>
              <a:rPr lang="en-US" sz="2700" dirty="0">
                <a:solidFill>
                  <a:schemeClr val="accent2">
                    <a:lumMod val="50000"/>
                  </a:schemeClr>
                </a:solidFill>
              </a:rPr>
              <a:t> : </a:t>
            </a:r>
            <a:br>
              <a:rPr lang="en-US" sz="27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th-TH" sz="2700" dirty="0">
                <a:solidFill>
                  <a:schemeClr val="accent2">
                    <a:lumMod val="50000"/>
                  </a:schemeClr>
                </a:solidFill>
              </a:rPr>
              <a:t> เปิดสบายไร้กังวล</a:t>
            </a:r>
            <a:r>
              <a:rPr lang="en-US" sz="27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2700" dirty="0">
                <a:solidFill>
                  <a:schemeClr val="accent2">
                    <a:lumMod val="50000"/>
                  </a:schemeClr>
                </a:solidFill>
              </a:rPr>
            </a:br>
            <a:endParaRPr lang="en-US" sz="27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851605" cy="47244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algn="ctr"/>
            <a:r>
              <a:rPr lang="th-TH" sz="2800" dirty="0">
                <a:solidFill>
                  <a:schemeClr val="tx1"/>
                </a:solidFill>
              </a:rPr>
              <a:t>งานพยาบาลผู้ป่วยนอกรังสีรักษา</a:t>
            </a:r>
            <a:endParaRPr lang="en-US" sz="2800" dirty="0">
              <a:solidFill>
                <a:schemeClr val="tx1"/>
              </a:solidFill>
            </a:endParaRPr>
          </a:p>
          <a:p>
            <a:pPr algn="ctr"/>
            <a:r>
              <a:rPr lang="th-TH" sz="2800" dirty="0">
                <a:solidFill>
                  <a:srgbClr val="B113A6"/>
                </a:solidFill>
              </a:rPr>
              <a:t>    </a:t>
            </a:r>
            <a:endParaRPr lang="en-US" sz="2800" dirty="0">
              <a:solidFill>
                <a:srgbClr val="B113A6"/>
              </a:solidFill>
            </a:endParaRPr>
          </a:p>
          <a:p>
            <a:r>
              <a:rPr lang="th-TH" sz="2800" dirty="0">
                <a:solidFill>
                  <a:schemeClr val="tx1"/>
                </a:solidFill>
              </a:rPr>
              <a:t>                              จริยา  สงวนไทร       พยาบาลวิชาชีพชำนาญการด้านการพยาบาล 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th-TH" sz="2800" dirty="0">
                <a:solidFill>
                  <a:schemeClr val="tx1"/>
                </a:solidFill>
              </a:rPr>
              <a:t>                                                        หัวหน้างานพยาบาลผู้ป่วยนอกรังสีรักษา (ที่ปรึกษา)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th-TH" sz="2800" dirty="0">
                <a:solidFill>
                  <a:schemeClr val="tx1"/>
                </a:solidFill>
              </a:rPr>
              <a:t>                              บังอร เจษฎาภูริ     	 พยาบาลวิชาชีพชำนาญการด้านการพยาบาล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th-TH" sz="2800" dirty="0">
                <a:solidFill>
                  <a:schemeClr val="tx1"/>
                </a:solidFill>
              </a:rPr>
              <a:t>                              วาสนา  ยิ้มแย้มโอฐ    พยาบาลวิชาชีพชำนาญการด้านการพยาบาล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th-TH" sz="2800" dirty="0">
                <a:solidFill>
                  <a:schemeClr val="tx1"/>
                </a:solidFill>
              </a:rPr>
              <a:t>                              </a:t>
            </a:r>
            <a:r>
              <a:rPr lang="th-TH" sz="2800" dirty="0" err="1">
                <a:solidFill>
                  <a:schemeClr val="tx1"/>
                </a:solidFill>
              </a:rPr>
              <a:t>อาร</a:t>
            </a:r>
            <a:r>
              <a:rPr lang="th-TH" sz="2800" dirty="0">
                <a:solidFill>
                  <a:schemeClr val="tx1"/>
                </a:solidFill>
              </a:rPr>
              <a:t>ดา  ทรัพย์สมาน   	 พยาบาลวิชาชีพปฏิบัติการ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th-TH" sz="2800" dirty="0">
                <a:solidFill>
                  <a:schemeClr val="tx1"/>
                </a:solidFill>
              </a:rPr>
              <a:t>                              </a:t>
            </a:r>
            <a:r>
              <a:rPr lang="th-TH" sz="2800" dirty="0" err="1">
                <a:solidFill>
                  <a:schemeClr val="tx1"/>
                </a:solidFill>
              </a:rPr>
              <a:t>จิรัญญา</a:t>
            </a:r>
            <a:r>
              <a:rPr lang="th-TH" sz="2800" dirty="0">
                <a:solidFill>
                  <a:schemeClr val="tx1"/>
                </a:solidFill>
              </a:rPr>
              <a:t> </a:t>
            </a:r>
            <a:r>
              <a:rPr lang="th-TH" sz="2800" dirty="0" err="1">
                <a:solidFill>
                  <a:schemeClr val="tx1"/>
                </a:solidFill>
              </a:rPr>
              <a:t>หลิจิน</a:t>
            </a:r>
            <a:r>
              <a:rPr lang="th-TH" sz="2800" dirty="0">
                <a:solidFill>
                  <a:schemeClr val="tx1"/>
                </a:solidFill>
              </a:rPr>
              <a:t>ตะ        	 ผู้ช่วยเหลือคนไข้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th-TH" sz="2800" dirty="0">
                <a:solidFill>
                  <a:schemeClr val="tx1"/>
                </a:solidFill>
              </a:rPr>
              <a:t>                              จริยา  เกิดกันชีพ             	 ผู้ช่วยเหลือคนไข้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sz="4800" u="sng" dirty="0">
                <a:solidFill>
                  <a:schemeClr val="accent2">
                    <a:lumMod val="75000"/>
                  </a:schemeClr>
                </a:solidFill>
              </a:rPr>
              <a:t>การวัดผล และผล การเปลี่ยนแปลง</a:t>
            </a:r>
            <a:endParaRPr lang="en-US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h-TH" sz="3600" dirty="0">
                <a:solidFill>
                  <a:schemeClr val="accent2">
                    <a:lumMod val="75000"/>
                  </a:schemeClr>
                </a:solidFill>
              </a:rPr>
              <a:t>จัดให้ผู้ป่วยที่พออ่านออกเขียนได้ดูแลตนเองได้และ มีญาติคอยดูแล สามารถตอบแบบสอบถามได้ และขอ</a:t>
            </a:r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th-TH" sz="3600" dirty="0">
                <a:solidFill>
                  <a:schemeClr val="accent2">
                    <a:lumMod val="75000"/>
                  </a:schemeClr>
                </a:solidFill>
              </a:rPr>
              <a:t>    ความร่วมมือเราได้ให้แบบสำรวจความพึงพอใจ กางเกงสำหรับผู้ป่วยฉายรังสี บริเวณช่องท้องและอุ้งเชิงกราน </a:t>
            </a:r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th-TH" sz="3600" dirty="0">
                <a:solidFill>
                  <a:schemeClr val="accent2">
                    <a:lumMod val="75000"/>
                  </a:schemeClr>
                </a:solidFill>
              </a:rPr>
              <a:t>  โดยมีตารางคะแนน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10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</a:rPr>
              <a:t> ให้ผู้ป่วยกากบาทในช่องคะแนน</a:t>
            </a:r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th-TH" sz="3600" dirty="0">
                <a:solidFill>
                  <a:schemeClr val="accent2">
                    <a:lumMod val="75000"/>
                  </a:schemeClr>
                </a:solidFill>
              </a:rPr>
              <a:t>  </a:t>
            </a:r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315200" cy="13716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6000" b="1" dirty="0"/>
              <a:t>การประเมินผล  </a:t>
            </a:r>
            <a:endParaRPr lang="en-US" sz="60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85800" y="2438400"/>
            <a:ext cx="7543800" cy="39624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h-TH" sz="4000" b="1" dirty="0"/>
              <a:t>ผู้ป่วยมีความพึงพอใจ ลดระยะเวลาในการเตรียมตัวที่จะฉายรังสีบริเวณหน้าท้องและไม่อายลดความวิตกกังวลของผู้ป่วย และถ้ามีการจัดจำหน่ายมีความสนใจที่จะชื้อ</a:t>
            </a:r>
            <a:endParaRPr lang="en-US" sz="4000" b="1" dirty="0"/>
          </a:p>
          <a:p>
            <a:pPr>
              <a:buNone/>
            </a:pPr>
            <a:r>
              <a:rPr lang="en-US" sz="4000" b="1" dirty="0"/>
              <a:t> </a:t>
            </a:r>
          </a:p>
          <a:p>
            <a:pPr>
              <a:buNone/>
            </a:pPr>
            <a:r>
              <a:rPr lang="th-TH" sz="4000" b="1" dirty="0"/>
              <a:t>บทเรียนที่ได้รับ ลดระยะเวลาในการเตรียมผู้ป่วยเพื่อฉายรังสีบริเวณหน้าท้อง และลดความวิตกกังวลใจ ผู้ป่วยเพิ่มความมั่นใจและลดค่าใช้จ่ายในหน่วยงาน</a:t>
            </a:r>
            <a:endParaRPr lang="en-US" sz="4000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7620000" cy="43434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lvl="4"/>
            <a:endParaRPr lang="th-TH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lvl="4"/>
            <a:r>
              <a:rPr lang="th-TH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ขอบคุณค่ะ</a:t>
            </a:r>
          </a:p>
          <a:p>
            <a:pPr algn="ctr"/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3352800" y="16764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8534400" cy="6629400"/>
          </a:xfrm>
          <a:solidFill>
            <a:srgbClr val="92D05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endParaRPr lang="en-US" sz="4000" b="1" u="sng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r>
              <a:rPr lang="th-TH" sz="4000" b="1" u="sng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คำสำคัญ</a:t>
            </a:r>
            <a:r>
              <a:rPr lang="th-TH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กางเกง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>
              <a:buNone/>
            </a:pPr>
            <a:endParaRPr lang="en-US" sz="3600" dirty="0"/>
          </a:p>
          <a:p>
            <a:pPr>
              <a:buNone/>
            </a:pPr>
            <a:r>
              <a:rPr lang="en-US" sz="3600" dirty="0"/>
              <a:t>. </a:t>
            </a:r>
            <a:r>
              <a:rPr lang="th-TH" sz="3600" b="1" u="sng" dirty="0">
                <a:solidFill>
                  <a:schemeClr val="bg2">
                    <a:lumMod val="10000"/>
                  </a:schemeClr>
                </a:solidFill>
              </a:rPr>
              <a:t>สรุปผลงานโดยย่อ</a:t>
            </a:r>
            <a:r>
              <a:rPr lang="th-TH" sz="3600" dirty="0">
                <a:solidFill>
                  <a:schemeClr val="bg2">
                    <a:lumMod val="10000"/>
                  </a:schemeClr>
                </a:solidFill>
              </a:rPr>
              <a:t>   เป็นการออกแบบกางเกง</a:t>
            </a:r>
            <a:endParaRPr lang="en-US" sz="36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None/>
            </a:pP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  </a:t>
            </a:r>
            <a:r>
              <a:rPr lang="th-TH" sz="3600" dirty="0">
                <a:solidFill>
                  <a:schemeClr val="bg2">
                    <a:lumMod val="10000"/>
                  </a:schemeClr>
                </a:solidFill>
              </a:rPr>
              <a:t>ที่สามารเปิดด้านหน้าได้เพื่อให้ผู้ป่วยมะเร็งที่ต้องฉายรังสีบริเวณหน้าท้องขณะเข้าห้องฉายรังสีเพื่อลดระยะเวลาในการเตรียมผู้ป่วยและลดความวิตกกังวลของผู้ป่วยขณะฉายรังสี</a:t>
            </a:r>
            <a:endParaRPr lang="en-US" sz="36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None/>
            </a:pP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   </a:t>
            </a:r>
            <a:r>
              <a:rPr lang="th-TH" sz="3600" dirty="0">
                <a:solidFill>
                  <a:schemeClr val="bg2">
                    <a:lumMod val="10000"/>
                  </a:schemeClr>
                </a:solidFill>
              </a:rPr>
              <a:t>และลดค่าส่งผ้าซัก</a:t>
            </a:r>
            <a:endParaRPr lang="en-US" sz="3600" dirty="0">
              <a:solidFill>
                <a:schemeClr val="bg2">
                  <a:lumMod val="10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2667000" cy="731838"/>
          </a:xfr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th-TH" sz="4000" b="1" u="sng" dirty="0"/>
              <a:t>เป้าหมาย</a:t>
            </a:r>
            <a:endParaRPr lang="en-US" sz="4000" b="1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85800" y="1524000"/>
            <a:ext cx="7239000" cy="2971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th-TH" sz="4300" b="1" dirty="0"/>
              <a:t>เพื่อลดระยะเวลาในการเตรียมผู้ป่วยที่จะฉายรังสีบริเวณหน้าท้องและลดความวิตกกังวลของผู้ป่วย</a:t>
            </a:r>
            <a:endParaRPr lang="en-US" sz="4300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76400" y="609600"/>
            <a:ext cx="5867400" cy="5334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3600" b="1" u="sng" dirty="0">
                <a:solidFill>
                  <a:srgbClr val="00B0F0"/>
                </a:solidFill>
              </a:rPr>
              <a:t>ปัญหา</a:t>
            </a:r>
            <a:r>
              <a:rPr lang="th-TH" sz="3600" b="1" u="sng" dirty="0"/>
              <a:t>ผู้ป่วยและสาเหตุโดยย่อ</a:t>
            </a:r>
            <a:endParaRPr lang="en-US" sz="36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724400"/>
          </a:xfrm>
          <a:solidFill>
            <a:srgbClr val="FF99FF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h-TH" sz="2800" dirty="0">
                <a:latin typeface="Angsana New" pitchFamily="18" charset="-34"/>
                <a:ea typeface="Arial Unicode MS" pitchFamily="34" charset="-128"/>
                <a:cs typeface="Angsana New" pitchFamily="18" charset="-34"/>
              </a:rPr>
              <a:t>     งานพยาบาลผู้ป่วยนอกรังสีรักษา เป็นหน่วยงานที่รับผู้ป่วยมะเร็งต่อมลูกหมากมะเร็งลำไส้ใหญ่และผู้ป่วยมะเร็งปากมดลูกที่ต้องรับการักษาด้วยการฉายรังสี ซึ่งการฉายรังสีเจ้าหน้าที่จะต้องฉายตามแนวเส้นที่ขีดไว้ จากท้องน้อยจนถึง อวัยวะสืบพันธุ์ ซึ่งเวลาที่เจ้าหน้าที่เปิด บริเวณที่จะฉายรังสี ผู้ป่วยบางราย สวมใส่เสื้อผ้าที่ไม่สะดวกต่อการ ทำงานของเจ้าหน้าที่ หรือบางรายสวมกระโปรงชุดติดกัน ทำให้ต้องเปิดจากด้านล่าง ขึ้นมาทั้งหมด ผู้ป่วยจะ เกิดความกระดากอายและ วิตกกังวล อีกทั้งเจ้าหน้าที่ต้องเสียเวลาในการจัดเตรียม ผู้ป่วยดังนั้นพยาบาลจึงหาแนวทางแก้ไขปัญหา โดยออกแบบตัดเย็บกางเกงที่สามารถเปิดด้านหน้าได้ ให้ผู้ป่วยสวมใส่ก่อนเข้าห้องฉาย เพื่อมิให้เสียเวลาในการจัดท่าผู้ป่วย และให้ผู้ป่วยมีความมั่นใจมากขึ้นและช่วยลดค่าซักผ้าของหน่วยงาน</a:t>
            </a:r>
            <a:endParaRPr lang="en-US" sz="2800" dirty="0">
              <a:latin typeface="Angsana New" pitchFamily="18" charset="-34"/>
              <a:ea typeface="Arial Unicode MS" pitchFamily="34" charset="-128"/>
              <a:cs typeface="Angsana New" pitchFamily="18" charset="-34"/>
            </a:endParaRPr>
          </a:p>
          <a:p>
            <a:r>
              <a:rPr lang="th-TH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41767" y="381000"/>
            <a:ext cx="8534400" cy="1828800"/>
          </a:xfrm>
          <a:solidFill>
            <a:srgbClr val="FF99FF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3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ขณะรับการรักษาประหยัดค่าใช้จ่ายในการส่งผ้าซักของหน่วยงาน</a:t>
            </a:r>
            <a:br>
              <a:rPr lang="th-TH" sz="3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th-TH" sz="3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1</a:t>
            </a:r>
            <a:r>
              <a:rPr lang="th-TH" sz="3600" b="1" dirty="0" err="1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ตค</a:t>
            </a:r>
            <a:r>
              <a:rPr lang="en-US" sz="3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59-3</a:t>
            </a:r>
            <a:r>
              <a:rPr lang="en-US" sz="3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0</a:t>
            </a:r>
            <a:r>
              <a:rPr lang="th-TH" sz="3600" b="1" dirty="0" err="1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กย.</a:t>
            </a:r>
            <a:r>
              <a:rPr lang="th-TH" sz="3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60</a:t>
            </a:r>
            <a:r>
              <a:rPr lang="en-US" sz="3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3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152400" y="2895600"/>
            <a:ext cx="8534400" cy="327660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ผู้ป่วยมะเร็งต่อมลูกหมาก </a:t>
            </a:r>
            <a:r>
              <a:rPr lang="en-US" sz="3200" b="1" dirty="0">
                <a:latin typeface="Angsana New" pitchFamily="18" charset="-34"/>
                <a:cs typeface="Angsana New" pitchFamily="18" charset="-34"/>
              </a:rPr>
              <a:t>44</a:t>
            </a:r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ราย</a:t>
            </a:r>
            <a:r>
              <a:rPr lang="en-US" sz="3200" b="1" dirty="0">
                <a:latin typeface="Angsana New" pitchFamily="18" charset="-34"/>
                <a:cs typeface="Angsana New" pitchFamily="18" charset="-34"/>
              </a:rPr>
              <a:t>	 x10</a:t>
            </a:r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บาท </a:t>
            </a:r>
            <a:r>
              <a:rPr lang="en-US" sz="3200" b="1" dirty="0">
                <a:latin typeface="Angsana New" pitchFamily="18" charset="-34"/>
                <a:cs typeface="Angsana New" pitchFamily="18" charset="-34"/>
              </a:rPr>
              <a:t>X25</a:t>
            </a:r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ครั้ง</a:t>
            </a:r>
            <a:r>
              <a:rPr lang="en-US" sz="3200" b="1" dirty="0">
                <a:latin typeface="Angsana New" pitchFamily="18" charset="-34"/>
                <a:cs typeface="Angsana New" pitchFamily="18" charset="-34"/>
              </a:rPr>
              <a:t>=11,000</a:t>
            </a:r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บาท</a:t>
            </a:r>
            <a:endParaRPr lang="en-US" sz="3200" b="1" dirty="0"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th-TH" sz="3200" dirty="0">
                <a:latin typeface="Angsana New" pitchFamily="18" charset="-34"/>
                <a:cs typeface="Angsana New" pitchFamily="18" charset="-34"/>
              </a:rPr>
              <a:t>มะเร็งลำไส้ใหญ่</a:t>
            </a:r>
            <a:r>
              <a:rPr lang="en-US" sz="3200" dirty="0">
                <a:latin typeface="Angsana New" pitchFamily="18" charset="-34"/>
                <a:cs typeface="Angsana New" pitchFamily="18" charset="-34"/>
              </a:rPr>
              <a:t>             	79</a:t>
            </a:r>
            <a:r>
              <a:rPr lang="th-TH" sz="3200" dirty="0">
                <a:latin typeface="Angsana New" pitchFamily="18" charset="-34"/>
                <a:cs typeface="Angsana New" pitchFamily="18" charset="-34"/>
              </a:rPr>
              <a:t>ราย  </a:t>
            </a:r>
            <a:r>
              <a:rPr lang="en-US" sz="3200" dirty="0">
                <a:latin typeface="Angsana New" pitchFamily="18" charset="-34"/>
                <a:cs typeface="Angsana New" pitchFamily="18" charset="-34"/>
              </a:rPr>
              <a:t>X10</a:t>
            </a:r>
            <a:r>
              <a:rPr lang="th-TH" sz="3200" dirty="0">
                <a:latin typeface="Angsana New" pitchFamily="18" charset="-34"/>
                <a:cs typeface="Angsana New" pitchFamily="18" charset="-34"/>
              </a:rPr>
              <a:t>บาท </a:t>
            </a:r>
            <a:r>
              <a:rPr lang="en-US" sz="3200" dirty="0">
                <a:latin typeface="Angsana New" pitchFamily="18" charset="-34"/>
                <a:cs typeface="Angsana New" pitchFamily="18" charset="-34"/>
              </a:rPr>
              <a:t>X25</a:t>
            </a:r>
            <a:r>
              <a:rPr lang="th-TH" sz="3200" dirty="0">
                <a:latin typeface="Angsana New" pitchFamily="18" charset="-34"/>
                <a:cs typeface="Angsana New" pitchFamily="18" charset="-34"/>
              </a:rPr>
              <a:t>ครั้ง</a:t>
            </a:r>
            <a:r>
              <a:rPr lang="en-US" sz="3200" dirty="0">
                <a:latin typeface="Angsana New" pitchFamily="18" charset="-34"/>
                <a:cs typeface="Angsana New" pitchFamily="18" charset="-34"/>
              </a:rPr>
              <a:t>=19,750</a:t>
            </a:r>
            <a:r>
              <a:rPr lang="th-TH" sz="3200" dirty="0">
                <a:latin typeface="Angsana New" pitchFamily="18" charset="-34"/>
                <a:cs typeface="Angsana New" pitchFamily="18" charset="-34"/>
              </a:rPr>
              <a:t>บาท</a:t>
            </a:r>
          </a:p>
          <a:p>
            <a:pPr>
              <a:buNone/>
            </a:pPr>
            <a:r>
              <a:rPr lang="th-TH" sz="3200" dirty="0">
                <a:latin typeface="Angsana New" pitchFamily="18" charset="-34"/>
                <a:cs typeface="Angsana New" pitchFamily="18" charset="-34"/>
              </a:rPr>
              <a:t>ผู้ป่วยมะเร็งปากมดลูก</a:t>
            </a:r>
            <a:r>
              <a:rPr lang="en-US" sz="3200" dirty="0">
                <a:latin typeface="Angsana New" pitchFamily="18" charset="-34"/>
                <a:cs typeface="Angsana New" pitchFamily="18" charset="-34"/>
              </a:rPr>
              <a:t>   	 206</a:t>
            </a:r>
            <a:r>
              <a:rPr lang="th-TH" sz="3200" dirty="0">
                <a:latin typeface="Angsana New" pitchFamily="18" charset="-34"/>
                <a:cs typeface="Angsana New" pitchFamily="18" charset="-34"/>
              </a:rPr>
              <a:t>ราย</a:t>
            </a:r>
            <a:r>
              <a:rPr lang="en-US" sz="3200" dirty="0">
                <a:latin typeface="Angsana New" pitchFamily="18" charset="-34"/>
                <a:cs typeface="Angsana New" pitchFamily="18" charset="-34"/>
              </a:rPr>
              <a:t>X10</a:t>
            </a:r>
            <a:r>
              <a:rPr lang="th-TH" sz="3200" dirty="0">
                <a:latin typeface="Angsana New" pitchFamily="18" charset="-34"/>
                <a:cs typeface="Angsana New" pitchFamily="18" charset="-34"/>
              </a:rPr>
              <a:t>บาท</a:t>
            </a:r>
            <a:r>
              <a:rPr lang="en-US" sz="3200" dirty="0">
                <a:latin typeface="Angsana New" pitchFamily="18" charset="-34"/>
                <a:cs typeface="Angsana New" pitchFamily="18" charset="-34"/>
              </a:rPr>
              <a:t>X25</a:t>
            </a:r>
            <a:r>
              <a:rPr lang="th-TH" sz="3200" dirty="0">
                <a:latin typeface="Angsana New" pitchFamily="18" charset="-34"/>
                <a:cs typeface="Angsana New" pitchFamily="18" charset="-34"/>
              </a:rPr>
              <a:t>ครั้ง</a:t>
            </a:r>
            <a:r>
              <a:rPr lang="en-US" sz="3200" dirty="0">
                <a:latin typeface="Angsana New" pitchFamily="18" charset="-34"/>
                <a:cs typeface="Angsana New" pitchFamily="18" charset="-34"/>
              </a:rPr>
              <a:t>=51,500</a:t>
            </a:r>
            <a:r>
              <a:rPr lang="th-TH" sz="3200" dirty="0">
                <a:latin typeface="Angsana New" pitchFamily="18" charset="-34"/>
                <a:cs typeface="Angsana New" pitchFamily="18" charset="-34"/>
              </a:rPr>
              <a:t>บาท</a:t>
            </a:r>
            <a:endParaRPr lang="en-US" sz="3200" dirty="0"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endParaRPr lang="en-US" sz="3200" b="1" dirty="0"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รวมค่าใช้จ่าย				  </a:t>
            </a:r>
            <a:r>
              <a:rPr lang="en-US" sz="3200" b="1" dirty="0">
                <a:latin typeface="Angsana New" pitchFamily="18" charset="-34"/>
                <a:cs typeface="Angsana New" pitchFamily="18" charset="-34"/>
              </a:rPr>
              <a:t>82,250</a:t>
            </a:r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บาท</a:t>
            </a:r>
            <a:endParaRPr lang="en-US" sz="3200" b="1" dirty="0"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en-US" sz="2000" dirty="0">
                <a:latin typeface="Angsana New" pitchFamily="18" charset="-34"/>
                <a:cs typeface="Angsana New" pitchFamily="18" charset="-34"/>
              </a:rPr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5545765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th-TH" sz="6000" b="1" u="sng" dirty="0"/>
              <a:t>กิจกรรมพัฒนา</a:t>
            </a:r>
            <a:endParaRPr lang="en-US" sz="60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740735" y="2286000"/>
            <a:ext cx="7086600" cy="3886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th-TH" sz="4000" dirty="0"/>
              <a:t>ตัดเย็บกางเกงที่สามารถเปิดเฉพาะด้านหน้าได้ ให้ผู้ป่วยสวมใส่ก่อนเข้าห้องฉาย</a:t>
            </a:r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6C1C2A7-AD78-4649-822C-5E98C48532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882502"/>
            <a:ext cx="4343400" cy="4114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B6B5E76-F240-4D00-A84E-CC5BE22BEF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0" y="916172"/>
            <a:ext cx="4191000" cy="412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87679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6C8891B-5D76-4436-800C-3A6DC514B9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00200" y="76200"/>
            <a:ext cx="5867400" cy="3733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67F1223-D852-4161-B477-C91786D051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00200" y="3124200"/>
            <a:ext cx="5867400" cy="3535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32523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66A7009-D215-435B-B104-E897121741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062" y="143540"/>
            <a:ext cx="4191000" cy="628738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6037D47-2F19-4AE6-B447-AC99AF3EB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28800" y="304800"/>
            <a:ext cx="731520" cy="8763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C45F92D-2AED-4119-97FE-07496D0C7D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57276" y="143540"/>
            <a:ext cx="4580152" cy="62873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233E971-950F-4FEC-8618-117A4D0E08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19800" y="990600"/>
            <a:ext cx="73152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871468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เฉลียง">
  <a:themeElements>
    <a:clrScheme name="โมดูล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เฉลียง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เฉลียง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116</TotalTime>
  <Words>426</Words>
  <Application>Microsoft Office PowerPoint</Application>
  <PresentationFormat>นำเสนอทางหน้าจอ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12</vt:i4>
      </vt:variant>
    </vt:vector>
  </HeadingPairs>
  <TitlesOfParts>
    <vt:vector size="13" baseType="lpstr">
      <vt:lpstr>เฉลียง</vt:lpstr>
      <vt:lpstr>       ชื่อผลงาน / โครงการพัฒนา :   เปิดสบายไร้กังวล </vt:lpstr>
      <vt:lpstr>ภาพนิ่ง 2</vt:lpstr>
      <vt:lpstr>เป้าหมาย</vt:lpstr>
      <vt:lpstr>ปัญหาผู้ป่วยและสาเหตุโดยย่อ</vt:lpstr>
      <vt:lpstr>ขณะรับการรักษาประหยัดค่าใช้จ่ายในการส่งผ้าซักของหน่วยงาน 1ตค.59-30กย.60 </vt:lpstr>
      <vt:lpstr>กิจกรรมพัฒนา</vt:lpstr>
      <vt:lpstr>ภาพนิ่ง 7</vt:lpstr>
      <vt:lpstr>ภาพนิ่ง 8</vt:lpstr>
      <vt:lpstr>ภาพนิ่ง 9</vt:lpstr>
      <vt:lpstr>การวัดผล และผล การเปลี่ยนแปลง</vt:lpstr>
      <vt:lpstr>การประเมินผล  </vt:lpstr>
      <vt:lpstr>ภาพนิ่ง 12</vt:lpstr>
    </vt:vector>
  </TitlesOfParts>
  <Company>BLACK EDITION - tum0r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ชื่อผลงาน / โครงการพัฒนา :  เปิดสบายไร้กังวล</dc:title>
  <dc:creator>baibau</dc:creator>
  <cp:lastModifiedBy>beety49</cp:lastModifiedBy>
  <cp:revision>12</cp:revision>
  <dcterms:created xsi:type="dcterms:W3CDTF">2018-02-04T08:08:38Z</dcterms:created>
  <dcterms:modified xsi:type="dcterms:W3CDTF">2018-02-07T08:55:34Z</dcterms:modified>
</cp:coreProperties>
</file>