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6" r:id="rId9"/>
    <p:sldId id="268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4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DC2511-11B5-409C-861B-8C9FE6EFEF14}" type="datetimeFigureOut">
              <a:rPr lang="th-TH" smtClean="0"/>
              <a:pPr/>
              <a:t>07/02/61</a:t>
            </a:fld>
            <a:endParaRPr lang="th-TH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DC1023-BD53-4D62-A4E3-8A9B7553B4F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12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รักแล้ว รอหน่อย</a:t>
            </a:r>
            <a:endParaRPr lang="en-US" sz="120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th-TH" sz="6600" dirty="0" smtClean="0">
                <a:latin typeface="AngsanaUPC" pitchFamily="18" charset="-34"/>
                <a:cs typeface="AngsanaUPC" pitchFamily="18" charset="-34"/>
              </a:rPr>
              <a:t>การวัดผลและการเปลี่ยนแปลง</a:t>
            </a:r>
            <a:endParaRPr lang="th-TH" sz="6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7" name="ตัวยึดเนื้อหา 6"/>
          <p:cNvGraphicFramePr>
            <a:graphicFrameLocks noGrp="1"/>
          </p:cNvGraphicFramePr>
          <p:nvPr>
            <p:ph idx="1"/>
          </p:nvPr>
        </p:nvGraphicFramePr>
        <p:xfrm>
          <a:off x="714349" y="1791006"/>
          <a:ext cx="794384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5"/>
                <a:gridCol w="2214578"/>
                <a:gridCol w="2371684"/>
              </a:tblGrid>
              <a:tr h="456526">
                <a:tc>
                  <a:txBody>
                    <a:bodyPr/>
                    <a:lstStyle/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ประเภทผู้ป่วยรับ-ส่ง 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Before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(ส.ค.-ต.ค.2560)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After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(พ.ย.2560-ม.ค.2561)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483709">
                <a:tc>
                  <a:txBody>
                    <a:bodyPr/>
                    <a:lstStyle/>
                    <a:p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1.ผู้ป่วยส่งปรึกษา/วางแผนการรักษา ถูกนำส่งเข้าไปรอที่หน้าห้องฉายแสง พยาบาลติดตามพบแล้วต้องเข็นกลับกลับออกมาหน้าห้องตรวจ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20 ราย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2 ราย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  <a:tr h="1483709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2.</a:t>
                      </a:r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ผู้ป่วยตรวจประจำสัปดาห์ระหว่างฉายรังสี ประเภท รถนั่ง/รถนอน ถูกนำส่งแผนกรังสี แล้วต้องถูกส่งกลับออกไปชั่งน้ำหนักสำหรับ รถนั่งอีกครั้ง 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kumimoji="0" lang="th-TH" sz="2400" kern="1200" dirty="0" smtClean="0">
                          <a:solidFill>
                            <a:schemeClr val="dk1"/>
                          </a:solidFill>
                          <a:latin typeface="AngsanaUPC" pitchFamily="18" charset="-34"/>
                          <a:ea typeface="+mn-ea"/>
                          <a:cs typeface="AngsanaUPC" pitchFamily="18" charset="-34"/>
                        </a:rPr>
                        <a:t>60 ราย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AngsanaUPC" pitchFamily="18" charset="-34"/>
                        <a:cs typeface="AngsanaUPC" pitchFamily="18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AngsanaUPC" pitchFamily="18" charset="-34"/>
                          <a:cs typeface="AngsanaUPC" pitchFamily="18" charset="-34"/>
                        </a:rPr>
                        <a:t>5 ราย</a:t>
                      </a:r>
                      <a:endParaRPr lang="th-TH" sz="2400" dirty="0"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40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1. การสื่อสารระหว่างองค์กรมีประโยชน์ในการทำงาน</a:t>
            </a:r>
            <a:br>
              <a:rPr lang="th-TH" sz="40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0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ให้บรรลุเป้าหมายและลดขั้นตอนการทำงานได้อย่างมีประสิทธิภาพ</a:t>
            </a:r>
            <a:endParaRPr lang="en-US" sz="4000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4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2. ผู้รับบริการมีความพึงพอใจ</a:t>
            </a:r>
            <a:endParaRPr lang="en-US" sz="4000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	3. ผู้ให้บริการลดการทำงานซ้ำซ้อน</a:t>
            </a:r>
            <a:endParaRPr lang="en-US" sz="40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67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บทเรียนที่ได้รับ</a:t>
            </a:r>
            <a:r>
              <a:rPr lang="en-US" sz="67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67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</a:br>
            <a:endParaRPr lang="th-TH" sz="67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h-TH" dirty="0" smtClean="0"/>
          </a:p>
          <a:p>
            <a:pPr algn="ctr">
              <a:buNone/>
            </a:pPr>
            <a:r>
              <a:rPr lang="th-TH" sz="1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UPC" pitchFamily="18" charset="-34"/>
                <a:ea typeface="+mn-cs"/>
                <a:cs typeface="AngsanaUPC" pitchFamily="18" charset="-34"/>
              </a:rPr>
              <a:t>ขอบคุณค่ะ</a:t>
            </a:r>
            <a:endParaRPr lang="th-TH" sz="1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gsanaUPC" pitchFamily="18" charset="-34"/>
              <a:ea typeface="+mn-cs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นางดวงแข ชำนาญเมือง   	พยาบาลวิชาชีพชำนาญการ</a:t>
            </a:r>
            <a:endParaRPr lang="en-US" sz="3200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นางสาวอรอนงค์  </a:t>
            </a:r>
            <a:r>
              <a:rPr lang="th-TH" sz="3200" dirty="0" err="1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วร</a:t>
            </a: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เดชากุล  	พยาบาลวิชาชีพชำนาญการ</a:t>
            </a:r>
            <a:endParaRPr lang="en-US" sz="3200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นางสาวธิติรัตน์ มีมั่งคั่ง 		พยาบาลวิชาชีพปฏิบัติการ</a:t>
            </a:r>
            <a:endParaRPr lang="en-US" sz="3200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นางสาววิภาดา ชาระวงศ์ 	ผู้ช่วยพยาบาล</a:t>
            </a:r>
            <a:endParaRPr lang="en-US" sz="3200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นางสาว</a:t>
            </a:r>
            <a:r>
              <a:rPr lang="th-TH" sz="3200" dirty="0" err="1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ฐา</a:t>
            </a:r>
            <a:r>
              <a:rPr lang="th-TH" sz="3200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นิสา รอดขำ 		พนักงานช่วยการพยาบาล</a:t>
            </a:r>
            <a:endParaRPr lang="en-US" sz="3200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dirty="0" smtClean="0">
                <a:solidFill>
                  <a:srgbClr val="00B050"/>
                </a:solidFill>
                <a:effectLst/>
                <a:latin typeface="AngsanaUPC" pitchFamily="18" charset="-34"/>
                <a:cs typeface="AngsanaUPC" pitchFamily="18" charset="-34"/>
              </a:rPr>
              <a:t>สมาชิกทีม</a:t>
            </a:r>
            <a:endParaRPr lang="th-TH" sz="6600" dirty="0">
              <a:solidFill>
                <a:srgbClr val="00B05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66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คำสำคัญ </a:t>
            </a:r>
            <a:r>
              <a:rPr lang="th-TH" sz="66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pPr>
              <a:buNone/>
            </a:pPr>
            <a:r>
              <a:rPr lang="th-TH" sz="4800" dirty="0" smtClean="0">
                <a:latin typeface="AngsanaUPC" pitchFamily="18" charset="-34"/>
                <a:cs typeface="AngsanaUPC" pitchFamily="18" charset="-34"/>
              </a:rPr>
              <a:t>   	</a:t>
            </a:r>
            <a:r>
              <a:rPr lang="th-TH" sz="28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  <a:sym typeface="Wingdings 2"/>
              </a:rPr>
              <a:t></a:t>
            </a:r>
            <a:r>
              <a:rPr lang="th-TH" sz="48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  <a:sym typeface="Wingdings 2"/>
              </a:rPr>
              <a:t> </a:t>
            </a:r>
            <a:r>
              <a:rPr lang="th-TH" sz="4800" dirty="0" smtClean="0">
                <a:latin typeface="AngsanaUPC" pitchFamily="18" charset="-34"/>
                <a:cs typeface="AngsanaUPC" pitchFamily="18" charset="-34"/>
              </a:rPr>
              <a:t>การลดขั้นตอนการทำงาน </a:t>
            </a:r>
          </a:p>
          <a:p>
            <a:pPr>
              <a:buNone/>
            </a:pPr>
            <a:r>
              <a:rPr lang="th-TH" sz="48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th-TH" sz="28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  <a:sym typeface="Wingdings 2"/>
              </a:rPr>
              <a:t></a:t>
            </a:r>
            <a:r>
              <a:rPr lang="th-TH" sz="48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  <a:sym typeface="Wingdings 2"/>
              </a:rPr>
              <a:t> </a:t>
            </a:r>
            <a:r>
              <a:rPr lang="th-TH" sz="4800" dirty="0" smtClean="0">
                <a:latin typeface="AngsanaUPC" pitchFamily="18" charset="-34"/>
                <a:cs typeface="AngsanaUPC" pitchFamily="18" charset="-34"/>
              </a:rPr>
              <a:t>ประเภทผู้ป่วย รถนั่ง/รถนอน</a:t>
            </a:r>
            <a:endParaRPr lang="th-TH" sz="4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h-TH" sz="6600" b="1" dirty="0" smtClean="0">
                <a:latin typeface="AngsanaUPC" pitchFamily="18" charset="-34"/>
                <a:cs typeface="AngsanaUPC" pitchFamily="18" charset="-34"/>
              </a:rPr>
              <a:t>ปัญหาและสาเหตุ</a:t>
            </a:r>
            <a:endParaRPr lang="en-US" sz="66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th-TH" sz="35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ผู้ป่วยประเภทรถนั่ง/รถนอนที่มารับบริการแผนกรังสีรักษาในกรณีดังนี้</a:t>
            </a:r>
            <a:endParaRPr lang="en-US" sz="3500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500" dirty="0" smtClean="0"/>
              <a:t>		</a:t>
            </a:r>
            <a:r>
              <a:rPr lang="th-TH" sz="3500" b="1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1. เพื่อปรึกษาวันนัดทางรังสีมักถูกนำส่งผิดเข้าไปรอหน้าห้องฉายรังสีโดยที่ผู้ส่งไม่ได้มีการประสานงานกับพยาบาลในแผนกก่อน</a:t>
            </a:r>
            <a:endParaRPr lang="en-US" sz="3500" b="1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5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th-TH" sz="35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2. เพื่อตรวจประจำสัปดาห์มักถูกนำส่งโดยไม่ได้รับการจำแนกก่อนส่งเข้าแผนกโดยผู้นำส่งไม่ทราบว่าเป็นผู้ป่วยตรวจประจำสัปดาห์ซึ่งผู้ป่วยประเภทนี้ต้องได้รับการชั่งน้ำหนักสัปดาห์ละ1ครั้ง เจ้าหน้าที่ของงานพยาบาลรังสีระยะไกลต้องแจ้งให้ศูนย์เปลมารับผู้ป่วยไปชั่งน้ำหนักอีกครั้ง</a:t>
            </a:r>
            <a:endParaRPr lang="en-US" sz="35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3500" dirty="0" smtClean="0"/>
              <a:t>		</a:t>
            </a:r>
            <a:r>
              <a:rPr lang="th-TH" sz="3500" b="1" dirty="0" smtClean="0">
                <a:latin typeface="AngsanaUPC" pitchFamily="18" charset="-34"/>
                <a:cs typeface="AngsanaUPC" pitchFamily="18" charset="-34"/>
              </a:rPr>
              <a:t>ซึ่งทั้ง2ประเภทดังกล่าวทำให้เกิดการทำงานซ้ำซ้อนเสียเวลาทั้งผู้รับบริการและเจ้าหน้าที่ผู้ให้บริการ ผู้รับบริการไม่พึงพอใจ</a:t>
            </a:r>
            <a:endParaRPr lang="en-US" sz="35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h-TH" sz="6600" b="1" dirty="0" smtClean="0">
                <a:latin typeface="AngsanaUPC" pitchFamily="18" charset="-34"/>
                <a:cs typeface="AngsanaUPC" pitchFamily="18" charset="-34"/>
              </a:rPr>
              <a:t>เป้าหมาย</a:t>
            </a:r>
            <a:endParaRPr lang="en-US" sz="66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1. เพื่อลดการส่งผู้ป่วยประเภทรถนั่ง/รถนอนไปปรึกษาวันนัดทางรังสีรักษาผิดห้อง </a:t>
            </a:r>
            <a:r>
              <a:rPr lang="en-US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≤ 5</a:t>
            </a:r>
            <a:r>
              <a:rPr lang="th-TH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%</a:t>
            </a:r>
          </a:p>
          <a:p>
            <a:pPr>
              <a:buNone/>
            </a:pP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4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4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. เพื่อลดการส่งผู้ป่วยประเภทรถนั่ง/รถนอนก่อนผู้ป่วยตรวจประจำสัปดาห์เข้าแผนกโดยไม่ได้รับการชั่งน้ำหนักก่อน </a:t>
            </a:r>
            <a:r>
              <a:rPr lang="en-US" sz="4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≤</a:t>
            </a:r>
            <a:r>
              <a:rPr lang="th-TH" sz="40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5 </a:t>
            </a:r>
            <a:r>
              <a:rPr lang="en-US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%</a:t>
            </a:r>
            <a:r>
              <a:rPr lang="th-TH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sz="4000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57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300" b="1" dirty="0" smtClean="0">
                <a:cs typeface="+mn-cs"/>
              </a:rPr>
              <a:t>วิเคราะห์ปัญหา/สาเหตุ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8625" y="4071938"/>
            <a:ext cx="7715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893469" y="2464594"/>
            <a:ext cx="2000250" cy="1214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785813" y="1785938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857375" y="1500188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ผู้ป่วย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6313" y="1500188"/>
            <a:ext cx="1214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ญาติ</a:t>
            </a:r>
          </a:p>
        </p:txBody>
      </p:sp>
      <p:cxnSp>
        <p:nvCxnSpPr>
          <p:cNvPr id="19" name="Straight Arrow Connector 18"/>
          <p:cNvCxnSpPr>
            <a:stCxn id="16" idx="2"/>
          </p:cNvCxnSpPr>
          <p:nvPr/>
        </p:nvCxnSpPr>
        <p:spPr>
          <a:xfrm rot="16200000" flipH="1">
            <a:off x="2053432" y="2482056"/>
            <a:ext cx="2000250" cy="117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14563" y="23574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214313" y="2214563"/>
            <a:ext cx="2000250" cy="7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   </a:t>
            </a:r>
            <a:r>
              <a:rPr lang="th-TH" sz="12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          </a:t>
            </a:r>
            <a:r>
              <a:rPr lang="th-TH" sz="14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ไม่รู้จักสถานที่</a:t>
            </a:r>
          </a:p>
          <a:p>
            <a:pPr>
              <a:spcAft>
                <a:spcPts val="1000"/>
              </a:spcAft>
            </a:pPr>
            <a:r>
              <a:rPr lang="th-TH" sz="14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lang="th-TH" sz="14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              (รายที่มาปรึกษา</a:t>
            </a: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  <a:endParaRPr lang="th-TH" sz="1200" b="1" dirty="0"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86050" y="335756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Rectangle 9"/>
          <p:cNvSpPr>
            <a:spLocks noChangeArrowheads="1"/>
          </p:cNvSpPr>
          <p:nvPr/>
        </p:nvSpPr>
        <p:spPr bwMode="auto">
          <a:xfrm>
            <a:off x="571472" y="2571744"/>
            <a:ext cx="19431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                             </a:t>
            </a:r>
          </a:p>
          <a:p>
            <a:pPr>
              <a:spcAft>
                <a:spcPts val="1000"/>
              </a:spcAft>
            </a:pPr>
            <a:endParaRPr lang="en-US" sz="1200" b="1" dirty="0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>
              <a:spcAft>
                <a:spcPts val="1000"/>
              </a:spcAft>
            </a:pPr>
            <a:r>
              <a:rPr lang="en-US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	          PPS </a:t>
            </a:r>
            <a:r>
              <a:rPr lang="en-US" sz="1200" b="1" dirty="0" smtClean="0">
                <a:latin typeface="Vivaldi"/>
                <a:ea typeface="Angsana New" pitchFamily="18" charset="-34"/>
                <a:cs typeface="Cordia New" pitchFamily="34" charset="-34"/>
              </a:rPr>
              <a:t>≤ 70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11280" name="Rectangle 10"/>
          <p:cNvSpPr>
            <a:spLocks noChangeArrowheads="1"/>
          </p:cNvSpPr>
          <p:nvPr/>
        </p:nvSpPr>
        <p:spPr bwMode="auto">
          <a:xfrm>
            <a:off x="1500188" y="2928938"/>
            <a:ext cx="12192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11281" name="Rectangle 11"/>
          <p:cNvSpPr>
            <a:spLocks noChangeArrowheads="1"/>
          </p:cNvSpPr>
          <p:nvPr/>
        </p:nvSpPr>
        <p:spPr bwMode="auto">
          <a:xfrm>
            <a:off x="1571625" y="3286125"/>
            <a:ext cx="1271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th-TH" b="1" dirty="0"/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1857375" y="3571875"/>
            <a:ext cx="11858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>
            <a:off x="5429250" y="23574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7" name="Rectangle 18"/>
          <p:cNvSpPr>
            <a:spLocks noChangeArrowheads="1"/>
          </p:cNvSpPr>
          <p:nvPr/>
        </p:nvSpPr>
        <p:spPr bwMode="auto">
          <a:xfrm>
            <a:off x="5857875" y="2214554"/>
            <a:ext cx="300040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เปลี่ยนผู้ดูแล และไม่ได้ส่งต่อข้อมูล (รายตรวจประจำสัปดาห์)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 flipV="1">
            <a:off x="2357438" y="4572000"/>
            <a:ext cx="178593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5214938" y="4572000"/>
            <a:ext cx="1785937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143125" y="5857875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บุคลากร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000625" y="5857875"/>
            <a:ext cx="12144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อุปกรณ์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857488" y="4929198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6" name="Rectangle 22"/>
          <p:cNvSpPr>
            <a:spLocks noChangeArrowheads="1"/>
          </p:cNvSpPr>
          <p:nvPr/>
        </p:nvSpPr>
        <p:spPr bwMode="auto">
          <a:xfrm>
            <a:off x="1214414" y="4143380"/>
            <a:ext cx="17859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ขาดการสื่อสาร ระหว่าง องค์กร </a:t>
            </a:r>
            <a:b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</a:b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(รายผู้ป่วยตรวจประจำสัปดาห์)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643563" y="49291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8" name="Rectangle 23"/>
          <p:cNvSpPr>
            <a:spLocks noChangeArrowheads="1"/>
          </p:cNvSpPr>
          <p:nvPr/>
        </p:nvSpPr>
        <p:spPr bwMode="auto">
          <a:xfrm>
            <a:off x="4000500" y="4714875"/>
            <a:ext cx="1785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ขาดป้ายบอกประเภทกิจกรรมการรอคอย ของผู้ป่วย รถนั่ง/นอน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85" name="Isosceles Triangle 84"/>
          <p:cNvSpPr/>
          <p:nvPr/>
        </p:nvSpPr>
        <p:spPr>
          <a:xfrm rot="5400000">
            <a:off x="6607968" y="2750354"/>
            <a:ext cx="2714642" cy="2357422"/>
          </a:xfrm>
          <a:prstGeom prst="triangle">
            <a:avLst>
              <a:gd name="adj" fmla="val 48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/>
          </a:p>
        </p:txBody>
      </p:sp>
      <p:sp>
        <p:nvSpPr>
          <p:cNvPr id="86" name="TextBox 85"/>
          <p:cNvSpPr txBox="1"/>
          <p:nvPr/>
        </p:nvSpPr>
        <p:spPr>
          <a:xfrm>
            <a:off x="6858016" y="3143248"/>
            <a:ext cx="13573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600" dirty="0" smtClean="0">
                <a:solidFill>
                  <a:schemeClr val="bg1"/>
                </a:solidFill>
                <a:cs typeface="+mn-cs"/>
              </a:rPr>
              <a:t>ผู้ป่วย รถนั่ง//รถนอน</a:t>
            </a:r>
          </a:p>
          <a:p>
            <a:pPr>
              <a:buFontTx/>
              <a:buChar char="-"/>
              <a:defRPr/>
            </a:pPr>
            <a:r>
              <a:rPr lang="th-TH" sz="1600" dirty="0" smtClean="0">
                <a:solidFill>
                  <a:schemeClr val="bg1"/>
                </a:solidFill>
              </a:rPr>
              <a:t>นำส่งผู้ป่วยปรึกษาผิดห้อง</a:t>
            </a:r>
          </a:p>
          <a:p>
            <a:pPr>
              <a:defRPr/>
            </a:pPr>
            <a:r>
              <a:rPr lang="th-TH" sz="1600" dirty="0" smtClean="0">
                <a:solidFill>
                  <a:schemeClr val="bg1"/>
                </a:solidFill>
                <a:cs typeface="+mn-cs"/>
              </a:rPr>
              <a:t> - </a:t>
            </a:r>
            <a:r>
              <a:rPr lang="th-TH" sz="1600" dirty="0" smtClean="0">
                <a:solidFill>
                  <a:schemeClr val="bg1"/>
                </a:solidFill>
              </a:rPr>
              <a:t>ผู้ป่วยตรวจประจำสัปดาห์ไม่ได้ชั่งน้ำหนักก่อนส่ง</a:t>
            </a:r>
            <a:br>
              <a:rPr lang="th-TH" sz="1600" dirty="0" smtClean="0">
                <a:solidFill>
                  <a:schemeClr val="bg1"/>
                </a:solidFill>
              </a:rPr>
            </a:br>
            <a:r>
              <a:rPr lang="th-TH" sz="1600" dirty="0" smtClean="0">
                <a:solidFill>
                  <a:schemeClr val="bg1"/>
                </a:solidFill>
              </a:rPr>
              <a:t>แผนก</a:t>
            </a:r>
          </a:p>
          <a:p>
            <a:pPr>
              <a:defRPr/>
            </a:pPr>
            <a:r>
              <a:rPr lang="th-TH" sz="1600" dirty="0" smtClean="0">
                <a:solidFill>
                  <a:schemeClr val="bg1"/>
                </a:solidFill>
                <a:cs typeface="+mn-cs"/>
              </a:rPr>
              <a:t>รังสี</a:t>
            </a:r>
            <a:endParaRPr lang="th-TH" sz="1600" dirty="0">
              <a:solidFill>
                <a:schemeClr val="bg1"/>
              </a:solidFill>
              <a:cs typeface="+mn-cs"/>
            </a:endParaRPr>
          </a:p>
        </p:txBody>
      </p:sp>
      <p:cxnSp>
        <p:nvCxnSpPr>
          <p:cNvPr id="48" name="Straight Arrow Connector 30"/>
          <p:cNvCxnSpPr/>
          <p:nvPr/>
        </p:nvCxnSpPr>
        <p:spPr>
          <a:xfrm>
            <a:off x="5143504" y="271462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30"/>
          <p:cNvCxnSpPr/>
          <p:nvPr/>
        </p:nvCxnSpPr>
        <p:spPr>
          <a:xfrm>
            <a:off x="5643570" y="335756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30"/>
          <p:cNvCxnSpPr/>
          <p:nvPr/>
        </p:nvCxnSpPr>
        <p:spPr>
          <a:xfrm>
            <a:off x="3071802" y="4357694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3071802" y="2571744"/>
            <a:ext cx="22145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ไปติดต่อห้องยา  ห้องการเงิน ฯลฯ จึงไม่ได้ มาพร้อมผู้ป่วย  (รายที่ปรึกษาส่งผิดห้อง)</a:t>
            </a:r>
          </a:p>
          <a:p>
            <a:pPr>
              <a:spcAft>
                <a:spcPts val="1000"/>
              </a:spcAft>
            </a:pP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571868" y="3143248"/>
            <a:ext cx="2286016" cy="4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ญาติเดินลงบันได และผู้ป่วยรถนั่ง/นอน ถูกนำส่งทางลิฟต์ (รายที่ส่งปรึกษา ส่งผิดห้อง)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1285852" y="4786322"/>
            <a:ext cx="142876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th-TH" sz="1200" b="1" dirty="0" err="1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จนท.</a:t>
            </a:r>
            <a:r>
              <a:rPr lang="th-TH" sz="1200" b="1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ใหม่  ไม่รู้จักสถานที่</a:t>
            </a:r>
            <a:endParaRPr lang="th-TH" b="1" dirty="0">
              <a:ea typeface="Angsana New" pitchFamily="18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แนวทาง/กระบวนการในการแก้ปัญหา</a:t>
            </a:r>
            <a:endParaRPr lang="th-TH" sz="54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 descr="F:\CQI   รังสี\DSC_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3" y="2357429"/>
            <a:ext cx="4281629" cy="28575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135729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1. การปรึกษาหารือระหว่างหน่วยงาน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th-TH" sz="4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แนวทาง/กระบวนการในการแก้ปัญหา</a:t>
            </a:r>
            <a:endParaRPr lang="th-TH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2. จัดทำป้ายบอกกิจกรรมของผู้ป่วยรถนั่ง/รถนอน </a:t>
            </a:r>
          </a:p>
          <a:p>
            <a:pPr>
              <a:buNone/>
            </a:pPr>
            <a:endParaRPr lang="th-TH" sz="28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7" name="Picture 3" descr="D:\ป้ายรอ รูปผู้ป่วย CQI\IMG_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2071678"/>
            <a:ext cx="3183536" cy="3786215"/>
          </a:xfrm>
          <a:prstGeom prst="rect">
            <a:avLst/>
          </a:prstGeom>
          <a:noFill/>
        </p:spPr>
      </p:pic>
      <p:pic>
        <p:nvPicPr>
          <p:cNvPr id="1029" name="Picture 5" descr="D:\ป้ายรอ รูปผู้ป่วย CQI\IMG_3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119120" cy="416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แนวทาง/กระบวนการในการแก้ปัญหา</a:t>
            </a:r>
            <a:endParaRPr lang="th-TH" dirty="0"/>
          </a:p>
        </p:txBody>
      </p:sp>
      <p:pic>
        <p:nvPicPr>
          <p:cNvPr id="2050" name="Picture 2" descr="D:\ป้ายรอ รูปผู้ป่วย CQI\IMG_2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14555" y="1943371"/>
            <a:ext cx="5331526" cy="3730752"/>
          </a:xfrm>
          <a:prstGeom prst="rect">
            <a:avLst/>
          </a:prstGeom>
          <a:noFill/>
        </p:spPr>
      </p:pic>
      <p:pic>
        <p:nvPicPr>
          <p:cNvPr id="2051" name="Picture 3" descr="D:\ป้ายรอ รูปผู้ป่วย CQI\IMG_3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4357718" cy="1285884"/>
          </a:xfrm>
          <a:prstGeom prst="rect">
            <a:avLst/>
          </a:prstGeom>
          <a:noFill/>
        </p:spPr>
      </p:pic>
      <p:pic>
        <p:nvPicPr>
          <p:cNvPr id="2052" name="Picture 4" descr="D:\ป้ายรอ รูปผู้ป่วย CQI\IMG_3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4357718" cy="1285884"/>
          </a:xfrm>
          <a:prstGeom prst="rect">
            <a:avLst/>
          </a:prstGeom>
          <a:noFill/>
        </p:spPr>
      </p:pic>
      <p:pic>
        <p:nvPicPr>
          <p:cNvPr id="2053" name="Picture 5" descr="D:\ป้ายรอ รูปผู้ป่วย CQI\IMG_3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857760"/>
            <a:ext cx="4357718" cy="1428760"/>
          </a:xfrm>
          <a:prstGeom prst="rect">
            <a:avLst/>
          </a:prstGeom>
          <a:noFill/>
        </p:spPr>
      </p:pic>
      <p:pic>
        <p:nvPicPr>
          <p:cNvPr id="2054" name="Picture 6" descr="D:\ป้ายรอ รูปผู้ป่วย CQI\IMG_34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435771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319</Words>
  <Application>Microsoft Office PowerPoint</Application>
  <PresentationFormat>นำเสนอทางหน้าจอ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รวมกลุ่ม</vt:lpstr>
      <vt:lpstr>รักแล้ว รอหน่อย</vt:lpstr>
      <vt:lpstr>สมาชิกทีม</vt:lpstr>
      <vt:lpstr>ภาพนิ่ง 3</vt:lpstr>
      <vt:lpstr>ภาพนิ่ง 4</vt:lpstr>
      <vt:lpstr>ภาพนิ่ง 5</vt:lpstr>
      <vt:lpstr>วิเคราะห์ปัญหา/สาเหตุ </vt:lpstr>
      <vt:lpstr>แนวทาง/กระบวนการในการแก้ปัญหา</vt:lpstr>
      <vt:lpstr>แนวทาง/กระบวนการในการแก้ปัญหา</vt:lpstr>
      <vt:lpstr>แนวทาง/กระบวนการในการแก้ปัญหา</vt:lpstr>
      <vt:lpstr>การวัดผลและการเปลี่ยนแปลง</vt:lpstr>
      <vt:lpstr> บทเรียนที่ได้รับ </vt:lpstr>
      <vt:lpstr>ภาพนิ่ง 12</vt:lpstr>
    </vt:vector>
  </TitlesOfParts>
  <Company>KhonKaen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Windows User</dc:creator>
  <cp:lastModifiedBy>beety49</cp:lastModifiedBy>
  <cp:revision>22</cp:revision>
  <dcterms:created xsi:type="dcterms:W3CDTF">2018-02-05T11:18:20Z</dcterms:created>
  <dcterms:modified xsi:type="dcterms:W3CDTF">2018-02-07T08:56:12Z</dcterms:modified>
</cp:coreProperties>
</file>