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60" r:id="rId6"/>
    <p:sldId id="259" r:id="rId7"/>
    <p:sldId id="261" r:id="rId8"/>
    <p:sldId id="262" r:id="rId9"/>
    <p:sldId id="265" r:id="rId10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025" autoAdjust="0"/>
    <p:restoredTop sz="94660"/>
  </p:normalViewPr>
  <p:slideViewPr>
    <p:cSldViewPr snapToGrid="0">
      <p:cViewPr varScale="1">
        <p:scale>
          <a:sx n="43" d="100"/>
          <a:sy n="43" d="100"/>
        </p:scale>
        <p:origin x="-120" y="-9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7B46-CBCF-4A4D-B1A1-53DDE6CAE00D}" type="datetimeFigureOut">
              <a:rPr lang="th-TH" smtClean="0"/>
              <a:pPr/>
              <a:t>14/02/61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2335-36D2-48D1-BAA2-5250AB3C907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303713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7B46-CBCF-4A4D-B1A1-53DDE6CAE00D}" type="datetimeFigureOut">
              <a:rPr lang="th-TH" smtClean="0"/>
              <a:pPr/>
              <a:t>14/02/61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2335-36D2-48D1-BAA2-5250AB3C907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602831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7B46-CBCF-4A4D-B1A1-53DDE6CAE00D}" type="datetimeFigureOut">
              <a:rPr lang="th-TH" smtClean="0"/>
              <a:pPr/>
              <a:t>14/02/61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2335-36D2-48D1-BAA2-5250AB3C907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60713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7B46-CBCF-4A4D-B1A1-53DDE6CAE00D}" type="datetimeFigureOut">
              <a:rPr lang="th-TH" smtClean="0"/>
              <a:pPr/>
              <a:t>14/02/61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2335-36D2-48D1-BAA2-5250AB3C907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798360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7B46-CBCF-4A4D-B1A1-53DDE6CAE00D}" type="datetimeFigureOut">
              <a:rPr lang="th-TH" smtClean="0"/>
              <a:pPr/>
              <a:t>14/02/61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2335-36D2-48D1-BAA2-5250AB3C907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392043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7B46-CBCF-4A4D-B1A1-53DDE6CAE00D}" type="datetimeFigureOut">
              <a:rPr lang="th-TH" smtClean="0"/>
              <a:pPr/>
              <a:t>14/02/61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2335-36D2-48D1-BAA2-5250AB3C907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571075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7B46-CBCF-4A4D-B1A1-53DDE6CAE00D}" type="datetimeFigureOut">
              <a:rPr lang="th-TH" smtClean="0"/>
              <a:pPr/>
              <a:t>14/02/61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2335-36D2-48D1-BAA2-5250AB3C907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787654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7B46-CBCF-4A4D-B1A1-53DDE6CAE00D}" type="datetimeFigureOut">
              <a:rPr lang="th-TH" smtClean="0"/>
              <a:pPr/>
              <a:t>14/02/61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2335-36D2-48D1-BAA2-5250AB3C907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037175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7B46-CBCF-4A4D-B1A1-53DDE6CAE00D}" type="datetimeFigureOut">
              <a:rPr lang="th-TH" smtClean="0"/>
              <a:pPr/>
              <a:t>14/02/61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2335-36D2-48D1-BAA2-5250AB3C907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027465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7B46-CBCF-4A4D-B1A1-53DDE6CAE00D}" type="datetimeFigureOut">
              <a:rPr lang="th-TH" smtClean="0"/>
              <a:pPr/>
              <a:t>14/02/61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2335-36D2-48D1-BAA2-5250AB3C907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323990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7B46-CBCF-4A4D-B1A1-53DDE6CAE00D}" type="datetimeFigureOut">
              <a:rPr lang="th-TH" smtClean="0"/>
              <a:pPr/>
              <a:t>14/02/61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2335-36D2-48D1-BAA2-5250AB3C907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580584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97B46-CBCF-4A4D-B1A1-53DDE6CAE00D}" type="datetimeFigureOut">
              <a:rPr lang="th-TH" smtClean="0"/>
              <a:pPr/>
              <a:t>14/02/61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C2335-36D2-48D1-BAA2-5250AB3C907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92141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.th/url?sa=i&amp;rct=j&amp;q=&amp;esrc=s&amp;source=images&amp;cd=&amp;cad=rja&amp;uact=8&amp;ved=0ahUKEwjr_r3B6f7YAhUJs48KHauAA_AQjRwIBw&amp;url=http://drkaboli.blogfa.com/&amp;psig=AOvVaw1cCj_VSE_MSSHW4VAERXOB&amp;ust=151737201208484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.th/url?sa=i&amp;rct=j&amp;q=&amp;esrc=s&amp;source=images&amp;cd=&amp;cad=rja&amp;uact=8&amp;ved=0ahUKEwjryIykr5_ZAhUcR48KHdZnBTUQjRwIBw&amp;url=https://www.chaladsue.com/article/tags/%E0%B8%97%E0%B8%AD%E0%B8%87&amp;psig=AOvVaw18hAkKgvMfxv0fp0rC7yHP&amp;ust=151849024218613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5.png"/><Relationship Id="rId18" Type="http://schemas.openxmlformats.org/officeDocument/2006/relationships/image" Target="../media/image2.jpeg"/><Relationship Id="rId3" Type="http://schemas.openxmlformats.org/officeDocument/2006/relationships/image" Target="../media/image8.jpeg"/><Relationship Id="rId7" Type="http://schemas.openxmlformats.org/officeDocument/2006/relationships/hyperlink" Target="https://www.google.co.th/url?sa=i&amp;rct=j&amp;q=&amp;esrc=s&amp;source=images&amp;cd=&amp;cad=rja&amp;uact=8&amp;ved=0ahUKEwie1omPzv7YAhUdT48KHWWkARQQjRwIBw&amp;url=http://thairats.com/%E0%B9%80%E0%B8%81%E0%B8%A3%E0%B9%87%E0%B8%94%E0%B8%84%E0%B8%A7%E0%B8%B2%E0%B8%A1%E0%B8%A3%E0%B8%B9%E0%B9%89/%E0%B8%94%E0%B8%B7%E0%B9%88%E0%B8%A1-%E0%B8%99%E0%B9%89%E0%B8%B3%E0%B8%9C%E0%B8%A5%E0%B9%84%E0%B8%A1%E0%B9%89-%E0%B9%83%E0%B8%AB%E0%B9%89%E0%B8%9B%E0%B8%A3%E0%B8%B0%E0%B9%82%E0%B8%A2%E0%B8%8A%E0%B8%99&amp;psig=AOvVaw2StmG2wWXP2Dg-taStn51u&amp;ust=1517364690285676" TargetMode="External"/><Relationship Id="rId12" Type="http://schemas.openxmlformats.org/officeDocument/2006/relationships/image" Target="../media/image14.png"/><Relationship Id="rId17" Type="http://schemas.openxmlformats.org/officeDocument/2006/relationships/hyperlink" Target="https://www.google.co.th/url?sa=i&amp;rct=j&amp;q=&amp;esrc=s&amp;source=images&amp;cd=&amp;cad=rja&amp;uact=8&amp;ved=0ahUKEwjr_r3B6f7YAhUJs48KHauAA_AQjRwIBw&amp;url=http://drkaboli.blogfa.com/&amp;psig=AOvVaw1cCj_VSE_MSSHW4VAERXOB&amp;ust=1517372012084841" TargetMode="External"/><Relationship Id="rId2" Type="http://schemas.openxmlformats.org/officeDocument/2006/relationships/hyperlink" Target="https://www.google.co.th/url?sa=i&amp;rct=j&amp;q=&amp;esrc=s&amp;source=images&amp;cd=&amp;cad=rja&amp;uact=8&amp;ved=0ahUKEwiejfT_4P7YAhUEo48KHXXFBxMQjRwIBw&amp;url=https://health.kapook.com/view131591.html&amp;psig=AOvVaw1Hs41hpV3KJxQiB1zVM8Bg&amp;ust=1517369733500701" TargetMode="External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3.jpeg"/><Relationship Id="rId5" Type="http://schemas.openxmlformats.org/officeDocument/2006/relationships/image" Target="../media/image9.jpeg"/><Relationship Id="rId15" Type="http://schemas.openxmlformats.org/officeDocument/2006/relationships/image" Target="../media/image16.jpeg"/><Relationship Id="rId10" Type="http://schemas.openxmlformats.org/officeDocument/2006/relationships/hyperlink" Target="https://www.google.co.th/url?sa=i&amp;rct=j&amp;q=&amp;esrc=s&amp;source=images&amp;cd=&amp;cad=rja&amp;uact=8&amp;ved=0ahUKEwirjJbU7f7YAhVKM48KHSSgDiAQjRwIBw&amp;url=http://www.lifezen.in/blog/what-you-should-be-eating-for-your-dry-eyes/&amp;psig=AOvVaw1jCUddQWGlL_db81ICm0b2&amp;ust=1517373146576028" TargetMode="External"/><Relationship Id="rId19" Type="http://schemas.openxmlformats.org/officeDocument/2006/relationships/image" Target="../media/image18.jpeg"/><Relationship Id="rId4" Type="http://schemas.openxmlformats.org/officeDocument/2006/relationships/hyperlink" Target="https://www.google.co.th/url?sa=i&amp;rct=j&amp;q=&amp;esrc=s&amp;source=images&amp;cd=&amp;cad=rja&amp;uact=8&amp;ved=0ahUKEwj5n8ij4f7YAhWMpo8KHaQYAM8QjRwIBw&amp;url=https://www.kazipth.com/3170/&amp;psig=AOvVaw1Hs41hpV3KJxQiB1zVM8Bg&amp;ust=1517369733500701" TargetMode="External"/><Relationship Id="rId9" Type="http://schemas.openxmlformats.org/officeDocument/2006/relationships/image" Target="../media/image12.png"/><Relationship Id="rId14" Type="http://schemas.openxmlformats.org/officeDocument/2006/relationships/hyperlink" Target="https://www.google.co.th/url?sa=i&amp;rct=j&amp;q=&amp;esrc=s&amp;source=images&amp;cd=&amp;cad=rja&amp;uact=8&amp;ved=0ahUKEwic_q-p4P7YAhWMYo8KHbOnDvEQjRwIBw&amp;url=http://www.taxclinicthailand.com/%E0%B8%AA%E0%B8%B4%E0%B8%99%E0%B8%84%E0%B9%89%E0%B8%B2-90-%E0%B8%84%E0%B8%A5%E0%B8%B4%E0%B8%99%E0%B8%B4%E0%B8%81%E0%B8%A0%E0%B8%B2%E0%B8%A9%E0%B8%B5%E0%B8%99%E0%B8%A1%E0%B9%81%E0%B8%A5%E0%B8%B0%E0%B8%9C%E0%B8%A5%E0%B8%B4%E0%B8%95%E0%B8%A0%E0%B8%B1%E0%B8%93%E0%B8%91%E0%B9%8C%E0%B8%88%E0%B8%B2%E0%B8%81%E0%B8%99%E0%B8%A1-1.html&amp;psig=AOvVaw1EtYWFnxiG5rdXzf2il01S&amp;ust=151736957524401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124" y="0"/>
            <a:ext cx="4979322" cy="689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333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Image result for อาหาร 5 หมู่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9305" y="1989221"/>
            <a:ext cx="6104021" cy="47404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65485" y="-298869"/>
            <a:ext cx="10515600" cy="1325563"/>
          </a:xfrm>
        </p:spPr>
        <p:txBody>
          <a:bodyPr/>
          <a:lstStyle/>
          <a:p>
            <a:r>
              <a:rPr lang="th-TH" b="1" dirty="0">
                <a:solidFill>
                  <a:srgbClr val="7030A0"/>
                </a:solidFill>
                <a:ea typeface="Times New Roman" panose="02020603050405020304" pitchFamily="18" charset="0"/>
              </a:rPr>
              <a:t>ปัญหาและสาเหตุ</a:t>
            </a:r>
            <a:endParaRPr lang="th-TH" dirty="0">
              <a:solidFill>
                <a:srgbClr val="7030A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649706"/>
            <a:ext cx="10515600" cy="6208294"/>
          </a:xfrm>
        </p:spPr>
        <p:txBody>
          <a:bodyPr>
            <a:normAutofit/>
          </a:bodyPr>
          <a:lstStyle/>
          <a:p>
            <a:r>
              <a:rPr lang="th-TH" sz="3600" b="1" dirty="0">
                <a:ea typeface="Times New Roman" panose="02020603050405020304" pitchFamily="18" charset="0"/>
                <a:cs typeface="+mj-cs"/>
              </a:rPr>
              <a:t>จากการเก็บสถิติ พูดคุยซักประวัติ มีการสอบถามผู้ป่วยกลุ่มตัวอย่างใน 3 เดือนตั้งแต่ตุลาคม-ธันวาคม 2560 จำนวนผู้ป่วยที่มารับบริการ  2</a:t>
            </a:r>
            <a:r>
              <a:rPr lang="en-US" sz="36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,725</a:t>
            </a:r>
            <a:r>
              <a:rPr lang="th-TH" sz="36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ราย พบ </a:t>
            </a:r>
            <a:endParaRPr lang="en-GB" sz="3600" b="1" dirty="0" smtClean="0">
              <a:latin typeface="Angsana New" panose="02020603050405020304" pitchFamily="18" charset="-34"/>
              <a:ea typeface="Times New Roman" panose="02020603050405020304" pitchFamily="18" charset="0"/>
              <a:cs typeface="+mj-cs"/>
            </a:endParaRPr>
          </a:p>
          <a:p>
            <a:r>
              <a:rPr lang="en-GB" sz="3600" b="1" dirty="0" smtClean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HCT </a:t>
            </a:r>
            <a:r>
              <a:rPr lang="en-GB" sz="36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&lt; 30%  350     </a:t>
            </a:r>
            <a:r>
              <a:rPr lang="th-TH" sz="3600" b="1" dirty="0">
                <a:ea typeface="Times New Roman" panose="02020603050405020304" pitchFamily="18" charset="0"/>
                <a:cs typeface="+mj-cs"/>
              </a:rPr>
              <a:t>ราย  </a:t>
            </a:r>
            <a:endParaRPr lang="th-TH" sz="3600" b="1" dirty="0" smtClean="0">
              <a:ea typeface="Times New Roman" panose="02020603050405020304" pitchFamily="18" charset="0"/>
              <a:cs typeface="+mj-cs"/>
            </a:endParaRPr>
          </a:p>
          <a:p>
            <a:r>
              <a:rPr lang="th-TH" sz="3600" b="1" dirty="0" smtClean="0">
                <a:ea typeface="Times New Roman" panose="02020603050405020304" pitchFamily="18" charset="0"/>
                <a:cs typeface="+mj-cs"/>
              </a:rPr>
              <a:t>น้ำหนัก</a:t>
            </a:r>
            <a:r>
              <a:rPr lang="th-TH" sz="3600" b="1" dirty="0">
                <a:ea typeface="Times New Roman" panose="02020603050405020304" pitchFamily="18" charset="0"/>
                <a:cs typeface="+mj-cs"/>
              </a:rPr>
              <a:t>ลด</a:t>
            </a:r>
            <a:r>
              <a:rPr lang="en-GB" sz="36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&gt; 10%  150   </a:t>
            </a:r>
            <a:r>
              <a:rPr lang="th-TH" sz="3600" b="1" dirty="0">
                <a:ea typeface="Times New Roman" panose="02020603050405020304" pitchFamily="18" charset="0"/>
                <a:cs typeface="+mj-cs"/>
              </a:rPr>
              <a:t>ราย </a:t>
            </a:r>
            <a:endParaRPr lang="th-TH" sz="3600" b="1" dirty="0" smtClean="0">
              <a:ea typeface="Times New Roman" panose="02020603050405020304" pitchFamily="18" charset="0"/>
              <a:cs typeface="+mj-cs"/>
            </a:endParaRPr>
          </a:p>
          <a:p>
            <a:r>
              <a:rPr lang="th-TH" sz="3600" b="1" dirty="0" smtClean="0">
                <a:ea typeface="Times New Roman" panose="02020603050405020304" pitchFamily="18" charset="0"/>
                <a:cs typeface="+mj-cs"/>
              </a:rPr>
              <a:t>การ</a:t>
            </a:r>
            <a:r>
              <a:rPr lang="th-TH" sz="3600" b="1" dirty="0">
                <a:ea typeface="Times New Roman" panose="02020603050405020304" pitchFamily="18" charset="0"/>
                <a:cs typeface="+mj-cs"/>
              </a:rPr>
              <a:t>ประเมินจากกลุ่มตัวอย่าง 100 ราย พบ </a:t>
            </a:r>
            <a:endParaRPr lang="en-GB" sz="3600" b="1" dirty="0" smtClean="0">
              <a:ea typeface="Times New Roman" panose="02020603050405020304" pitchFamily="18" charset="0"/>
              <a:cs typeface="+mj-cs"/>
            </a:endParaRPr>
          </a:p>
          <a:p>
            <a:r>
              <a:rPr lang="en-GB" sz="3600" b="1" dirty="0" smtClean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HCT </a:t>
            </a:r>
            <a:r>
              <a:rPr lang="en-GB" sz="36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&lt; 30%  35 </a:t>
            </a:r>
            <a:r>
              <a:rPr lang="th-TH" sz="3600" b="1" dirty="0">
                <a:ea typeface="Times New Roman" panose="02020603050405020304" pitchFamily="18" charset="0"/>
                <a:cs typeface="+mj-cs"/>
              </a:rPr>
              <a:t>ราย </a:t>
            </a:r>
            <a:r>
              <a:rPr lang="en-GB" sz="36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 </a:t>
            </a:r>
            <a:endParaRPr lang="th-TH" sz="3600" b="1" dirty="0" smtClean="0">
              <a:ea typeface="Times New Roman" panose="02020603050405020304" pitchFamily="18" charset="0"/>
              <a:cs typeface="+mj-cs"/>
            </a:endParaRPr>
          </a:p>
          <a:p>
            <a:r>
              <a:rPr lang="th-TH" sz="3600" b="1" dirty="0" smtClean="0">
                <a:ea typeface="Times New Roman" panose="02020603050405020304" pitchFamily="18" charset="0"/>
                <a:cs typeface="+mj-cs"/>
              </a:rPr>
              <a:t>น้ำหนัก</a:t>
            </a:r>
            <a:r>
              <a:rPr lang="th-TH" sz="3600" b="1" dirty="0">
                <a:ea typeface="Times New Roman" panose="02020603050405020304" pitchFamily="18" charset="0"/>
                <a:cs typeface="+mj-cs"/>
              </a:rPr>
              <a:t>ลด </a:t>
            </a:r>
            <a:r>
              <a:rPr lang="en-GB" sz="36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&gt; 5% </a:t>
            </a:r>
            <a:r>
              <a:rPr lang="th-TH" sz="3600" b="1" dirty="0">
                <a:ea typeface="Times New Roman" panose="02020603050405020304" pitchFamily="18" charset="0"/>
                <a:cs typeface="+mj-cs"/>
              </a:rPr>
              <a:t>จำนวน  15  ราย </a:t>
            </a:r>
            <a:endParaRPr lang="th-TH" sz="3600" b="1" dirty="0" smtClean="0">
              <a:ea typeface="Times New Roman" panose="02020603050405020304" pitchFamily="18" charset="0"/>
              <a:cs typeface="+mj-cs"/>
            </a:endParaRPr>
          </a:p>
          <a:p>
            <a:r>
              <a:rPr lang="th-TH" sz="3600" b="1" dirty="0" smtClean="0">
                <a:ea typeface="Times New Roman" panose="02020603050405020304" pitchFamily="18" charset="0"/>
                <a:cs typeface="+mj-cs"/>
              </a:rPr>
              <a:t>ผู้ป่วย</a:t>
            </a:r>
            <a:r>
              <a:rPr lang="th-TH" sz="3600" b="1" dirty="0">
                <a:ea typeface="Times New Roman" panose="02020603050405020304" pitchFamily="18" charset="0"/>
                <a:cs typeface="+mj-cs"/>
              </a:rPr>
              <a:t>จำนวน  20   ราย ไม่รับประทานเนื้อสัตว์และนม </a:t>
            </a:r>
            <a:endParaRPr lang="th-TH" sz="3600" b="1" dirty="0" smtClean="0">
              <a:ea typeface="Times New Roman" panose="02020603050405020304" pitchFamily="18" charset="0"/>
              <a:cs typeface="+mj-cs"/>
            </a:endParaRPr>
          </a:p>
          <a:p>
            <a:r>
              <a:rPr lang="th-TH" sz="3600" b="1" dirty="0" smtClean="0">
                <a:ea typeface="Times New Roman" panose="02020603050405020304" pitchFamily="18" charset="0"/>
                <a:cs typeface="+mj-cs"/>
              </a:rPr>
              <a:t>รับประทาน</a:t>
            </a:r>
            <a:r>
              <a:rPr lang="th-TH" sz="3600" b="1" dirty="0">
                <a:ea typeface="Times New Roman" panose="02020603050405020304" pitchFamily="18" charset="0"/>
                <a:cs typeface="+mj-cs"/>
              </a:rPr>
              <a:t>แค่ปลาและไข่จำนวน  30  ราย </a:t>
            </a:r>
            <a:endParaRPr lang="th-TH" sz="3600" b="1" dirty="0" smtClean="0">
              <a:ea typeface="Times New Roman" panose="02020603050405020304" pitchFamily="18" charset="0"/>
              <a:cs typeface="+mj-cs"/>
            </a:endParaRPr>
          </a:p>
          <a:p>
            <a:r>
              <a:rPr lang="th-TH" sz="3600" b="1" dirty="0" smtClean="0">
                <a:ea typeface="Times New Roman" panose="02020603050405020304" pitchFamily="18" charset="0"/>
                <a:cs typeface="+mj-cs"/>
              </a:rPr>
              <a:t>รับประทาน</a:t>
            </a:r>
            <a:r>
              <a:rPr lang="th-TH" sz="3600" b="1" dirty="0">
                <a:ea typeface="Times New Roman" panose="02020603050405020304" pitchFamily="18" charset="0"/>
                <a:cs typeface="+mj-cs"/>
              </a:rPr>
              <a:t>มังสวิรัติจำนวน 10  ราย </a:t>
            </a:r>
            <a:endParaRPr lang="th-TH" sz="36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1354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3240505"/>
            <a:ext cx="5192894" cy="342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224590" y="230188"/>
            <a:ext cx="88873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5400" b="1" dirty="0">
                <a:solidFill>
                  <a:srgbClr val="7030A0"/>
                </a:solidFill>
                <a:latin typeface="Calibri Light" panose="020F0302020204030204"/>
                <a:cs typeface="Angsana New" panose="02020603050405020304" pitchFamily="18" charset="-34"/>
              </a:rPr>
              <a:t>ปัญหาที่พบบ่อยเมื่อผู้ป่วยได้รับยาเคมีบำบัด</a:t>
            </a:r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844716" y="1290537"/>
            <a:ext cx="6096000" cy="25925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th-TH" sz="54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ภาวะ</a:t>
            </a:r>
            <a:r>
              <a:rPr lang="en-GB" sz="54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Neutropenia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th-TH" sz="54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ภาวะเม็ดเลือดแดงต่ำ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th-TH" sz="54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น้ำหนักลด</a:t>
            </a:r>
          </a:p>
        </p:txBody>
      </p:sp>
    </p:spTree>
    <p:extLst>
      <p:ext uri="{BB962C8B-B14F-4D97-AF65-F5344CB8AC3E}">
        <p14:creationId xmlns:p14="http://schemas.microsoft.com/office/powerpoint/2010/main" xmlns="" val="3659429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8129" y="2398295"/>
            <a:ext cx="4313782" cy="442761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0579" y="0"/>
            <a:ext cx="10515600" cy="1325563"/>
          </a:xfrm>
        </p:spPr>
        <p:txBody>
          <a:bodyPr>
            <a:normAutofit/>
          </a:bodyPr>
          <a:lstStyle/>
          <a:p>
            <a:r>
              <a:rPr lang="th-TH" sz="6600" b="1" dirty="0" smtClean="0">
                <a:solidFill>
                  <a:srgbClr val="7030A0"/>
                </a:solidFill>
              </a:rPr>
              <a:t>คำตอบที่พบบ่อยเมื่อผู้ป่วยมารับยาเคมีบำบัด</a:t>
            </a:r>
            <a:endParaRPr lang="th-TH" sz="6600" b="1" dirty="0">
              <a:solidFill>
                <a:srgbClr val="7030A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0" y="1384467"/>
            <a:ext cx="11369843" cy="54173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dirty="0" smtClean="0"/>
              <a:t> </a:t>
            </a:r>
            <a:r>
              <a:rPr lang="th-TH" sz="4400" b="1" dirty="0" smtClean="0">
                <a:cs typeface="+mj-cs"/>
              </a:rPr>
              <a:t>- เพื่อนข้างบ้าน/เพื่อนที่เคยเป็นมะเร็งบอกว่าไม่ให้รับประทานเนื้อสัตว์ </a:t>
            </a:r>
          </a:p>
          <a:p>
            <a:pPr marL="0" indent="0">
              <a:buNone/>
            </a:pPr>
            <a:r>
              <a:rPr lang="th-TH" sz="4400" b="1" dirty="0" smtClean="0">
                <a:cs typeface="+mj-cs"/>
              </a:rPr>
              <a:t>กลัวโรคเป็นมากขึ้น</a:t>
            </a:r>
          </a:p>
          <a:p>
            <a:pPr marL="0" lvl="0" indent="0">
              <a:buNone/>
            </a:pPr>
            <a:r>
              <a:rPr lang="th-TH" sz="4400" b="1" dirty="0" smtClean="0">
                <a:solidFill>
                  <a:prstClr val="black"/>
                </a:solidFill>
                <a:cs typeface="+mj-cs"/>
              </a:rPr>
              <a:t> - ลูกไม่ให้</a:t>
            </a:r>
            <a:r>
              <a:rPr lang="th-TH" sz="4400" b="1" dirty="0">
                <a:solidFill>
                  <a:prstClr val="black"/>
                </a:solidFill>
                <a:cs typeface="+mj-cs"/>
              </a:rPr>
              <a:t>รับประทานเนื้อสัตว์ กลัวโรคเป็นมาก</a:t>
            </a:r>
            <a:r>
              <a:rPr lang="th-TH" sz="4400" b="1" dirty="0" smtClean="0">
                <a:solidFill>
                  <a:prstClr val="black"/>
                </a:solidFill>
                <a:cs typeface="+mj-cs"/>
              </a:rPr>
              <a:t>ขึ้น</a:t>
            </a:r>
          </a:p>
          <a:p>
            <a:pPr marL="0" lvl="0" indent="0">
              <a:buNone/>
            </a:pPr>
            <a:r>
              <a:rPr lang="th-TH" sz="4400" b="1" dirty="0" smtClean="0">
                <a:solidFill>
                  <a:prstClr val="black"/>
                </a:solidFill>
                <a:cs typeface="+mj-cs"/>
              </a:rPr>
              <a:t> - ไม่ดื่มนมวัว เนื่องจากเป็นนมที่มาจากสัตว์</a:t>
            </a:r>
          </a:p>
          <a:p>
            <a:pPr marL="0" lvl="0" indent="0">
              <a:buNone/>
            </a:pPr>
            <a:r>
              <a:rPr lang="th-TH" sz="4400" b="1" dirty="0">
                <a:solidFill>
                  <a:prstClr val="black"/>
                </a:solidFill>
                <a:cs typeface="+mj-cs"/>
              </a:rPr>
              <a:t> </a:t>
            </a:r>
            <a:r>
              <a:rPr lang="th-TH" sz="4400" b="1" dirty="0" smtClean="0">
                <a:solidFill>
                  <a:prstClr val="black"/>
                </a:solidFill>
                <a:cs typeface="+mj-cs"/>
              </a:rPr>
              <a:t>- พยายามกินไข่วันละ 5-6 ฟองเพื่อทดแทนเนื้อสัตว์</a:t>
            </a:r>
          </a:p>
          <a:p>
            <a:pPr marL="0" lvl="0" indent="0">
              <a:buNone/>
            </a:pPr>
            <a:r>
              <a:rPr lang="th-TH" sz="4400" b="1" dirty="0" smtClean="0">
                <a:solidFill>
                  <a:prstClr val="black"/>
                </a:solidFill>
                <a:cs typeface="+mj-cs"/>
              </a:rPr>
              <a:t>อย่างอื่น</a:t>
            </a:r>
          </a:p>
          <a:p>
            <a:pPr marL="0" lvl="0" indent="0">
              <a:buNone/>
            </a:pPr>
            <a:r>
              <a:rPr lang="th-TH" sz="4400" b="1" dirty="0" smtClean="0">
                <a:solidFill>
                  <a:prstClr val="black"/>
                </a:solidFill>
                <a:cs typeface="+mj-cs"/>
              </a:rPr>
              <a:t> - ต้องระวังเรื่องการกินอาหาร เพราะเข้าใจว่าอาหาร</a:t>
            </a:r>
          </a:p>
          <a:p>
            <a:pPr marL="0" lvl="0" indent="0">
              <a:buNone/>
            </a:pPr>
            <a:r>
              <a:rPr lang="th-TH" sz="4400" b="1" dirty="0" smtClean="0">
                <a:solidFill>
                  <a:prstClr val="black"/>
                </a:solidFill>
                <a:cs typeface="+mj-cs"/>
              </a:rPr>
              <a:t>หลายอย่างรับประทานไม่ได้ โดยเฉพาะเนื้อสัตว์</a:t>
            </a:r>
            <a:endParaRPr lang="th-TH" sz="4400" b="1" dirty="0" smtClean="0">
              <a:cs typeface="+mj-cs"/>
            </a:endParaRP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978448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51646" y="599336"/>
            <a:ext cx="3312206" cy="4585196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20067">
            <a:off x="7275098" y="962527"/>
            <a:ext cx="3340663" cy="4624589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00914">
            <a:off x="1348464" y="955508"/>
            <a:ext cx="3368248" cy="466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2451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6208296" y="75677"/>
            <a:ext cx="5558588" cy="6665165"/>
            <a:chOff x="-4" y="0"/>
            <a:chExt cx="5293457" cy="7156655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-4" y="0"/>
              <a:ext cx="5293457" cy="7156655"/>
              <a:chOff x="0" y="0"/>
              <a:chExt cx="5358724" cy="7156655"/>
            </a:xfrm>
          </p:grpSpPr>
          <p:pic>
            <p:nvPicPr>
              <p:cNvPr id="9" name="Picture 1" descr="Image result for อาหารประเภทโปรตีน">
                <a:hlinkClick r:id="rId2" tgtFrame="&quot;_blank&quot;"/>
              </p:cNvPr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4171" y="0"/>
                <a:ext cx="684143" cy="4853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Picture 1" descr="Image result for อาหารประเภทโปรตีน">
                <a:hlinkClick r:id="rId4" tgtFrame="&quot;_blank&quot;"/>
              </p:cNvPr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8819" y="5772315"/>
                <a:ext cx="1213039" cy="1013983"/>
              </a:xfrm>
              <a:prstGeom prst="rect">
                <a:avLst/>
              </a:prstGeom>
              <a:noFill/>
              <a:ln>
                <a:noFill/>
              </a:ln>
              <a:effectLst>
                <a:softEdge rad="63500"/>
              </a:effectLst>
            </p:spPr>
          </p:pic>
          <p:pic>
            <p:nvPicPr>
              <p:cNvPr id="11" name="รูปภาพ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999655" y="3444382"/>
                <a:ext cx="2188169" cy="1312901"/>
              </a:xfrm>
              <a:prstGeom prst="rect">
                <a:avLst/>
              </a:prstGeom>
            </p:spPr>
          </p:pic>
          <p:pic>
            <p:nvPicPr>
              <p:cNvPr id="12" name="Picture 11" descr="Image result for น้ำผลไม้">
                <a:hlinkClick r:id="rId7" tgtFrame="&quot;_blank&quot;"/>
              </p:cNvPr>
              <p:cNvPicPr/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7328" y="4280031"/>
                <a:ext cx="1707138" cy="1147221"/>
              </a:xfrm>
              <a:prstGeom prst="rect">
                <a:avLst/>
              </a:prstGeom>
              <a:noFill/>
              <a:ln>
                <a:noFill/>
              </a:ln>
              <a:effectLst>
                <a:softEdge rad="63500"/>
              </a:effectLst>
            </p:spPr>
          </p:pic>
          <p:pic>
            <p:nvPicPr>
              <p:cNvPr id="13" name="รูปภาพ 12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973683" y="1456882"/>
                <a:ext cx="2385041" cy="1702643"/>
              </a:xfrm>
              <a:prstGeom prst="rect">
                <a:avLst/>
              </a:prstGeom>
              <a:effectLst>
                <a:softEdge rad="127000"/>
              </a:effectLst>
            </p:spPr>
          </p:pic>
          <p:pic>
            <p:nvPicPr>
              <p:cNvPr id="14" name="Picture 1" descr="Related image">
                <a:hlinkClick r:id="rId10" tgtFrame="&quot;_blank&quot;"/>
              </p:cNvPr>
              <p:cNvPicPr/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9391" y="284"/>
                <a:ext cx="660593" cy="42547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รูปภาพ 1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379984" y="28420"/>
                <a:ext cx="593697" cy="369205"/>
              </a:xfrm>
              <a:prstGeom prst="rect">
                <a:avLst/>
              </a:prstGeom>
            </p:spPr>
          </p:pic>
          <p:pic>
            <p:nvPicPr>
              <p:cNvPr id="16" name="รูปภาพ 15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999671" y="18791"/>
                <a:ext cx="359332" cy="406971"/>
              </a:xfrm>
              <a:prstGeom prst="rect">
                <a:avLst/>
              </a:prstGeom>
            </p:spPr>
          </p:pic>
          <p:pic>
            <p:nvPicPr>
              <p:cNvPr id="17" name="Picture 1" descr="Image result for นม">
                <a:hlinkClick r:id="rId14" tgtFrame="&quot;_blank&quot;"/>
              </p:cNvPr>
              <p:cNvPicPr/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8944" y="666769"/>
                <a:ext cx="1342199" cy="119192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รูปภาพ 17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443127" y="18791"/>
                <a:ext cx="382294" cy="412239"/>
              </a:xfrm>
              <a:prstGeom prst="rect">
                <a:avLst/>
              </a:prstGeom>
            </p:spPr>
          </p:pic>
          <p:sp>
            <p:nvSpPr>
              <p:cNvPr id="19" name="สี่เหลี่ยมผืนผ้า 18"/>
              <p:cNvSpPr/>
              <p:nvPr/>
            </p:nvSpPr>
            <p:spPr>
              <a:xfrm>
                <a:off x="103945" y="2771002"/>
                <a:ext cx="2790522" cy="19958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th-TH" sz="1600" kern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 ควรดื่มน้ำอย่างน้อยวันละ 3 ลิตร  เพื่อให้น้ำเป็นตัวช่วยในการขับออกของยาเคมีในร่างกายผู้ป่วย  ช่วยลดการคั่งค้างของยาเคมีในร่างกายและรบกวนการทำงานของไตน้อยลง  เช่น น้ำเปล่าที่สะอาด น้ำอุ่น น้ำหวาน น้ำผลไม้  นม น้ำซุปต่างๆ </a:t>
                </a:r>
                <a:endParaRPr lang="en-US" sz="1400">
                  <a:effectLst/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endParaRPr>
              </a:p>
            </p:txBody>
          </p:sp>
          <p:sp>
            <p:nvSpPr>
              <p:cNvPr id="20" name="สี่เหลี่ยมผืนผ้า 19"/>
              <p:cNvSpPr/>
              <p:nvPr/>
            </p:nvSpPr>
            <p:spPr>
              <a:xfrm>
                <a:off x="69915" y="5317370"/>
                <a:ext cx="4663085" cy="692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06000"/>
                  </a:lnSpc>
                  <a:spcAft>
                    <a:spcPts val="0"/>
                  </a:spcAft>
                  <a:buFont typeface="Cordia New" panose="020B0304020202020204" pitchFamily="34" charset="-34"/>
                  <a:buChar char="-"/>
                  <a:tabLst>
                    <a:tab pos="457200" algn="l"/>
                  </a:tabLst>
                </a:pPr>
                <a:r>
                  <a:rPr lang="th-TH" sz="1600" kern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ผัก ควรล้างหลายๆ น้ำ และผ่านการต้มหรือนึ่งก่อน</a:t>
                </a:r>
                <a:endParaRPr lang="en-US" sz="1400">
                  <a:effectLst/>
                  <a:latin typeface="Angsana New" panose="02020603050405020304" pitchFamily="18" charset="-34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6000"/>
                  </a:lnSpc>
                  <a:spcAft>
                    <a:spcPts val="0"/>
                  </a:spcAft>
                  <a:buFont typeface="Cordia New" panose="020B0304020202020204" pitchFamily="34" charset="-34"/>
                  <a:buChar char="-"/>
                  <a:tabLst>
                    <a:tab pos="457200" algn="l"/>
                  </a:tabLst>
                </a:pPr>
                <a:r>
                  <a:rPr lang="th-TH" sz="1600" kern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ผลไม้ ควรล้างหลายๆ น้ำ และ ปอกเปลือกก่อนรับประทาน</a:t>
                </a:r>
                <a:endParaRPr lang="en-US" sz="1400">
                  <a:effectLst/>
                  <a:latin typeface="Angsana New" panose="02020603050405020304" pitchFamily="18" charset="-34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สี่เหลี่ยมผืนผ้า 20"/>
              <p:cNvSpPr/>
              <p:nvPr/>
            </p:nvSpPr>
            <p:spPr>
              <a:xfrm>
                <a:off x="77426" y="5820678"/>
                <a:ext cx="933388" cy="333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th-TH" sz="1800" u="sng" kern="1200">
                    <a:solidFill>
                      <a:srgbClr val="FF0000"/>
                    </a:solidFill>
                    <a:effectLst/>
                    <a:latin typeface="Angsana New" panose="02020603050405020304" pitchFamily="18" charset="-34"/>
                    <a:ea typeface="Calibri" panose="020F0502020204030204" pitchFamily="34" charset="0"/>
                    <a:cs typeface="JasmineUPC" panose="02020603050405020304" pitchFamily="18" charset="-34"/>
                  </a:rPr>
                  <a:t>ยาสมุนไพร </a:t>
                </a:r>
                <a:endParaRPr lang="en-US" sz="1400">
                  <a:effectLst/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endParaRPr>
              </a:p>
            </p:txBody>
          </p:sp>
          <p:sp>
            <p:nvSpPr>
              <p:cNvPr id="22" name="สี่เหลี่ยมผืนผ้า 21"/>
              <p:cNvSpPr/>
              <p:nvPr/>
            </p:nvSpPr>
            <p:spPr>
              <a:xfrm>
                <a:off x="240109" y="6105264"/>
                <a:ext cx="4069110" cy="3733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th-TH" sz="1600" kern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ผู้ป่วยที่ได้รับยาเคมีทุกรายไม่แนะนำให้ใช้ยาสมุนไพรร่วมด้วยเนื่องจาก </a:t>
                </a:r>
                <a:endParaRPr lang="en-US" sz="1400">
                  <a:effectLst/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endParaRPr>
              </a:p>
            </p:txBody>
          </p:sp>
          <p:sp>
            <p:nvSpPr>
              <p:cNvPr id="23" name="สี่เหลี่ยมผืนผ้า 22"/>
              <p:cNvSpPr/>
              <p:nvPr/>
            </p:nvSpPr>
            <p:spPr>
              <a:xfrm>
                <a:off x="23517" y="6464505"/>
                <a:ext cx="4422023" cy="692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228600">
                  <a:lnSpc>
                    <a:spcPct val="106000"/>
                  </a:lnSpc>
                  <a:spcAft>
                    <a:spcPts val="0"/>
                  </a:spcAft>
                  <a:tabLst>
                    <a:tab pos="457200" algn="l"/>
                  </a:tabLst>
                </a:pPr>
                <a:r>
                  <a:rPr lang="th-TH" sz="16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ไม่มีข้อมูลรองรับเรื่องประสิทธิภาพในการรักษาร่วมกัน</a:t>
                </a:r>
                <a:endParaRPr lang="en-US" sz="1400" dirty="0">
                  <a:effectLst/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endParaRPr>
              </a:p>
              <a:p>
                <a:pPr marL="457200" indent="-228600">
                  <a:lnSpc>
                    <a:spcPct val="106000"/>
                  </a:lnSpc>
                  <a:spcAft>
                    <a:spcPts val="0"/>
                  </a:spcAft>
                  <a:tabLst>
                    <a:tab pos="457200" algn="l"/>
                  </a:tabLst>
                </a:pPr>
                <a:r>
                  <a:rPr lang="th-TH" sz="16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ยาสมุนไพรบางตัวมีฤทธิ์ขัดขวางการออกฤทธิ์ของยาเคมี</a:t>
                </a:r>
                <a:endParaRPr lang="en-US" sz="1400" dirty="0">
                  <a:effectLst/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endParaRPr>
              </a:p>
            </p:txBody>
          </p:sp>
          <p:sp>
            <p:nvSpPr>
              <p:cNvPr id="24" name="สี่เหลี่ยมผืนผ้า 23"/>
              <p:cNvSpPr/>
              <p:nvPr/>
            </p:nvSpPr>
            <p:spPr>
              <a:xfrm>
                <a:off x="161717" y="2790276"/>
                <a:ext cx="367056" cy="333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th-TH" sz="1800" u="sng" kern="1200">
                    <a:solidFill>
                      <a:srgbClr val="FF0000"/>
                    </a:solidFill>
                    <a:effectLst/>
                    <a:latin typeface="Angsana New" panose="02020603050405020304" pitchFamily="18" charset="-34"/>
                    <a:ea typeface="Calibri" panose="020F0502020204030204" pitchFamily="34" charset="0"/>
                    <a:cs typeface="JasmineUPC" panose="02020603050405020304" pitchFamily="18" charset="-34"/>
                  </a:rPr>
                  <a:t>น้ำ</a:t>
                </a:r>
                <a:r>
                  <a:rPr lang="th-TH" sz="1400" kern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 </a:t>
                </a:r>
                <a:endParaRPr lang="en-US" sz="1400">
                  <a:effectLst/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endParaRPr>
              </a:p>
            </p:txBody>
          </p:sp>
          <p:sp>
            <p:nvSpPr>
              <p:cNvPr id="25" name="สี่เหลี่ยมผืนผ้า 24"/>
              <p:cNvSpPr/>
              <p:nvPr/>
            </p:nvSpPr>
            <p:spPr>
              <a:xfrm>
                <a:off x="0" y="4673758"/>
                <a:ext cx="754682" cy="333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th-TH" sz="1800" u="sng" kern="1200">
                    <a:solidFill>
                      <a:srgbClr val="FF0000"/>
                    </a:solidFill>
                    <a:effectLst/>
                    <a:latin typeface="Angsana New" panose="02020603050405020304" pitchFamily="18" charset="-34"/>
                    <a:ea typeface="Calibri" panose="020F0502020204030204" pitchFamily="34" charset="0"/>
                    <a:cs typeface="JasmineUPC" panose="02020603050405020304" pitchFamily="18" charset="-34"/>
                  </a:rPr>
                  <a:t>ผักผลไม้ </a:t>
                </a:r>
                <a:endParaRPr lang="en-US" sz="1400">
                  <a:effectLst/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endParaRPr>
              </a:p>
            </p:txBody>
          </p:sp>
        </p:grpSp>
        <p:sp>
          <p:nvSpPr>
            <p:cNvPr id="6" name="สี่เหลี่ยมผืนผ้า 5"/>
            <p:cNvSpPr/>
            <p:nvPr/>
          </p:nvSpPr>
          <p:spPr>
            <a:xfrm>
              <a:off x="102677" y="0"/>
              <a:ext cx="1586229" cy="450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th-TH" sz="1800" u="sng" kern="1200">
                  <a:solidFill>
                    <a:srgbClr val="FF0000"/>
                  </a:solidFill>
                  <a:effectLst/>
                  <a:latin typeface="Angsana New" panose="02020603050405020304" pitchFamily="18" charset="-34"/>
                  <a:ea typeface="Calibri" panose="020F0502020204030204" pitchFamily="34" charset="0"/>
                  <a:cs typeface="JasmineUPC" panose="02020603050405020304" pitchFamily="18" charset="-34"/>
                </a:rPr>
                <a:t>อาหารประเภทโปรตีน </a:t>
              </a:r>
              <a:endParaRPr lang="en-US" sz="140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endParaRPr>
            </a:p>
          </p:txBody>
        </p:sp>
        <p:sp>
          <p:nvSpPr>
            <p:cNvPr id="7" name="สี่เหลี่ยมผืนผ้า 6"/>
            <p:cNvSpPr/>
            <p:nvPr/>
          </p:nvSpPr>
          <p:spPr>
            <a:xfrm>
              <a:off x="99126" y="404660"/>
              <a:ext cx="4530087" cy="6546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th-TH" sz="16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rPr>
                <a:t>ควรรับประทานอาหารประเภทโปรตีนที่หลากหลาย  ในปริมาณที่มากกว่าคนปกติ  </a:t>
              </a:r>
              <a:r>
                <a:rPr lang="th-TH" sz="16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rPr>
                <a:t>1.5 - 2</a:t>
              </a:r>
              <a:r>
                <a:rPr lang="th-TH" sz="16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rPr>
                <a:t> เท่า เพื่อให้เพียงพอต่อความต้องการของร่างการ</a:t>
              </a:r>
              <a:endParaRPr lang="en-US" sz="14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endParaRPr>
            </a:p>
          </p:txBody>
        </p:sp>
        <p:sp>
          <p:nvSpPr>
            <p:cNvPr id="8" name="สี่เหลี่ยมผืนผ้า 7"/>
            <p:cNvSpPr/>
            <p:nvPr/>
          </p:nvSpPr>
          <p:spPr>
            <a:xfrm>
              <a:off x="69059" y="1102296"/>
              <a:ext cx="3988650" cy="19958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6000"/>
                </a:lnSpc>
                <a:spcAft>
                  <a:spcPts val="0"/>
                </a:spcAft>
              </a:pPr>
              <a:r>
                <a:rPr lang="th-TH" sz="1600" u="sng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rPr>
                <a:t>เนื้อสัตว์ต่างๆ  </a:t>
              </a:r>
              <a:r>
                <a:rPr lang="th-TH" sz="16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rPr>
                <a:t>ได้แก่ เนื้อหมู เนื้อวัว เนื้อไก่ เนื้อปลา เนื้อแกะ  </a:t>
              </a:r>
              <a:endParaRPr lang="en-US" sz="14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endParaRPr>
            </a:p>
            <a:p>
              <a:pPr>
                <a:lnSpc>
                  <a:spcPct val="106000"/>
                </a:lnSpc>
                <a:spcAft>
                  <a:spcPts val="0"/>
                </a:spcAft>
              </a:pPr>
              <a:r>
                <a:rPr lang="th-TH" sz="16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rPr>
                <a:t>(เครื่องในสัตว์  อาหารทะเล ต้องระวังเรื่องความสะอาด)</a:t>
              </a:r>
              <a:endParaRPr lang="en-US" sz="14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endParaRPr>
            </a:p>
            <a:p>
              <a:pPr>
                <a:lnSpc>
                  <a:spcPct val="106000"/>
                </a:lnSpc>
                <a:spcAft>
                  <a:spcPts val="0"/>
                </a:spcAft>
              </a:pPr>
              <a:r>
                <a:rPr lang="th-TH" sz="1600" u="sng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rPr>
                <a:t>นม</a:t>
              </a:r>
              <a:r>
                <a:rPr lang="th-TH" sz="16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rPr>
                <a:t>  ดื่มได้ทุกชนิด แต่นมถั่วเหลือง/น้ำเต้าหู้ จะมีโปรตีนน้อยกว่านมที่ได้จากสัตว์</a:t>
              </a:r>
              <a:endParaRPr lang="en-US" sz="14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endParaRPr>
            </a:p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th-TH" sz="1600" u="sng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rPr>
                <a:t>ไข่</a:t>
              </a:r>
              <a:r>
                <a:rPr lang="th-TH" sz="1600" u="sng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rPr>
                <a:t> </a:t>
              </a:r>
              <a:r>
                <a:rPr lang="th-TH" sz="16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rPr>
                <a:t>  ไข่ขาวรับประทานได้ไม่จำกัด ส่วนไข่แดงไม่ควรรับประทานเกิน วันละ 1 – 2 ฟอง</a:t>
              </a:r>
              <a:endParaRPr lang="en-US" sz="14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endParaRPr>
            </a:p>
          </p:txBody>
        </p:sp>
      </p:grpSp>
      <p:grpSp>
        <p:nvGrpSpPr>
          <p:cNvPr id="26" name="กลุ่ม 25"/>
          <p:cNvGrpSpPr/>
          <p:nvPr/>
        </p:nvGrpSpPr>
        <p:grpSpPr>
          <a:xfrm>
            <a:off x="350222" y="75677"/>
            <a:ext cx="5181306" cy="6782323"/>
            <a:chOff x="-19051" y="-128135"/>
            <a:chExt cx="4911442" cy="7381156"/>
          </a:xfrm>
        </p:grpSpPr>
        <p:pic>
          <p:nvPicPr>
            <p:cNvPr id="27" name="Picture 1" descr="Image result for อาหาร 5 หมู่">
              <a:hlinkClick r:id="rId17" tgtFrame="&quot;_blank&quot;"/>
            </p:cNvPr>
            <p:cNvPicPr/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4739" y="5612772"/>
              <a:ext cx="2271181" cy="159734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8" name="รูปภาพ 27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382" y="5655675"/>
              <a:ext cx="2470123" cy="1597346"/>
            </a:xfrm>
            <a:prstGeom prst="rect">
              <a:avLst/>
            </a:prstGeom>
          </p:spPr>
        </p:pic>
        <p:pic>
          <p:nvPicPr>
            <p:cNvPr id="29" name="รูปภาพ 28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559663" y="323701"/>
              <a:ext cx="1332728" cy="1703882"/>
            </a:xfrm>
            <a:prstGeom prst="rect">
              <a:avLst/>
            </a:prstGeom>
          </p:spPr>
        </p:pic>
        <p:sp>
          <p:nvSpPr>
            <p:cNvPr id="30" name="สี่เหลี่ยมผืนผ้า 29"/>
            <p:cNvSpPr/>
            <p:nvPr/>
          </p:nvSpPr>
          <p:spPr>
            <a:xfrm>
              <a:off x="277839" y="-128135"/>
              <a:ext cx="849630" cy="333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th-TH" sz="1800" kern="1200" dirty="0">
                  <a:solidFill>
                    <a:srgbClr val="FF0000"/>
                  </a:solidFill>
                  <a:effectLst/>
                  <a:latin typeface="Angsana New" panose="02020603050405020304" pitchFamily="18" charset="-34"/>
                  <a:ea typeface="Calibri" panose="020F0502020204030204" pitchFamily="34" charset="0"/>
                  <a:cs typeface="JasmineUPC" panose="02020603050405020304" pitchFamily="18" charset="-34"/>
                </a:rPr>
                <a:t>สิ่งที่ควรรู้</a:t>
              </a:r>
              <a:endParaRPr lang="en-US" sz="14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endParaRPr>
            </a:p>
          </p:txBody>
        </p:sp>
        <p:sp>
          <p:nvSpPr>
            <p:cNvPr id="31" name="สี่เหลี่ยมผืนผ้า 30"/>
            <p:cNvSpPr/>
            <p:nvPr/>
          </p:nvSpPr>
          <p:spPr>
            <a:xfrm>
              <a:off x="117749" y="127819"/>
              <a:ext cx="3858260" cy="2277744"/>
            </a:xfrm>
            <a:prstGeom prst="rect">
              <a:avLst/>
            </a:prstGeom>
            <a:solidFill>
              <a:schemeClr val="bg1"/>
            </a:solidFill>
            <a:effectLst>
              <a:softEdge rad="317500"/>
            </a:effectLst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th-TH" sz="1400" kern="12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rPr>
                <a:t>             </a:t>
              </a:r>
              <a:r>
                <a:rPr lang="th-TH" sz="16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rPr>
                <a:t>เซลล์มะเร็งและเซลล์อื่นๆในร่างกาย จำเป็นต้องได้รับสารอาหารที่เพียงพอ เพื่อซ่อมแซมและเป็นพลังงานในร่างการ  ขณะที่ให้ยาเคมีอยู่นั้น  เซลล์มะเร็งจะถูกควบคุมการเจริญเติบโตโดยโดยยาเคมีบำบัด  เซลล์อื่นๆในร่างกาย ยังต้องการสารอาหารที่เพียงพอ ถ้าร่างกายได้รับสารอาหารที่ไม่เพียงพอ จะทำให้ร่างกายอ่อนเพลีย เม็ดเลือดแดงและเม็ดเลือดขาวไม่เพียงพอ จะส่งผลให้ผู้ป่วยไม่สามารถรับยาเคมีตามกำหนดได้  </a:t>
              </a:r>
              <a:endParaRPr lang="en-US" sz="14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endParaRPr>
            </a:p>
            <a:p>
              <a:pPr>
                <a:spcAft>
                  <a:spcPts val="0"/>
                </a:spcAft>
              </a:pPr>
              <a:r>
                <a:rPr lang="th-TH" sz="1600" u="sng" kern="1200" dirty="0">
                  <a:solidFill>
                    <a:srgbClr val="C00000"/>
                  </a:solidFill>
                  <a:effectLst/>
                  <a:latin typeface="Angsana New" panose="02020603050405020304" pitchFamily="18" charset="-34"/>
                  <a:ea typeface="Calibri" panose="020F0502020204030204" pitchFamily="34" charset="0"/>
                  <a:cs typeface="JasmineUPC" panose="02020603050405020304" pitchFamily="18" charset="-34"/>
                </a:rPr>
                <a:t>ซึ่งมีผลต่อประสิทธิภาพในการรักษา</a:t>
              </a:r>
              <a:endParaRPr lang="en-US" sz="14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endParaRPr>
            </a:p>
          </p:txBody>
        </p:sp>
        <p:sp>
          <p:nvSpPr>
            <p:cNvPr id="32" name="สี่เหลี่ยมผืนผ้า 31"/>
            <p:cNvSpPr/>
            <p:nvPr/>
          </p:nvSpPr>
          <p:spPr>
            <a:xfrm>
              <a:off x="177760" y="2591423"/>
              <a:ext cx="1736725" cy="450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th-TH" sz="1800" kern="1200" dirty="0">
                  <a:solidFill>
                    <a:srgbClr val="FF0000"/>
                  </a:solidFill>
                  <a:effectLst/>
                  <a:latin typeface="Angsana New" panose="02020603050405020304" pitchFamily="18" charset="-34"/>
                  <a:ea typeface="Calibri" panose="020F0502020204030204" pitchFamily="34" charset="0"/>
                  <a:cs typeface="JasmineUPC" panose="02020603050405020304" pitchFamily="18" charset="-34"/>
                </a:rPr>
                <a:t>เมื่อร่างกายได้รับยาเคมี</a:t>
              </a:r>
              <a:endParaRPr lang="en-US" sz="14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endParaRPr>
            </a:p>
          </p:txBody>
        </p:sp>
        <p:sp>
          <p:nvSpPr>
            <p:cNvPr id="33" name="สี่เหลี่ยมผืนผ้า 32"/>
            <p:cNvSpPr/>
            <p:nvPr/>
          </p:nvSpPr>
          <p:spPr>
            <a:xfrm>
              <a:off x="117749" y="2932540"/>
              <a:ext cx="4542155" cy="1094740"/>
            </a:xfrm>
            <a:prstGeom prst="rect">
              <a:avLst/>
            </a:prstGeom>
            <a:solidFill>
              <a:schemeClr val="bg1"/>
            </a:solidFill>
            <a:effectLst>
              <a:softEdge rad="635000"/>
            </a:effectLst>
          </p:spPr>
          <p:txBody>
            <a:bodyPr wrap="square">
              <a:spAutoFit/>
            </a:bodyPr>
            <a:lstStyle/>
            <a:p>
              <a:pPr indent="457200">
                <a:lnSpc>
                  <a:spcPct val="106000"/>
                </a:lnSpc>
                <a:spcAft>
                  <a:spcPts val="800"/>
                </a:spcAft>
              </a:pPr>
              <a:r>
                <a:rPr lang="th-TH" sz="16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rPr>
                <a:t>ผู้ป่วยหลังได้รับยาเคมีในช่วง 2 – 10 วัน การออกฤทธิ์ของยาเคมีจะทำให้ร่างการอ่อนแอลง อาการที่พบมากคือ เบื่ออาหาร เวียนศีรษะ คลื่นไส้ อาเจียน  เม็ดเลือดแดง / เม็ดเลือดขาวต่ำ    </a:t>
              </a:r>
              <a:endParaRPr lang="en-US" sz="14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endParaRPr>
            </a:p>
          </p:txBody>
        </p:sp>
        <p:sp>
          <p:nvSpPr>
            <p:cNvPr id="34" name="สี่เหลี่ยมผืนผ้า 33"/>
            <p:cNvSpPr/>
            <p:nvPr/>
          </p:nvSpPr>
          <p:spPr>
            <a:xfrm>
              <a:off x="177760" y="3725926"/>
              <a:ext cx="1335405" cy="450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th-TH" sz="1800" kern="1200" dirty="0">
                  <a:solidFill>
                    <a:srgbClr val="FF0000"/>
                  </a:solidFill>
                  <a:effectLst/>
                  <a:latin typeface="Angsana New" panose="02020603050405020304" pitchFamily="18" charset="-34"/>
                  <a:ea typeface="Calibri" panose="020F0502020204030204" pitchFamily="34" charset="0"/>
                  <a:cs typeface="JasmineUPC" panose="02020603050405020304" pitchFamily="18" charset="-34"/>
                </a:rPr>
                <a:t>กินอย่างไรให้มีสุข</a:t>
              </a:r>
              <a:endParaRPr lang="en-US" sz="14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endParaRPr>
            </a:p>
          </p:txBody>
        </p:sp>
        <p:sp>
          <p:nvSpPr>
            <p:cNvPr id="35" name="สี่เหลี่ยมผืนผ้า 34"/>
            <p:cNvSpPr/>
            <p:nvPr/>
          </p:nvSpPr>
          <p:spPr>
            <a:xfrm>
              <a:off x="-19051" y="4055914"/>
              <a:ext cx="4599940" cy="4641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>
                <a:lnSpc>
                  <a:spcPct val="106000"/>
                </a:lnSpc>
                <a:spcAft>
                  <a:spcPts val="800"/>
                </a:spcAft>
              </a:pPr>
              <a:r>
                <a:rPr lang="th-TH" sz="1600" b="1" kern="1200">
                  <a:solidFill>
                    <a:srgbClr val="000000"/>
                  </a:solidFill>
                  <a:effectLst/>
                  <a:latin typeface="Angsana New" panose="02020603050405020304" pitchFamily="18" charset="-34"/>
                  <a:ea typeface="Calibri" panose="020F0502020204030204" pitchFamily="34" charset="0"/>
                  <a:cs typeface="Cordia New" panose="020B0304020202020204" pitchFamily="34" charset="-34"/>
                </a:rPr>
                <a:t>กินอาหารสุก สะอาด ปรุงสุกใหม่ๆ </a:t>
              </a:r>
              <a:r>
                <a:rPr lang="th-TH" sz="1600" b="1">
                  <a:effectLst/>
                  <a:latin typeface="Angsana New" panose="02020603050405020304" pitchFamily="18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ไม่กินของปิ้งย่าง ของหมักดอง</a:t>
              </a:r>
              <a:endParaRPr lang="en-US" sz="140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endParaRPr>
            </a:p>
          </p:txBody>
        </p:sp>
        <p:sp>
          <p:nvSpPr>
            <p:cNvPr id="36" name="สี่เหลี่ยมผืนผ้า 35"/>
            <p:cNvSpPr/>
            <p:nvPr/>
          </p:nvSpPr>
          <p:spPr>
            <a:xfrm>
              <a:off x="10034" y="4443886"/>
              <a:ext cx="4678680" cy="15938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lnSpc>
                  <a:spcPct val="106000"/>
                </a:lnSpc>
                <a:spcAft>
                  <a:spcPts val="0"/>
                </a:spcAft>
                <a:buFont typeface="Cordia New" panose="020B0304020202020204" pitchFamily="34" charset="-34"/>
                <a:buChar char="-"/>
                <a:tabLst>
                  <a:tab pos="457200" algn="l"/>
                </a:tabLst>
              </a:pPr>
              <a:r>
                <a:rPr lang="th-TH" sz="1600" u="sng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rPr>
                <a:t>เบื่ออาหาร</a:t>
              </a:r>
              <a:r>
                <a:rPr lang="th-TH" sz="16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rPr>
                <a:t>  ควรรับประทานอาหารที่หลากหลาย และได้รับสารอาหารที่ครบ 5 หมู่</a:t>
              </a:r>
              <a:endParaRPr lang="en-US" sz="14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06000"/>
                </a:lnSpc>
                <a:spcAft>
                  <a:spcPts val="0"/>
                </a:spcAft>
                <a:buFont typeface="Cordia New" panose="020B0304020202020204" pitchFamily="34" charset="-34"/>
                <a:buChar char="-"/>
                <a:tabLst>
                  <a:tab pos="457200" algn="l"/>
                </a:tabLst>
              </a:pPr>
              <a:r>
                <a:rPr lang="th-TH" sz="1600" u="sng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rPr>
                <a:t>เวียนศีรษะ คลื่นไส้ อาเจียน</a:t>
              </a:r>
              <a:r>
                <a:rPr lang="en-US" sz="1600" u="sng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rPr>
                <a:t>   </a:t>
              </a:r>
              <a:r>
                <a:rPr lang="th-TH" sz="16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rPr>
                <a:t>ควรจิบน้ำอุ่น น้ำผลไม้ รับประทานขนม</a:t>
              </a:r>
              <a:r>
                <a:rPr lang="th-TH" sz="1600" kern="12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rPr>
                <a:t>ปังเคร็กเกอร์</a:t>
              </a:r>
              <a:endParaRPr lang="en-US" sz="14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06000"/>
                </a:lnSpc>
                <a:spcAft>
                  <a:spcPts val="0"/>
                </a:spcAft>
                <a:buFont typeface="Cordia New" panose="020B0304020202020204" pitchFamily="34" charset="-34"/>
                <a:buChar char="-"/>
                <a:tabLst>
                  <a:tab pos="457200" algn="l"/>
                </a:tabLst>
              </a:pPr>
              <a:r>
                <a:rPr lang="th-TH" sz="1600" u="sng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rPr>
                <a:t>เม็ดเลือดต่ำ  </a:t>
              </a:r>
              <a:r>
                <a:rPr lang="th-TH" sz="16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rPr>
                <a:t>ควรรับประทานอาหารที่มีโปรตีนสูง</a:t>
              </a:r>
              <a:endParaRPr lang="en-US" sz="14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30793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b="1" dirty="0">
                <a:solidFill>
                  <a:srgbClr val="7030A0"/>
                </a:solidFill>
                <a:ea typeface="Times New Roman" panose="02020603050405020304" pitchFamily="18" charset="0"/>
              </a:rPr>
              <a:t>เป้าหมาย</a:t>
            </a:r>
            <a:endParaRPr lang="th-TH" sz="5400" dirty="0">
              <a:solidFill>
                <a:srgbClr val="7030A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th-TH" sz="4800" dirty="0"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เพื่อให้ผู้ป่วยที่มารับยาเคมีบำบัดมีความรู้ความเข้าใจในเรื่องการรับประทานอาหารระหว่างที่ได้รับยาเคมีบำบัดได้อย่างถูกต้อง</a:t>
            </a:r>
            <a:endParaRPr lang="en-US" sz="4800" dirty="0"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th-TH" sz="4800" dirty="0"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ผู้ป่วยพึงพอใจในเอกสารที่ให้คำแนะนำ </a:t>
            </a:r>
            <a:r>
              <a:rPr lang="en-US" sz="4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“</a:t>
            </a:r>
            <a:r>
              <a:rPr lang="th-TH" sz="4800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กินอย่างไรให้มีสุข</a:t>
            </a:r>
            <a:r>
              <a:rPr lang="en-US" sz="4800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”</a:t>
            </a:r>
            <a:endParaRPr lang="en-US" sz="4800" dirty="0"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th-TH" sz="4800" dirty="0"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ผู้ป่วยสามารถนำความรู้ที่ได้รับไปปฏิบัติได้อย่างถูกต้อง</a:t>
            </a:r>
            <a:endParaRPr lang="en-US" sz="4800" dirty="0"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th-TH" sz="4800" dirty="0"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ผู้ป่วยสามารถรับการรักษาด้วยเคมีบำบัดได้ตามแผนการรักษาในระยะเวลาที่กำหนด</a:t>
            </a:r>
            <a:endParaRPr lang="en-US" sz="4800" dirty="0"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0" indent="0">
              <a:spcAft>
                <a:spcPts val="0"/>
              </a:spcAft>
              <a:buNone/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119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th-TH" sz="5400" b="1" dirty="0">
                <a:solidFill>
                  <a:srgbClr val="7030A0"/>
                </a:solidFill>
                <a:ea typeface="Times New Roman" panose="02020603050405020304" pitchFamily="18" charset="0"/>
              </a:rPr>
              <a:t>การวัดผลและผลการเปลี่ยนแปลง</a:t>
            </a:r>
            <a:endParaRPr lang="th-TH" sz="5400" dirty="0">
              <a:solidFill>
                <a:srgbClr val="7030A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1179095"/>
            <a:ext cx="11353800" cy="499786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th-TH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th-TH" sz="4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โดย</a:t>
            </a:r>
            <a:r>
              <a:rPr lang="th-TH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ภาพรวมผู้ป่วยรู้สึกพึงพอใจในข้อมูลที่ได้รับเกี่ยวกับการรับประทานอาหารขณะได้รับเคมีบำบัด ร้อยละ </a:t>
            </a:r>
            <a:r>
              <a:rPr lang="th-TH" sz="4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90</a:t>
            </a:r>
            <a:endParaRPr lang="en-US" sz="48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>
              <a:spcAft>
                <a:spcPts val="0"/>
              </a:spcAft>
            </a:pPr>
            <a:r>
              <a:rPr lang="th-TH" sz="4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 มี</a:t>
            </a:r>
            <a:r>
              <a:rPr lang="th-TH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ความรู้ความเข้าใจในการปฏิบัติตัวได้ถูกต้อง ร้อยละ 90</a:t>
            </a:r>
            <a:endParaRPr lang="en-US" sz="4800" b="1" dirty="0"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>
              <a:spcAft>
                <a:spcPts val="0"/>
              </a:spcAft>
            </a:pPr>
            <a:r>
              <a:rPr lang="th-TH" sz="4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จาก</a:t>
            </a:r>
            <a:r>
              <a:rPr lang="th-TH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การประเมินผลลัพธ์ผู้ป่วยสามารถได้รับยาเคมีบำบัดตามกำหนด โดยผล  </a:t>
            </a:r>
            <a:endParaRPr lang="en-US" sz="4800" b="1" dirty="0"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>
              <a:spcAft>
                <a:spcPts val="0"/>
              </a:spcAft>
            </a:pPr>
            <a:r>
              <a:rPr lang="en-GB" sz="4800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HCT &lt; 30%</a:t>
            </a:r>
            <a:r>
              <a:rPr lang="th-TH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และน้ำหนักลด </a:t>
            </a:r>
            <a:r>
              <a:rPr lang="en-GB" sz="4800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&gt;5 % </a:t>
            </a:r>
            <a:r>
              <a:rPr lang="th-TH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ร้อยละ 80</a:t>
            </a:r>
            <a:endParaRPr lang="en-US" sz="4800" b="1" dirty="0"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4259293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611" y="0"/>
            <a:ext cx="5991725" cy="6672271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3692853" y="5288340"/>
            <a:ext cx="54351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ขอบคุณค่ะ</a:t>
            </a:r>
            <a:endParaRPr lang="th-TH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6981682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743</Words>
  <Application>Microsoft Office PowerPoint</Application>
  <PresentationFormat>กำหนดเอง</PresentationFormat>
  <Paragraphs>60</Paragraphs>
  <Slides>9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9</vt:i4>
      </vt:variant>
    </vt:vector>
  </HeadingPairs>
  <TitlesOfParts>
    <vt:vector size="10" baseType="lpstr">
      <vt:lpstr>ธีมของ Office</vt:lpstr>
      <vt:lpstr>ภาพนิ่ง 1</vt:lpstr>
      <vt:lpstr>ปัญหาและสาเหตุ</vt:lpstr>
      <vt:lpstr>ภาพนิ่ง 3</vt:lpstr>
      <vt:lpstr>คำตอบที่พบบ่อยเมื่อผู้ป่วยมารับยาเคมีบำบัด</vt:lpstr>
      <vt:lpstr>ภาพนิ่ง 5</vt:lpstr>
      <vt:lpstr>ภาพนิ่ง 6</vt:lpstr>
      <vt:lpstr>เป้าหมาย</vt:lpstr>
      <vt:lpstr>การวัดผลและผลการเปลี่ยนแปลง</vt:lpstr>
      <vt:lpstr>ภาพนิ่ง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NCI-737</dc:creator>
  <cp:lastModifiedBy>beety49</cp:lastModifiedBy>
  <cp:revision>7</cp:revision>
  <dcterms:created xsi:type="dcterms:W3CDTF">2018-02-12T02:19:09Z</dcterms:created>
  <dcterms:modified xsi:type="dcterms:W3CDTF">2018-02-13T23:05:43Z</dcterms:modified>
</cp:coreProperties>
</file>