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78" r:id="rId19"/>
    <p:sldId id="270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EC0"/>
    <a:srgbClr val="57B7FF"/>
    <a:srgbClr val="0996FF"/>
    <a:srgbClr val="CC66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ลักษณะ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สไตล์ธีม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85" autoAdjust="0"/>
    <p:restoredTop sz="94259" autoAdjust="0"/>
  </p:normalViewPr>
  <p:slideViewPr>
    <p:cSldViewPr>
      <p:cViewPr varScale="1">
        <p:scale>
          <a:sx n="61" d="100"/>
          <a:sy n="61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50207808398950138"/>
          <c:y val="1.875000000000000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169343343402099"/>
          <c:y val="0.21727701334627739"/>
          <c:w val="0.8849788440697367"/>
          <c:h val="0.430374185661347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ศัลยกรรม</c:v>
                </c:pt>
                <c:pt idx="1">
                  <c:v>เคมีบำบัด</c:v>
                </c:pt>
                <c:pt idx="2">
                  <c:v>รังสีรักษา</c:v>
                </c:pt>
                <c:pt idx="3">
                  <c:v>ประคับประคอง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440</c:v>
                </c:pt>
                <c:pt idx="1">
                  <c:v>38</c:v>
                </c:pt>
                <c:pt idx="2">
                  <c:v>16</c:v>
                </c:pt>
                <c:pt idx="3">
                  <c:v>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82-4AAC-9B5A-13687845A1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ศัลยกรรม</c:v>
                </c:pt>
                <c:pt idx="1">
                  <c:v>เคมีบำบัด</c:v>
                </c:pt>
                <c:pt idx="2">
                  <c:v>รังสีรักษา</c:v>
                </c:pt>
                <c:pt idx="3">
                  <c:v>ประคับประคอง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468</c:v>
                </c:pt>
                <c:pt idx="1">
                  <c:v>32</c:v>
                </c:pt>
                <c:pt idx="2">
                  <c:v>16</c:v>
                </c:pt>
                <c:pt idx="3">
                  <c:v>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82-4AAC-9B5A-13687845A1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ศัลยกรรม</c:v>
                </c:pt>
                <c:pt idx="1">
                  <c:v>เคมีบำบัด</c:v>
                </c:pt>
                <c:pt idx="2">
                  <c:v>รังสีรักษา</c:v>
                </c:pt>
                <c:pt idx="3">
                  <c:v>ประคับประคอง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430</c:v>
                </c:pt>
                <c:pt idx="1">
                  <c:v>21</c:v>
                </c:pt>
                <c:pt idx="2">
                  <c:v>21</c:v>
                </c:pt>
                <c:pt idx="3">
                  <c:v>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82-4AAC-9B5A-13687845A13C}"/>
            </c:ext>
          </c:extLst>
        </c:ser>
        <c:dLbls>
          <c:showVal val="1"/>
        </c:dLbls>
        <c:gapWidth val="100"/>
        <c:overlap val="-24"/>
        <c:axId val="113308800"/>
        <c:axId val="113310336"/>
      </c:barChart>
      <c:catAx>
        <c:axId val="113308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3310336"/>
        <c:crosses val="autoZero"/>
        <c:auto val="1"/>
        <c:lblAlgn val="ctr"/>
        <c:lblOffset val="100"/>
      </c:catAx>
      <c:valAx>
        <c:axId val="113310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3308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45D8-957A-4F5D-9E2D-825FE9201242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04FF-68E2-417F-B140-3F992676A79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07704" y="2060617"/>
            <a:ext cx="5007500" cy="785794"/>
          </a:xfr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หอผู้ป่วยหนัก (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I.C.U)</a:t>
            </a:r>
            <a:endParaRPr lang="th-TH" sz="60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142844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A26BCD98-1D62-47D7-BAEB-762FA3AE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991799"/>
            <a:ext cx="6864691" cy="296256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69AC9CF8-30BD-42BD-91CB-59370F2B4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413406"/>
            <a:ext cx="3000375" cy="152400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F8847CCF-9A18-4F75-B108-273D2FFAA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2095" y="3464066"/>
            <a:ext cx="2152650" cy="14220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80F6B29-41E5-4D2F-9421-007BAB08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2" y="2060848"/>
            <a:ext cx="8229600" cy="4431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thaiDist"/>
            <a:r>
              <a:rPr lang="th-TH" dirty="0"/>
              <a:t>	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ดังนั้นทางกลุ่มเห็นถึงความสำคัญและปัญหาดังกล่าวจึงได้ประดิษฐ์นวัตกรรม  ที่มีชื่อว่า “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Test feeding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มหัศจรรย์” ซึ่งนำมา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test gastric content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ก่อน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feeding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ขึ้นมาเพื่อสะดวกในการทำงาน ลดระยะเวลา ลดกลิ่น และที่สำคัญคือผู้ป่วยได้รับ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Gastric content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ที่มีส่วนประกอบของเกลือแร่ที่สำคัญสู่ระบบการย่อยอาหารได้อย่างครบถ้วน สะอาดและลดกลิ่นอันไม่พึ่งประสงค์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27C43489-B6BF-4FE9-891F-211665C15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4" y="6021288"/>
            <a:ext cx="9123036" cy="83671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BE5EAABC-5C40-4628-903C-171103AE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882"/>
            <a:ext cx="9108213" cy="136562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64254DA1-6B2A-4197-886B-B442B6EA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424" y="1230370"/>
            <a:ext cx="339576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47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5865864-902B-477F-9352-58F5A5BE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2" y="1458878"/>
            <a:ext cx="2914328" cy="6822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สถิติผู้ป่วย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I.C.U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C72DF67-1417-4B23-97F2-E5B42AA5F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18603"/>
            <a:ext cx="9144000" cy="70774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FD60BEF5-F3B3-4E25-8EDC-A8E77AB40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8213" cy="1365622"/>
          </a:xfrm>
          <a:prstGeom prst="rect">
            <a:avLst/>
          </a:prstGeom>
        </p:spPr>
      </p:pic>
      <p:graphicFrame>
        <p:nvGraphicFramePr>
          <p:cNvPr id="16" name="แผนภูมิ 15">
            <a:extLst>
              <a:ext uri="{FF2B5EF4-FFF2-40B4-BE49-F238E27FC236}">
                <a16:creationId xmlns="" xmlns:a16="http://schemas.microsoft.com/office/drawing/2014/main" id="{AFAC077B-6602-4D6E-B034-53BD932A6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5820944"/>
              </p:ext>
            </p:extLst>
          </p:nvPr>
        </p:nvGraphicFramePr>
        <p:xfrm>
          <a:off x="539552" y="2234375"/>
          <a:ext cx="7632848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8953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824593FD-2A8E-4490-BBEE-D9504294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" y="0"/>
            <a:ext cx="9108213" cy="1365622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9B068BFB-FC24-445D-A0C8-04A9B3B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484784"/>
            <a:ext cx="4258816" cy="9128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สถิติการใส่สายยางให้อาหาร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851AB651-7749-46D4-B293-164F87DE6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150255"/>
            <a:ext cx="9144000" cy="707745"/>
          </a:xfrm>
          <a:prstGeom prst="rect">
            <a:avLst/>
          </a:prstGeom>
        </p:spPr>
      </p:pic>
      <p:graphicFrame>
        <p:nvGraphicFramePr>
          <p:cNvPr id="3" name="ตาราง 2">
            <a:extLst>
              <a:ext uri="{FF2B5EF4-FFF2-40B4-BE49-F238E27FC236}">
                <a16:creationId xmlns="" xmlns:a16="http://schemas.microsoft.com/office/drawing/2014/main" id="{BA32BDE3-DD15-42F1-9740-745D7FC9B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1370451"/>
              </p:ext>
            </p:extLst>
          </p:nvPr>
        </p:nvGraphicFramePr>
        <p:xfrm>
          <a:off x="395536" y="2535128"/>
          <a:ext cx="842493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47">
                  <a:extLst>
                    <a:ext uri="{9D8B030D-6E8A-4147-A177-3AD203B41FA5}">
                      <a16:colId xmlns="" xmlns:a16="http://schemas.microsoft.com/office/drawing/2014/main" val="2416097446"/>
                    </a:ext>
                  </a:extLst>
                </a:gridCol>
                <a:gridCol w="2778436">
                  <a:extLst>
                    <a:ext uri="{9D8B030D-6E8A-4147-A177-3AD203B41FA5}">
                      <a16:colId xmlns="" xmlns:a16="http://schemas.microsoft.com/office/drawing/2014/main" val="1937310726"/>
                    </a:ext>
                  </a:extLst>
                </a:gridCol>
                <a:gridCol w="3495453">
                  <a:extLst>
                    <a:ext uri="{9D8B030D-6E8A-4147-A177-3AD203B41FA5}">
                      <a16:colId xmlns="" xmlns:a16="http://schemas.microsoft.com/office/drawing/2014/main" val="2783744628"/>
                    </a:ext>
                  </a:extLst>
                </a:gridCol>
              </a:tblGrid>
              <a:tr h="582019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ปี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จำนวนผู้ป่วย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ใส่สายยางให้อาหาร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2452300"/>
                  </a:ext>
                </a:extLst>
              </a:tr>
              <a:tr h="58201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2558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787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478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9856912"/>
                  </a:ext>
                </a:extLst>
              </a:tr>
              <a:tr h="58201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2559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749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463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7963961"/>
                  </a:ext>
                </a:extLst>
              </a:tr>
              <a:tr h="58201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2560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666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448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14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944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6102C691-D649-45C2-8BEE-C0ED0AC93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" y="0"/>
            <a:ext cx="9108213" cy="1365622"/>
          </a:xfrm>
          <a:prstGeom prst="rect">
            <a:avLst/>
          </a:prstGeom>
        </p:spPr>
      </p:pic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0CF22A8F-8794-4AE5-A094-B508DD38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89" y="6221578"/>
            <a:ext cx="9094610" cy="636422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E2EC2902-55DB-44BD-AF78-ED8004DEF103}"/>
              </a:ext>
            </a:extLst>
          </p:cNvPr>
          <p:cNvSpPr/>
          <p:nvPr/>
        </p:nvSpPr>
        <p:spPr>
          <a:xfrm>
            <a:off x="2987824" y="1365622"/>
            <a:ext cx="2952328" cy="6364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</a:t>
            </a:r>
            <a:r>
              <a:rPr lang="th-TH" sz="3600" dirty="0">
                <a:cs typeface="+mj-cs"/>
              </a:rPr>
              <a:t>กิจกรรมการพัฒนา</a:t>
            </a:r>
            <a:endParaRPr lang="en-US" sz="3600" dirty="0">
              <a:cs typeface="+mj-cs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="" xmlns:a16="http://schemas.microsoft.com/office/drawing/2014/main" id="{047C62D2-C8B6-4BCD-B1F6-7ABDE41F8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815034"/>
              </p:ext>
            </p:extLst>
          </p:nvPr>
        </p:nvGraphicFramePr>
        <p:xfrm>
          <a:off x="16724" y="1985882"/>
          <a:ext cx="9075821" cy="473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67">
                  <a:extLst>
                    <a:ext uri="{9D8B030D-6E8A-4147-A177-3AD203B41FA5}">
                      <a16:colId xmlns="" xmlns:a16="http://schemas.microsoft.com/office/drawing/2014/main" val="2289272145"/>
                    </a:ext>
                  </a:extLst>
                </a:gridCol>
                <a:gridCol w="4033854">
                  <a:extLst>
                    <a:ext uri="{9D8B030D-6E8A-4147-A177-3AD203B41FA5}">
                      <a16:colId xmlns="" xmlns:a16="http://schemas.microsoft.com/office/drawing/2014/main" val="2768826571"/>
                    </a:ext>
                  </a:extLst>
                </a:gridCol>
              </a:tblGrid>
              <a:tr h="765813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cs typeface="+mj-cs"/>
                        </a:rPr>
                        <a:t>กิจกรรม</a:t>
                      </a:r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cs typeface="+mj-cs"/>
                        </a:rPr>
                        <a:t>เดือน/ปี</a:t>
                      </a:r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520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b="1" dirty="0">
                          <a:cs typeface="+mj-cs"/>
                        </a:rPr>
                        <a:t>รวบรวมปัญหาและแนวทางแก้ปัญหา</a:t>
                      </a:r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cs typeface="+mj-cs"/>
                        </a:rPr>
                        <a:t>พฤศจิกายน-</a:t>
                      </a:r>
                      <a:r>
                        <a:rPr lang="th-TH" sz="2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ธันวาคม </a:t>
                      </a:r>
                      <a:r>
                        <a:rPr lang="en-US" sz="2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2560</a:t>
                      </a:r>
                      <a:endParaRPr lang="th-TH" sz="2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9202536"/>
                  </a:ext>
                </a:extLst>
              </a:tr>
              <a:tr h="1130486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b="1" dirty="0">
                          <a:cs typeface="+mj-cs"/>
                        </a:rPr>
                        <a:t>ออกแบบสิ่งประดิษฐ์ โดยการนำวัสดุภายในหน่วยงานมาประยุกต์ใช้</a:t>
                      </a:r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cs typeface="+mj-cs"/>
                        </a:rPr>
                        <a:t>ธันวาคม 2560</a:t>
                      </a:r>
                    </a:p>
                    <a:p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5437849"/>
                  </a:ext>
                </a:extLst>
              </a:tr>
              <a:tr h="619944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b="1" dirty="0">
                          <a:cs typeface="+mj-cs"/>
                        </a:rPr>
                        <a:t>จัดหาวัสดุ อุปกรณ์และดำเนินงานตามแผนที่วางไว้</a:t>
                      </a:r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cs typeface="+mj-cs"/>
                        </a:rPr>
                        <a:t>ธันวาคม 2560</a:t>
                      </a:r>
                    </a:p>
                    <a:p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4072569"/>
                  </a:ext>
                </a:extLst>
              </a:tr>
              <a:tr h="619944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b="1" dirty="0">
                          <a:cs typeface="+mj-cs"/>
                        </a:rPr>
                        <a:t>นำมาใช้และพัฒนาปรับปรุงอย่างต่อเนื่อง</a:t>
                      </a:r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cs typeface="+mj-cs"/>
                        </a:rPr>
                        <a:t>มกราคม-กุมภาพันธ์ 2561</a:t>
                      </a:r>
                    </a:p>
                    <a:p>
                      <a:endParaRPr lang="en-US" sz="28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612380"/>
                  </a:ext>
                </a:extLst>
              </a:tr>
            </a:tbl>
          </a:graphicData>
        </a:graphic>
      </p:graphicFrame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F449784E-D4B8-457C-B5A2-4B163B640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4748966"/>
            <a:ext cx="1496209" cy="19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89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8EAF9318-90F3-44B1-A4E4-56C22207F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32"/>
            <a:ext cx="9108213" cy="1365622"/>
          </a:xfrm>
          <a:prstGeom prst="rect">
            <a:avLst/>
          </a:prstGeom>
        </p:spPr>
      </p:pic>
      <p:pic>
        <p:nvPicPr>
          <p:cNvPr id="7" name="ตัวแทนเนื้อหา 6">
            <a:extLst>
              <a:ext uri="{FF2B5EF4-FFF2-40B4-BE49-F238E27FC236}">
                <a16:creationId xmlns="" xmlns:a16="http://schemas.microsoft.com/office/drawing/2014/main" id="{B9602AC4-C41F-4975-A822-D143A73FA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20" y="6221578"/>
            <a:ext cx="9112279" cy="636422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69892C17-4BD5-4DBF-9935-E4704CD3C3F1}"/>
              </a:ext>
            </a:extLst>
          </p:cNvPr>
          <p:cNvSpPr/>
          <p:nvPr/>
        </p:nvSpPr>
        <p:spPr>
          <a:xfrm>
            <a:off x="227900" y="1388509"/>
            <a:ext cx="4560124" cy="53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วิธีการใช้งาน/ขั้นตอนการประดิษฐ์</a:t>
            </a:r>
            <a:endParaRPr lang="en-US" sz="36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902F618D-A182-4CCD-B066-8593DE25445D}"/>
              </a:ext>
            </a:extLst>
          </p:cNvPr>
          <p:cNvSpPr/>
          <p:nvPr/>
        </p:nvSpPr>
        <p:spPr>
          <a:xfrm>
            <a:off x="227900" y="1955863"/>
            <a:ext cx="316835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วัสดุอุปกรณ์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Nutri-bag	= 1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ชิ้น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 line-C= 1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ตัวต่อ 3 ทาง= 1 ชิ้น	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3CAE9E6C-23B1-4425-B567-3853B25E27BB}"/>
              </a:ext>
            </a:extLst>
          </p:cNvPr>
          <p:cNvSpPr/>
          <p:nvPr/>
        </p:nvSpPr>
        <p:spPr>
          <a:xfrm>
            <a:off x="227899" y="4065739"/>
            <a:ext cx="5784261" cy="2698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ขั้นตอนการประดิษฐ์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 line-C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 1 สาย ต่อเข้ากับตัวต่อสามทางด้านใดด้านหนึ่ง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Nutri-bag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มาต่อเข้ากับสาย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 line-C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ที่ต่อไว้แล้ว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DE93822F-FABB-403F-98E1-CA6FAD883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291" y="2049516"/>
            <a:ext cx="1818094" cy="119119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36132A4A-5E77-4593-908F-39DDA9ED8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385" y="2051310"/>
            <a:ext cx="1895668" cy="1189398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B769A5F3-FE63-4F92-95D3-F26C0352E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836" y="1982473"/>
            <a:ext cx="1207765" cy="2016224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47C4B70D-2B4C-4BC3-A06E-7AE0F707D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745" y="4065739"/>
            <a:ext cx="3031468" cy="2698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ตัวเชื่อมต่อตรง 21">
            <a:extLst>
              <a:ext uri="{FF2B5EF4-FFF2-40B4-BE49-F238E27FC236}">
                <a16:creationId xmlns="" xmlns:a16="http://schemas.microsoft.com/office/drawing/2014/main" id="{3A823144-4D5B-40B4-BE42-510A111E85CB}"/>
              </a:ext>
            </a:extLst>
          </p:cNvPr>
          <p:cNvCxnSpPr/>
          <p:nvPr/>
        </p:nvCxnSpPr>
        <p:spPr>
          <a:xfrm>
            <a:off x="4788024" y="3429000"/>
            <a:ext cx="3595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ลูกศร: ลง 22">
            <a:extLst>
              <a:ext uri="{FF2B5EF4-FFF2-40B4-BE49-F238E27FC236}">
                <a16:creationId xmlns="" xmlns:a16="http://schemas.microsoft.com/office/drawing/2014/main" id="{4547CCC1-37E6-427D-B399-55CC07CC1B76}"/>
              </a:ext>
            </a:extLst>
          </p:cNvPr>
          <p:cNvSpPr/>
          <p:nvPr/>
        </p:nvSpPr>
        <p:spPr>
          <a:xfrm>
            <a:off x="7340451" y="3429000"/>
            <a:ext cx="504056" cy="636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07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0BA38AD-0874-4E13-BBED-742ACFAD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3888"/>
            <a:ext cx="2458616" cy="7071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ขั้นตอนการใช้งาน</a:t>
            </a:r>
            <a:endParaRPr lang="en-US" sz="36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D874D47C-63D3-42B9-9258-D62C2974C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" y="0"/>
            <a:ext cx="9073662" cy="123388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FA46335E-655D-4D06-B267-A5809679A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7" y="6115805"/>
            <a:ext cx="9144000" cy="70713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C5DF1DB7-F333-4345-86F1-5765DBDF8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68" y="2026920"/>
            <a:ext cx="3157188" cy="70713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2042CB9-A91F-41CA-A3AB-906608E0C926}"/>
              </a:ext>
            </a:extLst>
          </p:cNvPr>
          <p:cNvSpPr/>
          <p:nvPr/>
        </p:nvSpPr>
        <p:spPr>
          <a:xfrm>
            <a:off x="4006607" y="2038006"/>
            <a:ext cx="4672035" cy="707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set test content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ที่ประดิษฐ์ไว้แล้วมาวางไว้ใกล้ตัวผู้ป่วยด้านใดด้านหนึ่ง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7882E864-CFC2-41D9-9B05-F73EC18AE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26084"/>
            <a:ext cx="3168352" cy="125490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1319F360-6FD4-4414-82FC-B15C1C9A6CC6}"/>
              </a:ext>
            </a:extLst>
          </p:cNvPr>
          <p:cNvSpPr/>
          <p:nvPr/>
        </p:nvSpPr>
        <p:spPr>
          <a:xfrm>
            <a:off x="4006607" y="3055896"/>
            <a:ext cx="5029889" cy="1087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นำตัวต่อสามทาง ( ด้านที่ไม่ได้ต่อกับ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 line 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เข้ากับสาย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NG-tube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 โดยการ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clamp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ด้าน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 line 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ไว้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2B1D9617-3990-43F8-A83C-C2636DBAD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78" y="4319329"/>
            <a:ext cx="3168352" cy="1239147"/>
          </a:xfrm>
          <a:prstGeom prst="rect">
            <a:avLst/>
          </a:prstGeom>
        </p:spPr>
      </p:pic>
      <p:sp>
        <p:nvSpPr>
          <p:cNvPr id="16" name="สี่เหลี่ยมผืนผ้า 15">
            <a:extLst>
              <a:ext uri="{FF2B5EF4-FFF2-40B4-BE49-F238E27FC236}">
                <a16:creationId xmlns="" xmlns:a16="http://schemas.microsoft.com/office/drawing/2014/main" id="{96E61B9E-09D9-4AB3-A669-94CF35156591}"/>
              </a:ext>
            </a:extLst>
          </p:cNvPr>
          <p:cNvSpPr/>
          <p:nvPr/>
        </p:nvSpPr>
        <p:spPr>
          <a:xfrm>
            <a:off x="4006607" y="4681479"/>
            <a:ext cx="5137393" cy="5148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se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t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feeding ( Syringe 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เข้ากับสามทางที่เหลือ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13DE2513-A9A5-484A-9CC9-18274825A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5" y="5754761"/>
            <a:ext cx="3198595" cy="1073707"/>
          </a:xfrm>
          <a:prstGeom prst="rect">
            <a:avLst/>
          </a:prstGeom>
        </p:spPr>
      </p:pic>
      <p:sp>
        <p:nvSpPr>
          <p:cNvPr id="19" name="สี่เหลี่ยมผืนผ้า 18">
            <a:extLst>
              <a:ext uri="{FF2B5EF4-FFF2-40B4-BE49-F238E27FC236}">
                <a16:creationId xmlns="" xmlns:a16="http://schemas.microsoft.com/office/drawing/2014/main" id="{E937557C-0A43-49FC-B665-469EB6488650}"/>
              </a:ext>
            </a:extLst>
          </p:cNvPr>
          <p:cNvSpPr/>
          <p:nvPr/>
        </p:nvSpPr>
        <p:spPr>
          <a:xfrm>
            <a:off x="3972454" y="5813698"/>
            <a:ext cx="4608512" cy="86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ดึง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Syringe feeding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ที่ต่อกับสามทางแล้ว เพื่อประเมิน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Gastric content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NG-tube </a:t>
            </a:r>
          </a:p>
        </p:txBody>
      </p:sp>
      <p:sp>
        <p:nvSpPr>
          <p:cNvPr id="20" name="ลูกศร: ขวา 19">
            <a:extLst>
              <a:ext uri="{FF2B5EF4-FFF2-40B4-BE49-F238E27FC236}">
                <a16:creationId xmlns="" xmlns:a16="http://schemas.microsoft.com/office/drawing/2014/main" id="{06E262CC-37CB-4FCE-A875-2D954F7D44F4}"/>
              </a:ext>
            </a:extLst>
          </p:cNvPr>
          <p:cNvSpPr/>
          <p:nvPr/>
        </p:nvSpPr>
        <p:spPr>
          <a:xfrm>
            <a:off x="3294630" y="2321463"/>
            <a:ext cx="677824" cy="217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8FCCEB93-9ECD-4EB7-A410-0A6A651691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972" y="3533989"/>
            <a:ext cx="713294" cy="274344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8735D195-DE8E-49C3-93F3-646D3083C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972" y="4858427"/>
            <a:ext cx="713294" cy="274344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77153CCE-1B63-4132-A061-65D76EBDFC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169" y="6200954"/>
            <a:ext cx="71329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25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BBB46594-CB7D-4482-8A2F-3D166A59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" y="57668"/>
            <a:ext cx="9071634" cy="123149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140D963B-ADB0-457E-B33E-F8C8EDDE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801"/>
            <a:ext cx="2877561" cy="106689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CCF362DA-DCF5-4BB4-8FBE-120C70607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47" y="2653622"/>
            <a:ext cx="2643758" cy="1576491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64D9646E-BA9F-45FC-BC50-FB8636B77F06}"/>
              </a:ext>
            </a:extLst>
          </p:cNvPr>
          <p:cNvSpPr/>
          <p:nvPr/>
        </p:nvSpPr>
        <p:spPr>
          <a:xfrm>
            <a:off x="3884148" y="2912108"/>
            <a:ext cx="5085694" cy="13265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ปล่อย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clamp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ด้าน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Nutri-bag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push Gastric content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โดยดัน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Syringe feed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เข้าถุง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Nutri-bag</a:t>
            </a:r>
          </a:p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ทำซ้ำจากข้อ 1-5 จนกว่า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Gastric content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จะหมด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652A305D-82F5-4AEF-9520-FB8AE1AB4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02" y="4891329"/>
            <a:ext cx="2643758" cy="1576492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="" xmlns:a16="http://schemas.microsoft.com/office/drawing/2014/main" id="{7D410CB7-C927-43F0-90ED-E821E8EFCDF4}"/>
              </a:ext>
            </a:extLst>
          </p:cNvPr>
          <p:cNvSpPr/>
          <p:nvPr/>
        </p:nvSpPr>
        <p:spPr>
          <a:xfrm>
            <a:off x="3802005" y="5373216"/>
            <a:ext cx="5328593" cy="8640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6.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ประเมินดู ปริมาณ ลักษณะ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Gastric content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จากถุง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Nutri-bag</a:t>
            </a:r>
          </a:p>
        </p:txBody>
      </p:sp>
      <p:sp>
        <p:nvSpPr>
          <p:cNvPr id="17" name="ลูกศร: ขวา 16">
            <a:extLst>
              <a:ext uri="{FF2B5EF4-FFF2-40B4-BE49-F238E27FC236}">
                <a16:creationId xmlns="" xmlns:a16="http://schemas.microsoft.com/office/drawing/2014/main" id="{09F7EBFE-9FCB-4137-99FF-12E9AD62533F}"/>
              </a:ext>
            </a:extLst>
          </p:cNvPr>
          <p:cNvSpPr/>
          <p:nvPr/>
        </p:nvSpPr>
        <p:spPr>
          <a:xfrm>
            <a:off x="3057688" y="3444197"/>
            <a:ext cx="8460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ED5D2B0C-14D2-48DF-8BE5-B3B1D3558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760" y="5605591"/>
            <a:ext cx="877900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58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FD7CECDE-622C-480E-B44D-D8835B54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1634" cy="1231499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98707B8-1B1E-48A8-AEA2-D62DD7E3A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746" y="5229201"/>
            <a:ext cx="5009726" cy="10081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ถอด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set test content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ออกจาก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NG-tube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ผู้ป่วยล้างทำความสะอาด ผึ่งให้แห้ง ใช้ 1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set /1 day/1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</a:t>
            </a:r>
          </a:p>
          <a:p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25C6CC58-FAAF-4E61-BA80-BA94ED73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" y="1223672"/>
            <a:ext cx="2877561" cy="106689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DC6779CE-E119-466E-97A6-267DD490B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257936"/>
            <a:ext cx="3024336" cy="3868227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25382E08-DE13-43F6-8F3D-185EA8B52FEC}"/>
              </a:ext>
            </a:extLst>
          </p:cNvPr>
          <p:cNvSpPr/>
          <p:nvPr/>
        </p:nvSpPr>
        <p:spPr>
          <a:xfrm>
            <a:off x="3451122" y="2290564"/>
            <a:ext cx="5472608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7.Feeding Gastric content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กลับเข้าสู่ผู้ป่วยโดยการแขวน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Nutri-bag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continues feeding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อาหารมื้อ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นั้นๆ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ได้ถ้าปริมาณมากกว่าหรือเท่ากับ 200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ml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Nasogastric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ให้ใส่กลับและประเมินซ้ำอีก 1 ชั่วโมง</a:t>
            </a:r>
          </a:p>
        </p:txBody>
      </p:sp>
      <p:sp>
        <p:nvSpPr>
          <p:cNvPr id="9" name="ลูกศร: ลง 8">
            <a:extLst>
              <a:ext uri="{FF2B5EF4-FFF2-40B4-BE49-F238E27FC236}">
                <a16:creationId xmlns="" xmlns:a16="http://schemas.microsoft.com/office/drawing/2014/main" id="{A10D0259-B1B3-437D-85EC-35E7FE796F06}"/>
              </a:ext>
            </a:extLst>
          </p:cNvPr>
          <p:cNvSpPr/>
          <p:nvPr/>
        </p:nvSpPr>
        <p:spPr>
          <a:xfrm>
            <a:off x="5827386" y="4169510"/>
            <a:ext cx="720080" cy="10081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46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678BA26-BC83-4736-B022-04F4D78A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622"/>
            <a:ext cx="2530624" cy="7071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บทเรียนที่ได้รับ</a:t>
            </a:r>
            <a:endParaRPr lang="en-US" sz="36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C9C254B0-98C2-4E69-BB83-579B4A98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73"/>
            <a:ext cx="9108213" cy="136562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5FE4EC63-3C6B-4F18-89F8-EB5DF081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73"/>
            <a:ext cx="9144000" cy="70713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1A82FBD0-3E21-4153-9A3C-2BA5B6310E48}"/>
              </a:ext>
            </a:extLst>
          </p:cNvPr>
          <p:cNvSpPr/>
          <p:nvPr/>
        </p:nvSpPr>
        <p:spPr>
          <a:xfrm>
            <a:off x="1" y="2731243"/>
            <a:ext cx="9108212" cy="40804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dirty="0"/>
              <a:t>	</a:t>
            </a:r>
            <a:r>
              <a:rPr lang="th-TH" sz="40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ในการดูแลผู้ป่วย ทำให้เรามองเห็นปัญหาและคิดหาวิธีการแก้ไขปัญหาที่เกิดขึ้น จึงนำมาซึ่งสิ่งประดิษฐ์ เพื่อให้เกิดประโยชน์สูงสุดกับผู้ป่วยและบุคลากร ผู้ปฏิบัติทำงานได้อย่างสะดวก    ลดระยะเวลา ไม่ส่งกลิ่นเหม็นและผู้ป่วยได้รับ </a:t>
            </a:r>
            <a:r>
              <a:rPr lang="en-US" sz="40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Gastric  content </a:t>
            </a:r>
            <a:r>
              <a:rPr lang="th-TH" sz="40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ที่มีส่วนประกอบของเกลือแร่ที่สำคัญสู่ระบบการย่อยอาหารได้อย่างครบถ้วน 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AC1F7BD9-E216-4E21-ADE8-47D9D577D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7838" y="1407874"/>
            <a:ext cx="3000375" cy="15240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6B780051-0D42-44E3-91DC-CD5E09288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648" y="1524000"/>
            <a:ext cx="321819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67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5715000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72379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934" t="11329" r="12404" b="67300"/>
          <a:stretch>
            <a:fillRect/>
          </a:stretch>
        </p:blipFill>
        <p:spPr bwMode="auto">
          <a:xfrm>
            <a:off x="142876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ลูกโป่งความคิด: ก้อนเมฆ 1">
            <a:extLst>
              <a:ext uri="{FF2B5EF4-FFF2-40B4-BE49-F238E27FC236}">
                <a16:creationId xmlns="" xmlns:a16="http://schemas.microsoft.com/office/drawing/2014/main" id="{864ACBA2-F65D-4AD0-863D-2A94A7EBBB7D}"/>
              </a:ext>
            </a:extLst>
          </p:cNvPr>
          <p:cNvSpPr/>
          <p:nvPr/>
        </p:nvSpPr>
        <p:spPr>
          <a:xfrm>
            <a:off x="2339752" y="1436086"/>
            <a:ext cx="4680520" cy="122413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by </a:t>
            </a:r>
            <a:r>
              <a:rPr lang="en-US" sz="4000" b="1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icu</a:t>
            </a:r>
            <a:endParaRPr lang="en-US" sz="4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47ED3BBD-1C0A-46FD-9F25-3E023DFC6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97079"/>
            <a:ext cx="7848872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6000776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285720" y="8001032"/>
            <a:ext cx="9144000" cy="78581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934" t="11329" r="12404" b="67300"/>
          <a:stretch>
            <a:fillRect/>
          </a:stretch>
        </p:blipFill>
        <p:spPr bwMode="auto">
          <a:xfrm>
            <a:off x="142876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="" xmlns:a16="http://schemas.microsoft.com/office/drawing/2014/main" id="{75F802C9-5FAE-496B-89D3-295B24FF85E4}"/>
              </a:ext>
            </a:extLst>
          </p:cNvPr>
          <p:cNvSpPr/>
          <p:nvPr/>
        </p:nvSpPr>
        <p:spPr>
          <a:xfrm>
            <a:off x="1120971" y="3827728"/>
            <a:ext cx="3744416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ยินดีต้อนรับเข้าสู่การนำเสนอ</a:t>
            </a:r>
            <a:endParaRPr lang="en-US" sz="4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B2E907B6-C907-437B-A14D-C778096D5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731" y="1428767"/>
            <a:ext cx="4394795" cy="2327555"/>
          </a:xfrm>
          <a:prstGeom prst="rect">
            <a:avLst/>
          </a:prstGeom>
        </p:spPr>
      </p:pic>
      <p:sp>
        <p:nvSpPr>
          <p:cNvPr id="9" name="ลูกโป่งความคิด: ก้อนเมฆ 8">
            <a:extLst>
              <a:ext uri="{FF2B5EF4-FFF2-40B4-BE49-F238E27FC236}">
                <a16:creationId xmlns="" xmlns:a16="http://schemas.microsoft.com/office/drawing/2014/main" id="{12F9CE62-72E8-43DD-8F65-9A9C7E6D923E}"/>
              </a:ext>
            </a:extLst>
          </p:cNvPr>
          <p:cNvSpPr/>
          <p:nvPr/>
        </p:nvSpPr>
        <p:spPr>
          <a:xfrm>
            <a:off x="2843808" y="2345461"/>
            <a:ext cx="1152128" cy="1224136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5715000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72379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9033" y="1490641"/>
            <a:ext cx="2464337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CQI</a:t>
            </a:r>
            <a:r>
              <a:rPr lang="th-TH" sz="6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2561</a:t>
            </a:r>
            <a:endParaRPr lang="th-TH" sz="6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3" r="1006" b="-12248"/>
          <a:stretch>
            <a:fillRect/>
          </a:stretch>
        </p:blipFill>
        <p:spPr>
          <a:xfrm>
            <a:off x="7143768" y="0"/>
            <a:ext cx="2000264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l="934" t="11329" r="12404" b="67300"/>
          <a:stretch>
            <a:fillRect/>
          </a:stretch>
        </p:blipFill>
        <p:spPr bwMode="auto">
          <a:xfrm>
            <a:off x="142876" y="32636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="" xmlns:a16="http://schemas.microsoft.com/office/drawing/2014/main" id="{CD5106E0-EA84-4401-B7B6-B1E27B27800C}"/>
              </a:ext>
            </a:extLst>
          </p:cNvPr>
          <p:cNvSpPr/>
          <p:nvPr/>
        </p:nvSpPr>
        <p:spPr>
          <a:xfrm>
            <a:off x="3530820" y="1539625"/>
            <a:ext cx="5508104" cy="11023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 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Test Feeding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มหัศจรรย์</a:t>
            </a:r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E9DD2221-771E-40D0-B1BD-283D731FF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704" y="3228859"/>
            <a:ext cx="3528392" cy="3565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C4A00C14-E606-4E21-B514-C34A8E3420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8" y="4351671"/>
            <a:ext cx="4140460" cy="233517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F97A5A4B-A533-4F8B-9D79-744E74DDC1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032" y="2641937"/>
            <a:ext cx="2827884" cy="1655581"/>
          </a:xfrm>
          <a:prstGeom prst="rect">
            <a:avLst/>
          </a:prstGeom>
        </p:spPr>
      </p:pic>
      <p:sp>
        <p:nvSpPr>
          <p:cNvPr id="17" name="ลูกศร: ขวา 16">
            <a:extLst>
              <a:ext uri="{FF2B5EF4-FFF2-40B4-BE49-F238E27FC236}">
                <a16:creationId xmlns="" xmlns:a16="http://schemas.microsoft.com/office/drawing/2014/main" id="{24608A97-6F06-4B55-9BB7-AF7E7FED2A79}"/>
              </a:ext>
            </a:extLst>
          </p:cNvPr>
          <p:cNvSpPr/>
          <p:nvPr/>
        </p:nvSpPr>
        <p:spPr>
          <a:xfrm>
            <a:off x="4644008" y="5318375"/>
            <a:ext cx="735564" cy="35833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: ลง 17">
            <a:extLst>
              <a:ext uri="{FF2B5EF4-FFF2-40B4-BE49-F238E27FC236}">
                <a16:creationId xmlns="" xmlns:a16="http://schemas.microsoft.com/office/drawing/2014/main" id="{BC2F689C-768B-4DD7-8894-42A3B23946BD}"/>
              </a:ext>
            </a:extLst>
          </p:cNvPr>
          <p:cNvSpPr/>
          <p:nvPr/>
        </p:nvSpPr>
        <p:spPr>
          <a:xfrm>
            <a:off x="6948264" y="2641937"/>
            <a:ext cx="360040" cy="4790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5715000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-1571660"/>
            <a:ext cx="9144000" cy="78581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-1500222"/>
            <a:ext cx="772379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8523" y="1485025"/>
            <a:ext cx="2519261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4400" b="1" u="sng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คำสำคัญ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3" r="1006" b="-12248"/>
          <a:stretch>
            <a:fillRect/>
          </a:stretch>
        </p:blipFill>
        <p:spPr>
          <a:xfrm>
            <a:off x="7143767" y="-1643074"/>
            <a:ext cx="2000264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 l="934" t="11329" r="12404" b="67300"/>
          <a:stretch>
            <a:fillRect/>
          </a:stretch>
        </p:blipFill>
        <p:spPr bwMode="auto">
          <a:xfrm>
            <a:off x="142876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270F6DC9-9E54-46CC-8EF2-F1795560F68B}"/>
              </a:ext>
            </a:extLst>
          </p:cNvPr>
          <p:cNvSpPr/>
          <p:nvPr/>
        </p:nvSpPr>
        <p:spPr>
          <a:xfrm>
            <a:off x="3635896" y="1485025"/>
            <a:ext cx="324036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dirty="0">
              <a:cs typeface="+mj-cs"/>
            </a:endParaRPr>
          </a:p>
          <a:p>
            <a:pPr algn="ctr"/>
            <a:r>
              <a:rPr lang="en-US" sz="4000" dirty="0">
                <a:cs typeface="+mj-cs"/>
              </a:rPr>
              <a:t>Test   Feeding</a:t>
            </a:r>
            <a:r>
              <a:rPr lang="th-TH" sz="4000" dirty="0">
                <a:cs typeface="+mj-cs"/>
              </a:rPr>
              <a:t>    </a:t>
            </a:r>
          </a:p>
          <a:p>
            <a:pPr algn="ctr"/>
            <a:endParaRPr lang="en-US" dirty="0"/>
          </a:p>
        </p:txBody>
      </p:sp>
      <p:sp>
        <p:nvSpPr>
          <p:cNvPr id="4" name="ลูกศร: ขวา 3">
            <a:extLst>
              <a:ext uri="{FF2B5EF4-FFF2-40B4-BE49-F238E27FC236}">
                <a16:creationId xmlns="" xmlns:a16="http://schemas.microsoft.com/office/drawing/2014/main" id="{4D6557E6-5CB1-43EA-AE60-B44185A6B9BD}"/>
              </a:ext>
            </a:extLst>
          </p:cNvPr>
          <p:cNvSpPr/>
          <p:nvPr/>
        </p:nvSpPr>
        <p:spPr>
          <a:xfrm>
            <a:off x="2627784" y="1677384"/>
            <a:ext cx="1008112" cy="38472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462FC9A0-FE23-45D7-A45B-E014D8C3EFB2}"/>
              </a:ext>
            </a:extLst>
          </p:cNvPr>
          <p:cNvSpPr/>
          <p:nvPr/>
        </p:nvSpPr>
        <p:spPr>
          <a:xfrm>
            <a:off x="108522" y="2293192"/>
            <a:ext cx="8892633" cy="45038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Test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ทดสอบ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en-US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Feedin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การให้อาหาร</a:t>
            </a:r>
          </a:p>
          <a:p>
            <a:pPr algn="thaiDist"/>
            <a:endParaRPr lang="th-TH" sz="32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การทดสอบปริมาณอาหารก่อนการให้อาหารเหลวผ่านทางสายยางเข้าสู่กระเพาะอาหารโดยตรง เพื่อให้ได้รับอาหาร น้ำ และ ยา เพียงพอกับความต้องการของร่างกาย การให้อาหารทางสายยาง จะให้ในผู้ที่ไม่สามารถรับประทานอาหารได้เองหรือมีปัญหาในการกลืน แพทย์จะใส่สายยางลงไปยังกระเพาะอาหารโดยตรง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en-US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8C0E25F1-EC43-40CC-91CC-CFD2C5C8B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327519"/>
            <a:ext cx="3925100" cy="1279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5715000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72379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9555" y="1573583"/>
            <a:ext cx="291698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3" r="1006" b="-12248"/>
          <a:stretch>
            <a:fillRect/>
          </a:stretch>
        </p:blipFill>
        <p:spPr>
          <a:xfrm>
            <a:off x="7143768" y="0"/>
            <a:ext cx="2000264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934" t="11329" r="12404" b="67300"/>
          <a:stretch>
            <a:fillRect/>
          </a:stretch>
        </p:blipFill>
        <p:spPr bwMode="auto">
          <a:xfrm>
            <a:off x="142876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973040"/>
              </p:ext>
            </p:extLst>
          </p:nvPr>
        </p:nvGraphicFramePr>
        <p:xfrm>
          <a:off x="285750" y="2434590"/>
          <a:ext cx="876267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62847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เพื่อประเมิน </a:t>
                      </a: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Gastric content </a:t>
                      </a:r>
                      <a:r>
                        <a:rPr lang="th-TH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ได้อย่างสะดวกและรวดเร็ว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เพื่อให้ผู้ป่วยได้รับ </a:t>
                      </a: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Gastric content </a:t>
                      </a:r>
                      <a:r>
                        <a:rPr lang="th-TH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กลับสู่ระบบการย่อยอาหารภายหลังการ </a:t>
                      </a: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Test feeding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5715000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72379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9061" y="1456583"/>
            <a:ext cx="277468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ปัญหาและสาเหตุ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3" r="1006" b="-12248"/>
          <a:stretch>
            <a:fillRect/>
          </a:stretch>
        </p:blipFill>
        <p:spPr>
          <a:xfrm>
            <a:off x="7143768" y="0"/>
            <a:ext cx="2000264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934" t="11329" r="12404" b="67300"/>
          <a:stretch>
            <a:fillRect/>
          </a:stretch>
        </p:blipFill>
        <p:spPr bwMode="auto">
          <a:xfrm>
            <a:off x="142876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DD303146-8385-425D-AA66-4C1F2AAE4ADB}"/>
              </a:ext>
            </a:extLst>
          </p:cNvPr>
          <p:cNvSpPr/>
          <p:nvPr/>
        </p:nvSpPr>
        <p:spPr>
          <a:xfrm>
            <a:off x="321454" y="2237723"/>
            <a:ext cx="8501092" cy="4517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ปัจจุบันเนื่องจากหอผู้ป่วยหนักกลุ่มภารกิจด้านการพยาบาล สถาบันมะเร็งแห่งชาติ รับผู้ป่วยทุกกลุ่ม  ได้แก่ ศัลยกรรม เคมีบำบัด รังสีรักษา ประคับประคอง จากสถิติ ปี2558=787 ราย ปี 2559=749ราย ปี 2560=666 รายตามลำดับ ซึ่งส่วนใหญ่มากกว่า 80%ขยาย ผู้ป่วยรับประทานอาหารทางปากเองไม่ได้ จากสภาวะการดำเนินของโรคและการรักษาที่เฉพาะเจาะจง จำเป็นต้องใส่สายให้อาหารทางจมูก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Nasogastric tube)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จากสถิติ ปี2558=478 ราย ปี 2559=463ราย ปี 2560=448 รายตามลำดับ เพื่อให้ได้รับยาและอาหารที่จำเป็นต่อแผนการรักษาและภาวะโภชนาการที่เพียงพอในการพื้นฟูสภาพร่างกายตามความเหมาะสม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5715000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72379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1366479"/>
            <a:ext cx="306214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ปัญหาและสาเหตุ </a:t>
            </a:r>
            <a:r>
              <a:rPr lang="en-US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3" r="1006" b="-12248"/>
          <a:stretch>
            <a:fillRect/>
          </a:stretch>
        </p:blipFill>
        <p:spPr>
          <a:xfrm>
            <a:off x="7143768" y="0"/>
            <a:ext cx="2000264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934" t="11329" r="12404" b="67300"/>
          <a:stretch>
            <a:fillRect/>
          </a:stretch>
        </p:blipFill>
        <p:spPr bwMode="auto">
          <a:xfrm>
            <a:off x="142876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A4CB9889-367C-400A-B5D2-CB09481E4B6A}"/>
              </a:ext>
            </a:extLst>
          </p:cNvPr>
          <p:cNvSpPr/>
          <p:nvPr/>
        </p:nvSpPr>
        <p:spPr>
          <a:xfrm>
            <a:off x="142876" y="2059598"/>
            <a:ext cx="8858280" cy="466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โดยเฉพาะผู้ป่วยมะเร็ง ผู้ป่วยมักมาพบแพทย์เมื่อการดำเนินของโรคเป็นไปมากแล้วอยู่ในระยะสุดท้ายของโรค จากสถิติ ปี2558=293 ราย ปี 2559=233ราย          ปี 2560=205 รายตามลำดับ มะเร็งมีการกระจายไปยังอวัยวะ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ทำให้ผู้ป่วยส่วนมากช่วยเหลือตัวเองได้น้อย หรือถูกจำกักการเคลื่อนไหว บางรายรับอาหารทางสายยางได้ไม่ครบถ้วนทุกมื้อเนื่องจากการเคลื่อนไหวของลำไส้และระบบย่อยอาหารทำงานลดลง     จึงจำเป็นต้องมีการประเมินปริมาณ ลักษณะ สี และจำนวน ของ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Gastric content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ถ้าปริมาณมากกว่าหรือเท่ากับ 200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ml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ให้ใส่กลับทาง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Nasogastric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และประเมินซ้ำอีก 1 ชั่วโมง (สมาคมเวชบำบัดวิกฤติแห่งประเทศไทย .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Best Practices in Nutrition.  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บุชชา   พรา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ณสุทธิ์ 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ชื่อเรื่องรอง 2"/>
          <p:cNvSpPr txBox="1">
            <a:spLocks/>
          </p:cNvSpPr>
          <p:nvPr/>
        </p:nvSpPr>
        <p:spPr bwMode="auto">
          <a:xfrm>
            <a:off x="2214563" y="5715000"/>
            <a:ext cx="6643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endParaRPr lang="th-TH" sz="1600" b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72379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3" r="1006" b="-12248"/>
          <a:stretch>
            <a:fillRect/>
          </a:stretch>
        </p:blipFill>
        <p:spPr>
          <a:xfrm>
            <a:off x="7143768" y="0"/>
            <a:ext cx="2000264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934" t="11329" r="12404" b="67300"/>
          <a:stretch>
            <a:fillRect/>
          </a:stretch>
        </p:blipFill>
        <p:spPr bwMode="auto">
          <a:xfrm>
            <a:off x="142876" y="60913"/>
            <a:ext cx="8858280" cy="13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FDB2DD47-1A30-4C00-9563-254BD82D0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6227"/>
            <a:ext cx="3395766" cy="1066892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DE390F11-B012-4F57-BE53-1D2C1249FC14}"/>
              </a:ext>
            </a:extLst>
          </p:cNvPr>
          <p:cNvSpPr/>
          <p:nvPr/>
        </p:nvSpPr>
        <p:spPr>
          <a:xfrm>
            <a:off x="142844" y="2143951"/>
            <a:ext cx="4429156" cy="4653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เพื่อให้ผู้ป่วยได้สารอาหารครบถ้วน เนื่องจาก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Gastric content          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ในกระเพาะอาหารมีส่วนประกอบของน้ำย่อยที่มีความสำคัญต่อร่างกายหลายตัวเช่น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Mucin, Gastric lipase , Rennin, intrinsic factor, Hydrochloric acid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เป็นต้น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D60DD3EF-03BA-4E7C-A479-BB622AAC9E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44" y="1509707"/>
            <a:ext cx="4220107" cy="5287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4DB65545-7EC7-45AE-895B-FBBFA24B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8" y="9593"/>
            <a:ext cx="9110391" cy="1365622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4E0B35F-3922-46EB-8B82-57C07DD8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132856"/>
            <a:ext cx="8172908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สำหรับวิธีการ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Test feeding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ตั้งแต่อดีตถึงปัจจุบัน จะใช้ 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Syring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ขนาด50ซีซีในการดูดแต่ละครั้ง หากกรณีผู้ป่วยมี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content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ค้างจำนวนมาก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จึงจำเป็นต้องดูดเข้า-ออกหลายครั้งและใช้เวลานาน ทำให้ไม่สะดวก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ต่อผู้ปฏิบัติ และเมื่อจำเป็นต้อง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Feeding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กลับเข้าสู่ผู้ป่วย บางครั้งจะมีการหกเลอะเทอะ ส่งกลิ่นเหม็น ต่อผู้ป่วยและผู้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ปฎิบัติ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จาก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content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ที่ถูกพักไว้ในภาชนะรองรับ  ด้วยลักษณะของภาชนะและ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content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ที่ค้างจำนวนมาก  บ่อยครั้งจึงมีการหกหรือล้มคว่ำของภาชนะและการดูดกลับ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content                  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ไม่หมดตามจำนวนที่เหลือค้าง</a:t>
            </a:r>
          </a:p>
          <a:p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43BC8B05-6CC2-4CE6-BF2D-1C2ADCDBA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8" y="6062023"/>
            <a:ext cx="9144000" cy="78638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D05B4C27-54BC-406E-B9B9-E6DEDC651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142"/>
            <a:ext cx="339576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10025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707</Words>
  <Application>Microsoft Office PowerPoint</Application>
  <PresentationFormat>นำเสนอทางหน้าจอ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หอผู้ป่วยหนัก (I.C.U)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    ดังนั้นทางกลุ่มเห็นถึงความสำคัญและปัญหาดังกล่าวจึงได้ประดิษฐ์นวัตกรรม  ที่มีชื่อว่า “Test feeding มหัศจรรย์” ซึ่งนำมา test gastric content ก่อน feeding ขึ้นมาเพื่อสะดวกในการทำงาน ลดระยะเวลา ลดกลิ่น และที่สำคัญคือผู้ป่วยได้รับ Gastric content ที่มีส่วนประกอบของเกลือแร่ที่สำคัญสู่ระบบการย่อยอาหารได้อย่างครบถ้วน สะอาดและลดกลิ่นอันไม่พึ่งประสงค์  </vt:lpstr>
      <vt:lpstr>สถิติผู้ป่วย I.C.U</vt:lpstr>
      <vt:lpstr>สถิติการใส่สายยางให้อาหาร</vt:lpstr>
      <vt:lpstr>ภาพนิ่ง 13</vt:lpstr>
      <vt:lpstr>ภาพนิ่ง 14</vt:lpstr>
      <vt:lpstr>ขั้นตอนการใช้งาน</vt:lpstr>
      <vt:lpstr>ภาพนิ่ง 16</vt:lpstr>
      <vt:lpstr>ภาพนิ่ง 17</vt:lpstr>
      <vt:lpstr>ภาพนิ่ง 18</vt:lpstr>
      <vt:lpstr>ภาพนิ่ง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คณะกรรมการอำนวยการคุณภาพ (QST) ครั้งที่ 9/2560</dc:title>
  <dc:creator>waraporn_p</dc:creator>
  <cp:lastModifiedBy>beety49</cp:lastModifiedBy>
  <cp:revision>89</cp:revision>
  <dcterms:created xsi:type="dcterms:W3CDTF">2017-12-26T04:29:22Z</dcterms:created>
  <dcterms:modified xsi:type="dcterms:W3CDTF">2018-02-07T06:17:02Z</dcterms:modified>
</cp:coreProperties>
</file>