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handoutMasterIdLst>
    <p:handoutMasterId r:id="rId23"/>
  </p:handoutMasterIdLst>
  <p:sldIdLst>
    <p:sldId id="256" r:id="rId2"/>
    <p:sldId id="274" r:id="rId3"/>
    <p:sldId id="258" r:id="rId4"/>
    <p:sldId id="260" r:id="rId5"/>
    <p:sldId id="261" r:id="rId6"/>
    <p:sldId id="275" r:id="rId7"/>
    <p:sldId id="263" r:id="rId8"/>
    <p:sldId id="264" r:id="rId9"/>
    <p:sldId id="273" r:id="rId10"/>
    <p:sldId id="266" r:id="rId11"/>
    <p:sldId id="267" r:id="rId12"/>
    <p:sldId id="268" r:id="rId13"/>
    <p:sldId id="276" r:id="rId14"/>
    <p:sldId id="269" r:id="rId15"/>
    <p:sldId id="277" r:id="rId16"/>
    <p:sldId id="278" r:id="rId17"/>
    <p:sldId id="270" r:id="rId18"/>
    <p:sldId id="271" r:id="rId19"/>
    <p:sldId id="272" r:id="rId20"/>
    <p:sldId id="279" r:id="rId21"/>
    <p:sldId id="280" r:id="rId22"/>
  </p:sldIdLst>
  <p:sldSz cx="9144000" cy="6858000" type="screen4x3"/>
  <p:notesSz cx="6811963" cy="994251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FF"/>
    <a:srgbClr val="70147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5" autoAdjust="0"/>
    <p:restoredTop sz="94660"/>
  </p:normalViewPr>
  <p:slideViewPr>
    <p:cSldViewPr>
      <p:cViewPr varScale="1">
        <p:scale>
          <a:sx n="57" d="100"/>
          <a:sy n="57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6B0F81-C9A6-4E78-9BE4-79E12F5D4802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B4822F-0801-461F-9203-592CA6C3BE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0BA3-47C8-4A8A-A445-6F6276452D4F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84D4-07E0-47C1-A8C7-CDAA3873BFB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CE0F-4B8F-4E61-820F-E2461F3AE26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69B7-1DCA-419F-B75A-F603B4C391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1AB6-8939-4A68-8F3E-32D0946B2909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1008-76F3-41C6-AA76-DFC1E2515BE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230C-0CE4-402E-8288-EF8100F26F1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C09C-5785-4664-B3B9-D9FA0A3127D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9027-E7FB-44DA-B91F-4985D1AD925D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982E-ED6D-48F8-9423-5B4ECFDE2F8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281A-5BFD-4715-A25A-EC01E9ABA4EB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6A11-F1F8-4C34-A8A7-D2C76E6F6ED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AB96-9924-4FDB-9187-8F63E1457089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5195-22F0-4A69-A04C-0D2E439D354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32E2-31A3-4BE3-8276-92ACC0373E15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526B-F88C-48B9-B124-C8EF01D2F19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611-7771-4159-87BB-714BBF5C82CB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9AED-6A8A-4811-9C95-005EBAFE48B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062B-9D66-4A80-A9ED-97790137A370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460B-9E79-4E1F-98A9-E6CE756C55F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86AA-F722-414F-89C1-BECE486A616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C5B4-6C6D-45FE-8E98-FDAB8145749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205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BCB873-67E0-40C2-B1DD-51A630560774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CD32C5-75E9-421F-B51C-57882F03194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Microsoft_Office_PowerPoint1.sld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38" y="1143000"/>
            <a:ext cx="7851775" cy="2571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en-US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CQI</a:t>
            </a:r>
            <a:r>
              <a:rPr lang="th-TH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    </a:t>
            </a:r>
            <a:r>
              <a:rPr lang="en-US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: </a:t>
            </a:r>
            <a:r>
              <a:rPr lang="en-US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SCOPE </a:t>
            </a:r>
            <a:r>
              <a:rPr lang="en-US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4.0</a:t>
            </a:r>
            <a:r>
              <a:rPr lang="en-US" sz="8800" dirty="0"/>
              <a:t/>
            </a:r>
            <a:br>
              <a:rPr lang="en-US" sz="8800" dirty="0"/>
            </a:br>
            <a:endParaRPr lang="th-TH" sz="8800" dirty="0"/>
          </a:p>
        </p:txBody>
      </p:sp>
      <p:pic>
        <p:nvPicPr>
          <p:cNvPr id="3075" name="Picture 4" descr="C22_mobil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573463"/>
            <a:ext cx="4608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14563" y="2357438"/>
            <a:ext cx="6572250" cy="3643312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endParaRPr lang="en-US" sz="1600" b="1" dirty="0" smtClean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indent="-342900" eaLnBrk="1" fontAlgn="auto" hangingPunct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th-TH" sz="24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ประชุมเจ้าหน้าที่ของหน่วยงาน  หน่วยงานที่เกี่ยวข้อง แพทย์เจ้าของไข้และแพทย์ที่เกี่ยวข้องเพื่อ</a:t>
            </a:r>
            <a:r>
              <a:rPr lang="th-TH" sz="2400" b="1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หาแนวทางปฏิบัติร่วมกัน</a:t>
            </a:r>
            <a:endParaRPr lang="en-US" sz="1600" b="1" dirty="0" smtClean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indent="-342900" eaLnBrk="1" fontAlgn="auto" hangingPunct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th-TH" sz="24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เก็บรวบรวมข้อมูลและอุบัติการณ์ที่เกิดขึ้น</a:t>
            </a:r>
            <a:endParaRPr lang="en-US" sz="1600" b="1" dirty="0" smtClean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indent="-342900" eaLnBrk="1" fontAlgn="auto" hangingPunct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th-TH" sz="24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วิเคราะห์ปัญหาและหาแนวทางปฏิบัติร่วมกัน</a:t>
            </a:r>
            <a:endParaRPr lang="en-US" sz="1600" b="1" dirty="0" smtClean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indent="-342900" eaLnBrk="1" fontAlgn="auto" hangingPunct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40385" algn="l"/>
              </a:tabLst>
              <a:defRPr/>
            </a:pPr>
            <a:r>
              <a:rPr lang="th-TH" sz="24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ประเมินผลและนำแนวทางที่ได้ไปปฏิบัติจริง</a:t>
            </a:r>
          </a:p>
          <a:p>
            <a:pPr marL="342900" indent="-342900" eaLnBrk="1" fontAlgn="auto" hangingPunct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40385" algn="l"/>
              </a:tabLst>
              <a:defRPr/>
            </a:pPr>
            <a:r>
              <a:rPr lang="th-TH" sz="24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ร่วมกันศึกษาเรื่อง </a:t>
            </a:r>
            <a:r>
              <a:rPr lang="en-US" sz="24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line@</a:t>
            </a:r>
            <a:endParaRPr lang="en-US" sz="1600" b="1" dirty="0" smtClean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b="1" dirty="0"/>
          </a:p>
        </p:txBody>
      </p:sp>
      <p:sp>
        <p:nvSpPr>
          <p:cNvPr id="12291" name="ชื่อเรื่อง 1"/>
          <p:cNvSpPr>
            <a:spLocks noGrp="1"/>
          </p:cNvSpPr>
          <p:nvPr>
            <p:ph type="title"/>
          </p:nvPr>
        </p:nvSpPr>
        <p:spPr>
          <a:xfrm>
            <a:off x="2714625" y="1428750"/>
            <a:ext cx="5892800" cy="1325563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th-TH" sz="4800" b="1" u="sng" smtClean="0">
                <a:solidFill>
                  <a:srgbClr val="0000CC"/>
                </a:solidFill>
                <a:cs typeface="Calibri" pitchFamily="34" charset="0"/>
              </a:rPr>
              <a:t>กิจกรรมพัฒนา</a:t>
            </a:r>
            <a:endParaRPr lang="en-US" sz="3600" u="sng" smtClean="0">
              <a:solidFill>
                <a:srgbClr val="0000CC"/>
              </a:solidFill>
              <a:ea typeface="Calibri" pitchFamily="34" charset="0"/>
              <a:cs typeface="Cordia New" pitchFamily="34" charset="-34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85938" y="2000250"/>
            <a:ext cx="7358062" cy="4246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h-TH" sz="2400" b="1" dirty="0" smtClean="0"/>
              <a:t>ให้ผู้รับบริการทุกราย หรือญาติสามารถแสกน </a:t>
            </a:r>
            <a:r>
              <a:rPr lang="en-US" sz="2400" b="1" dirty="0" smtClean="0">
                <a:solidFill>
                  <a:srgbClr val="00B050"/>
                </a:solidFill>
              </a:rPr>
              <a:t>QR Code </a:t>
            </a:r>
            <a:r>
              <a:rPr lang="th-TH" sz="2400" b="1" dirty="0" smtClean="0"/>
              <a:t>ได้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ใบนัดส่องกล้อง จะมี </a:t>
            </a:r>
            <a:r>
              <a:rPr lang="en-US" sz="2400" b="1" dirty="0" smtClean="0">
                <a:solidFill>
                  <a:srgbClr val="00B050"/>
                </a:solidFill>
              </a:rPr>
              <a:t>QR Code</a:t>
            </a:r>
            <a:r>
              <a:rPr lang="en-US" sz="2400" b="1" dirty="0" smtClean="0"/>
              <a:t> </a:t>
            </a:r>
            <a:r>
              <a:rPr lang="th-TH" sz="2400" b="1" dirty="0" smtClean="0"/>
              <a:t> หากต้องการความช่วยเมื่อกลับถึงบ้าน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ในกลุ่มผู้รับบริการที่มี ความเสี่ยงในการ ส่องกล้องตรวจ จะมีการพูดย้ำ ให้ผู้ป่วยหรือญาติได้ใช้บริการนี้ และระบบเดิม ก็จะยังคงอยู่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หัวหน้าศูนย์ส่องกล้องจะเป็นผู้รับผิดชอบในการตอบคำถามและให้คำแนะนำทางระบบนี้ก่อน 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เก็บรวบรวมปัญหาและข้อมูลเพื่อนำไปประเมิลผล และพัฒนาระบบต่อไป</a:t>
            </a:r>
            <a:endParaRPr lang="en-US" sz="2400" b="1" dirty="0" smtClean="0"/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endParaRPr lang="en-US" sz="1500" b="1" dirty="0" smtClean="0"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th-TH" sz="1900" b="1" dirty="0" smtClean="0"/>
          </a:p>
        </p:txBody>
      </p:sp>
      <p:sp>
        <p:nvSpPr>
          <p:cNvPr id="13315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1357313"/>
            <a:ext cx="6464300" cy="85725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th-TH" sz="2800" b="1" u="sng" smtClean="0">
                <a:solidFill>
                  <a:srgbClr val="0000CC"/>
                </a:solidFill>
                <a:cs typeface="Calibri" pitchFamily="34" charset="0"/>
              </a:rPr>
              <a:t>แนวทางการแก้ปัญหา</a:t>
            </a:r>
            <a:endParaRPr lang="en-US" sz="1800" u="sng" smtClean="0">
              <a:solidFill>
                <a:srgbClr val="0000CC"/>
              </a:solidFill>
              <a:cs typeface="Calibri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เนื้อหา 4"/>
          <p:cNvSpPr>
            <a:spLocks noGrp="1"/>
          </p:cNvSpPr>
          <p:nvPr>
            <p:ph idx="1"/>
          </p:nvPr>
        </p:nvSpPr>
        <p:spPr>
          <a:xfrm>
            <a:off x="642938" y="1857375"/>
            <a:ext cx="7886700" cy="435133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smtClean="0"/>
              <a:t>	</a:t>
            </a:r>
            <a:r>
              <a:rPr lang="en-US" smtClean="0">
                <a:cs typeface="Cordia New" pitchFamily="34" charset="-34"/>
              </a:rPr>
              <a:t>     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cs typeface="Cordia New" pitchFamily="34" charset="-34"/>
              </a:rPr>
              <a:t>                      </a:t>
            </a:r>
            <a:r>
              <a:rPr lang="en-US" i="1" u="sng" smtClean="0">
                <a:cs typeface="Cordia New" pitchFamily="34" charset="-34"/>
              </a:rPr>
              <a:t>QR Code</a:t>
            </a:r>
            <a:endParaRPr lang="th-TH" i="1" u="sng" smtClean="0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071688" y="71437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</a:t>
            </a:r>
            <a:r>
              <a:rPr lang="th-TH" sz="7900" i="1" dirty="0" smtClean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ห่วงใย</a:t>
            </a:r>
            <a:r>
              <a:rPr lang="en-US" sz="5400" i="1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4k</a:t>
            </a:r>
            <a:r>
              <a:rPr lang="th-TH" sz="5400" b="1" u="sng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ภาพกิจกรรม</a:t>
            </a:r>
            <a:endParaRPr lang="th-TH" b="1" u="sng" dirty="0">
              <a:solidFill>
                <a:srgbClr val="0000CC"/>
              </a:solidFill>
              <a:latin typeface="Angsana New" panose="02020603050405020304" pitchFamily="18" charset="-34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รูปภาพ 9" descr="C:\Users\scope\Desktop\IMG_21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357438"/>
            <a:ext cx="41814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2000250" y="1214438"/>
            <a:ext cx="4000500" cy="1325562"/>
          </a:xfrm>
        </p:spPr>
        <p:txBody>
          <a:bodyPr/>
          <a:lstStyle/>
          <a:p>
            <a:r>
              <a:rPr lang="th-TH" b="1" u="sng" smtClean="0">
                <a:solidFill>
                  <a:srgbClr val="0000CC"/>
                </a:solidFill>
              </a:rPr>
              <a:t>ภาพกิจกรรม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ตัวยึดเนื้อหา 4" descr="C:\Users\scope\Desktop\CQI\ในเวลา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2571750"/>
            <a:ext cx="6786562" cy="3857625"/>
          </a:xfrm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357563" y="221456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QR Code </a:t>
            </a:r>
            <a:r>
              <a:rPr lang="th-TH">
                <a:solidFill>
                  <a:srgbClr val="00B050"/>
                </a:solidFill>
              </a:rPr>
              <a:t>ในใบนัด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143125" y="71437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5400" b="1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ภาพกิจกรรม</a:t>
            </a:r>
            <a:endParaRPr lang="th-TH" b="1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ตัวยึดเนื้อหา 5" descr="C:\Users\scope\Desktop\CQI\นอกเวลา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2286000"/>
            <a:ext cx="6929437" cy="39227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2000250" y="1214438"/>
            <a:ext cx="6529388" cy="1325562"/>
          </a:xfrm>
        </p:spPr>
        <p:txBody>
          <a:bodyPr/>
          <a:lstStyle/>
          <a:p>
            <a:r>
              <a:rPr lang="th-TH" b="1" u="sng" smtClean="0">
                <a:solidFill>
                  <a:srgbClr val="0000FF"/>
                </a:solidFill>
              </a:rPr>
              <a:t>ภาพกิจกรรม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ตัวยึดเนื้อหา 4"/>
          <p:cNvPicPr>
            <a:picLocks noGrp="1"/>
          </p:cNvPicPr>
          <p:nvPr>
            <p:ph idx="1"/>
          </p:nvPr>
        </p:nvPicPr>
        <p:blipFill>
          <a:blip r:embed="rId3"/>
          <a:srcRect l="8498" t="8141" r="8653" b="4308"/>
          <a:stretch>
            <a:fillRect/>
          </a:stretch>
        </p:blipFill>
        <p:spPr>
          <a:xfrm>
            <a:off x="4286250" y="1857375"/>
            <a:ext cx="4319588" cy="45910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2825" y="1598613"/>
            <a:ext cx="6075363" cy="781050"/>
          </a:xfrm>
          <a:noFill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th-TH" sz="3200" b="1" u="sng" smtClean="0">
                <a:solidFill>
                  <a:srgbClr val="0000FF"/>
                </a:solidFill>
                <a:latin typeface="TH SarabunIT๙" pitchFamily="34" charset="-34"/>
                <a:cs typeface="Calibri" pitchFamily="34" charset="0"/>
              </a:rPr>
              <a:t>ปัญหาที่พบในการถาม</a:t>
            </a:r>
            <a:endParaRPr lang="th-TH" sz="4400" b="1" u="sng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0313" y="2500313"/>
          <a:ext cx="6143625" cy="3705225"/>
        </p:xfrm>
        <a:graphic>
          <a:graphicData uri="http://schemas.openxmlformats.org/presentationml/2006/ole">
            <p:oleObj spid="_x0000_s1026" name="ภาพนิ่ง" r:id="rId4" imgW="6051904" imgH="340309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57375" y="1428750"/>
            <a:ext cx="7886700" cy="674688"/>
          </a:xfrm>
        </p:spPr>
        <p:txBody>
          <a:bodyPr/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th-TH" sz="4400" b="1" u="sng" smtClean="0">
                <a:solidFill>
                  <a:srgbClr val="0000FF"/>
                </a:solidFill>
                <a:ea typeface="Calibri" pitchFamily="34" charset="0"/>
                <a:cs typeface="Angsana New" pitchFamily="18" charset="-34"/>
              </a:rPr>
              <a:t>ประเมินผล</a:t>
            </a:r>
            <a:endParaRPr lang="en-US" sz="3200" b="1" u="sng" smtClean="0">
              <a:solidFill>
                <a:srgbClr val="0000FF"/>
              </a:solidFill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th-TH" sz="4400" b="1" u="sng" smtClean="0">
                <a:solidFill>
                  <a:srgbClr val="0000FF"/>
                </a:solidFill>
                <a:ea typeface="Calibri" pitchFamily="34" charset="0"/>
                <a:cs typeface="Angsana New" pitchFamily="18" charset="-34"/>
              </a:rPr>
              <a:t>      </a:t>
            </a:r>
            <a:endParaRPr lang="en-US" sz="3200" b="1" u="sng" smtClean="0">
              <a:solidFill>
                <a:srgbClr val="0000FF"/>
              </a:solidFill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th-TH" sz="4000" b="1" u="sng" smtClean="0">
              <a:solidFill>
                <a:srgbClr val="0000FF"/>
              </a:solidFill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071688" y="500063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2357438" y="2071688"/>
            <a:ext cx="6786562" cy="42862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600" b="1" dirty="0" smtClean="0"/>
              <a:t>ผลการดำเนินงาน ตั้งแต่ 1 ต.ค 2560-ปัจจุบัน</a:t>
            </a:r>
          </a:p>
          <a:p>
            <a:pPr>
              <a:defRPr/>
            </a:pPr>
            <a:r>
              <a:rPr lang="th-TH" sz="3600" b="1" dirty="0" smtClean="0"/>
              <a:t>มีเข้าร่วมทั้งหมด 300 ราย</a:t>
            </a:r>
          </a:p>
          <a:p>
            <a:pPr>
              <a:defRPr/>
            </a:pPr>
            <a:r>
              <a:rPr lang="th-TH" sz="3600" b="1" dirty="0" smtClean="0"/>
              <a:t>ประเมินแผนการดำเนินการ 56 ราย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3600" b="1" dirty="0" smtClean="0"/>
              <a:t>หลังใช้ระบบ 3 เดือน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3600" b="1" dirty="0" smtClean="0"/>
              <a:t>          </a:t>
            </a:r>
            <a:r>
              <a:rPr lang="th-TH" sz="3600" b="1" dirty="0" smtClean="0">
                <a:solidFill>
                  <a:srgbClr val="FF0000"/>
                </a:solidFill>
              </a:rPr>
              <a:t>พึงพอใจปานกลาง 1/56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th-TH" sz="3600" b="1" dirty="0" smtClean="0">
                <a:solidFill>
                  <a:srgbClr val="FF0000"/>
                </a:solidFill>
              </a:rPr>
              <a:t>1.7.85</a:t>
            </a:r>
            <a:r>
              <a:rPr lang="en-US" sz="3600" b="1" dirty="0" smtClean="0">
                <a:solidFill>
                  <a:srgbClr val="FF0000"/>
                </a:solidFill>
              </a:rPr>
              <a:t>%)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</a:rPr>
              <a:t> พึงพอใจดี 18/56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th-TH" sz="3600" b="1" dirty="0" smtClean="0">
                <a:solidFill>
                  <a:srgbClr val="FF0000"/>
                </a:solidFill>
              </a:rPr>
              <a:t>32</a:t>
            </a:r>
            <a:r>
              <a:rPr lang="en-US" sz="3600" b="1" dirty="0" smtClean="0">
                <a:solidFill>
                  <a:srgbClr val="FF0000"/>
                </a:solidFill>
              </a:rPr>
              <a:t>%)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</a:rPr>
              <a:t> พึงพอใจระดับ ดีมาก 37/56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th-TH" sz="3600" b="1" dirty="0" smtClean="0">
                <a:solidFill>
                  <a:srgbClr val="FF0000"/>
                </a:solidFill>
              </a:rPr>
              <a:t>66.07</a:t>
            </a:r>
            <a:r>
              <a:rPr lang="en-US" sz="3600" b="1" dirty="0" smtClean="0">
                <a:solidFill>
                  <a:srgbClr val="FF0000"/>
                </a:solidFill>
              </a:rPr>
              <a:t>%)</a:t>
            </a:r>
            <a:endParaRPr lang="th-TH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00250" y="2286000"/>
            <a:ext cx="6858000" cy="435133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sz="3600" b="1" smtClean="0"/>
              <a:t>-ไม่พบอุบัติการณ์ที่เกิดกับผู้รับบริการจนไม่สามารถรับการส่องกล้องได้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th-TH" sz="3600" b="1" smtClean="0"/>
              <a:t>-ระยะเวลาประมาณ  3 เดือนจะพบว่ามีสัดส่วนที่น้อย เมื่อเทียบกับยอดผู้รับบริการทั้งหมด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th-TH" sz="3600" b="1" smtClean="0"/>
              <a:t>-ผู้รับบริการอาจจะยังไม่สามารถเข้าถึงเทคโนโลยีใหม่ๆ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143125" y="71437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b="1" u="sng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b="1" u="sng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5400" b="1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บทเรียนที่ได้รับ</a:t>
            </a:r>
            <a:endParaRPr lang="th-TH" b="1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14500" y="2786063"/>
            <a:ext cx="7286625" cy="4351337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/>
              <a:t>จะนำกิจกรรมนี้ให้เข้าถึงกับผู้รับบริการทุกรายที่มาติดต่อเพื่อเข้ารับการส่องกล้องตรวจ รวมถึงญาติการให้ข้อมูลสุขภาพ และความรู้เรื่องมะเร็งระบบทางเดินอาหาร และการส่องกล้องตรวจแก่ญาติ หรือผู้รับบริการทุกท่านที่สงสัยหรือต้องการความรู้เรื่องมะเร็งระบบทางเดินอาหาร</a:t>
            </a:r>
            <a:endParaRPr lang="en-US" sz="3600" b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th-TH" sz="3200" b="1" dirty="0" smtClean="0">
              <a:ea typeface="Calibri" pitchFamily="34" charset="0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785813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b="1" u="sng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b="1" u="sng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5400" b="1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แนวทางการพัฒนา</a:t>
            </a:r>
            <a:endParaRPr lang="th-TH" b="1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40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85938" y="1825625"/>
            <a:ext cx="6729412" cy="43513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h-TH" sz="5400" b="1" u="sng" smtClean="0">
                <a:solidFill>
                  <a:srgbClr val="0000FF"/>
                </a:solidFill>
              </a:rPr>
              <a:t>คำสำคัญ</a:t>
            </a:r>
            <a:r>
              <a:rPr lang="th-TH" sz="3200" b="1" smtClean="0"/>
              <a:t>	</a:t>
            </a:r>
            <a:endParaRPr lang="en-US" sz="3200" b="1" smtClean="0">
              <a:cs typeface="Cordia New" pitchFamily="34" charset="-34"/>
            </a:endParaRPr>
          </a:p>
          <a:p>
            <a:r>
              <a:rPr lang="en-US" sz="3200" b="1" u="sng" smtClean="0">
                <a:cs typeface="Cordia New" pitchFamily="34" charset="-34"/>
              </a:rPr>
              <a:t>Scope 4.0 </a:t>
            </a:r>
            <a:r>
              <a:rPr lang="th-TH" sz="3200" b="1" u="sng" smtClean="0"/>
              <a:t> หมายถึง</a:t>
            </a:r>
            <a:r>
              <a:rPr lang="th-TH" sz="3200" b="1" smtClean="0"/>
              <a:t>	 ระบบการติดต่อสื่อสารกับผู้รับบริการโดยใช้ โลก </a:t>
            </a:r>
            <a:r>
              <a:rPr lang="en-US" sz="3200" b="1" smtClean="0">
                <a:solidFill>
                  <a:srgbClr val="00B050"/>
                </a:solidFill>
                <a:cs typeface="Cordia New" pitchFamily="34" charset="-34"/>
              </a:rPr>
              <a:t>Socail network</a:t>
            </a:r>
            <a:r>
              <a:rPr lang="th-TH" sz="3200" b="1" smtClean="0">
                <a:solidFill>
                  <a:srgbClr val="00B050"/>
                </a:solidFill>
              </a:rPr>
              <a:t> </a:t>
            </a:r>
            <a:r>
              <a:rPr lang="th-TH" sz="3200" b="1" smtClean="0"/>
              <a:t>และ </a:t>
            </a:r>
            <a:r>
              <a:rPr lang="en-US" sz="3200" b="1" smtClean="0">
                <a:solidFill>
                  <a:srgbClr val="00B050"/>
                </a:solidFill>
                <a:cs typeface="Cordia New" pitchFamily="34" charset="-34"/>
              </a:rPr>
              <a:t>Application</a:t>
            </a:r>
            <a:r>
              <a:rPr lang="th-TH" sz="3200" b="1" smtClean="0"/>
              <a:t> กับผู้ป่วยหรือญาติโดยตรง</a:t>
            </a:r>
            <a:endParaRPr lang="en-US" sz="3200" b="1" smtClean="0">
              <a:cs typeface="Cordia New" pitchFamily="34" charset="-34"/>
            </a:endParaRPr>
          </a:p>
          <a:p>
            <a:pPr>
              <a:buFont typeface="Arial" pitchFamily="34" charset="0"/>
              <a:buNone/>
            </a:pPr>
            <a:endParaRPr lang="th-TH" sz="32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1285875"/>
            <a:ext cx="7886700" cy="1325563"/>
          </a:xfrm>
        </p:spPr>
        <p:txBody>
          <a:bodyPr/>
          <a:lstStyle/>
          <a:p>
            <a:r>
              <a:rPr lang="th-TH" b="1" smtClean="0">
                <a:solidFill>
                  <a:srgbClr val="0000FF"/>
                </a:solidFill>
              </a:rPr>
              <a:t>สิ่งที่ได้เหนือความคาดหมาย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ตัวยึดเนื้อหา 4" descr="C:\Users\scope\AppData\Local\Microsoft\Windows\Temporary Internet Files\Content.Word\IMG_2306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2214563"/>
            <a:ext cx="5072062" cy="43576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D:\PUI\ดาวน์โหลด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643063"/>
            <a:ext cx="7358062" cy="47148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51050" y="36512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85938" y="1825625"/>
            <a:ext cx="7143750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สรุปผลงานโดยย่อ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/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h-TH" sz="3600" b="1" dirty="0" smtClean="0"/>
              <a:t>จาก </a:t>
            </a:r>
            <a:r>
              <a:rPr lang="en-US" sz="3600" b="1" dirty="0" smtClean="0"/>
              <a:t>CQI </a:t>
            </a:r>
            <a:r>
              <a:rPr lang="th-TH" sz="3600" b="1" dirty="0" smtClean="0"/>
              <a:t>ครั้งที่ 1/2558 </a:t>
            </a:r>
            <a:r>
              <a:rPr lang="th-TH" sz="3600" b="1" dirty="0" smtClean="0">
                <a:solidFill>
                  <a:srgbClr val="0000CC"/>
                </a:solidFill>
              </a:rPr>
              <a:t>เรื่องสายตรงความห่วงใย</a:t>
            </a:r>
            <a:r>
              <a:rPr lang="th-TH" sz="3600" b="1" dirty="0" smtClean="0"/>
              <a:t> พบข้อจำจัดของการสื่อสาร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h-TH" sz="3600" b="1" dirty="0" smtClean="0"/>
              <a:t>พัฒนาระบบ การติดต่อสารผ่านระบบ </a:t>
            </a:r>
            <a:r>
              <a:rPr lang="en-US" sz="3600" b="1" dirty="0" smtClean="0">
                <a:solidFill>
                  <a:srgbClr val="00B050"/>
                </a:solidFill>
              </a:rPr>
              <a:t>Line@</a:t>
            </a:r>
            <a:r>
              <a:rPr lang="en-US" sz="3600" b="1" dirty="0" smtClean="0"/>
              <a:t> </a:t>
            </a:r>
            <a:r>
              <a:rPr lang="th-TH" sz="3600" b="1" dirty="0" smtClean="0"/>
              <a:t>เพิ่มขึ้นช่องทางในการติดต่อสื่อสาร ซึ่งได้ทั้งระบบภาพ และเสียง</a:t>
            </a:r>
            <a:endParaRPr lang="en-US" sz="3600" b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th-TH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รูปภาพ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695450"/>
            <a:ext cx="1189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24075" y="1825625"/>
            <a:ext cx="6391275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ที่อยู่ขององค์กร  </a:t>
            </a:r>
            <a:endParaRPr lang="th-TH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3600" b="1" i="1" dirty="0" smtClean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งาน</a:t>
            </a:r>
            <a:r>
              <a:rPr lang="th-TH" sz="3600" b="1" i="1" dirty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การพยาบาลกล้องส่องตรวจ  </a:t>
            </a:r>
            <a:endParaRPr lang="th-TH" sz="3600" b="1" i="1" dirty="0" smtClean="0">
              <a:solidFill>
                <a:srgbClr val="0000CC"/>
              </a:solidFill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3600" b="1" i="1" dirty="0" smtClean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		กลุ่ม</a:t>
            </a:r>
            <a:r>
              <a:rPr lang="th-TH" sz="3600" b="1" i="1" dirty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งานการพยาบาล</a:t>
            </a:r>
            <a:r>
              <a:rPr lang="th-TH" sz="3600" b="1" i="1" dirty="0" smtClean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ผู้ป่วยใน      </a:t>
            </a:r>
          </a:p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3600" b="1" i="1" dirty="0" smtClean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				สถาบัน</a:t>
            </a:r>
            <a:r>
              <a:rPr lang="th-TH" sz="3600" b="1" i="1" dirty="0">
                <a:solidFill>
                  <a:srgbClr val="0000CC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มะเร็งแห่งชาติ</a:t>
            </a:r>
            <a:endParaRPr lang="en-US" sz="3600" b="1" i="1" dirty="0">
              <a:solidFill>
                <a:srgbClr val="0000CC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b="1" dirty="0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014538" y="322263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14500" y="1628775"/>
            <a:ext cx="7429500" cy="4548188"/>
          </a:xfrm>
        </p:spPr>
        <p:txBody>
          <a:bodyPr/>
          <a:lstStyle/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altLang="th-TH" sz="2400" u="sng" dirty="0" smtClean="0">
                <a:solidFill>
                  <a:srgbClr val="203864"/>
                </a:solidFill>
                <a:ea typeface="Calibri" pitchFamily="34" charset="0"/>
                <a:cs typeface="Angsana New" pitchFamily="18" charset="-34"/>
              </a:rPr>
              <a:t>สมาชิกทีม</a:t>
            </a: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นายชินกร  นารัตน์	  	       	พยาบาลวิชาชีพชำนาญการ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นายชุมพล	พีระทิพยะมงคล	          พยาบาลวิชาชีพชำนาญการ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นางสาว</a:t>
            </a:r>
            <a:r>
              <a:rPr lang="th-TH" sz="2400" b="1" dirty="0" err="1" smtClean="0">
                <a:solidFill>
                  <a:srgbClr val="0000CC"/>
                </a:solidFill>
              </a:rPr>
              <a:t>ธัญญาภัทร์</a:t>
            </a:r>
            <a:r>
              <a:rPr lang="th-TH" sz="2400" b="1" dirty="0" smtClean="0">
                <a:solidFill>
                  <a:srgbClr val="0000CC"/>
                </a:solidFill>
              </a:rPr>
              <a:t>	 </a:t>
            </a:r>
            <a:r>
              <a:rPr lang="th-TH" sz="2400" b="1" dirty="0" err="1" smtClean="0">
                <a:solidFill>
                  <a:srgbClr val="0000CC"/>
                </a:solidFill>
              </a:rPr>
              <a:t>เสาศิริ</a:t>
            </a:r>
            <a:r>
              <a:rPr lang="th-TH" sz="2400" b="1" dirty="0" smtClean="0">
                <a:solidFill>
                  <a:srgbClr val="0000CC"/>
                </a:solidFill>
              </a:rPr>
              <a:t>		  	พยาบาลวิชาชีพปฏิบัติการ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นางสาว</a:t>
            </a:r>
            <a:r>
              <a:rPr lang="th-TH" sz="2400" b="1" dirty="0" err="1" smtClean="0">
                <a:solidFill>
                  <a:srgbClr val="0000CC"/>
                </a:solidFill>
              </a:rPr>
              <a:t>สุพัตรา</a:t>
            </a:r>
            <a:r>
              <a:rPr lang="th-TH" sz="2400" b="1" dirty="0" smtClean="0">
                <a:solidFill>
                  <a:srgbClr val="0000CC"/>
                </a:solidFill>
              </a:rPr>
              <a:t>  ทุมเมืองปัก 		พยาบาลวิชาชีพปฏิบัติการ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นาย</a:t>
            </a:r>
            <a:r>
              <a:rPr lang="th-TH" sz="2400" b="1" dirty="0" err="1" smtClean="0">
                <a:solidFill>
                  <a:srgbClr val="0000CC"/>
                </a:solidFill>
              </a:rPr>
              <a:t>ศรา</a:t>
            </a:r>
            <a:r>
              <a:rPr lang="th-TH" sz="2400" b="1" dirty="0" smtClean="0">
                <a:solidFill>
                  <a:srgbClr val="0000CC"/>
                </a:solidFill>
              </a:rPr>
              <a:t>วุฒิ       อมรกิจศาล		พยาบาลวิชาชีพปฏิบัติการ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นางสาว</a:t>
            </a:r>
            <a:r>
              <a:rPr lang="th-TH" sz="2400" b="1" dirty="0" err="1" smtClean="0">
                <a:solidFill>
                  <a:srgbClr val="0000CC"/>
                </a:solidFill>
              </a:rPr>
              <a:t>ศุภา</a:t>
            </a:r>
            <a:r>
              <a:rPr lang="th-TH" sz="2400" b="1" dirty="0" smtClean="0">
                <a:solidFill>
                  <a:srgbClr val="0000CC"/>
                </a:solidFill>
              </a:rPr>
              <a:t>รมย์ 	ศรีจันทร์ดี		พยาบาลวิชาชีพปฏิบัติการ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 นาย</a:t>
            </a:r>
            <a:r>
              <a:rPr lang="th-TH" sz="2400" b="1" dirty="0" err="1" smtClean="0">
                <a:solidFill>
                  <a:srgbClr val="0000CC"/>
                </a:solidFill>
              </a:rPr>
              <a:t>ฐาปกรณ์</a:t>
            </a:r>
            <a:r>
              <a:rPr lang="th-TH" sz="2400" b="1" dirty="0" smtClean="0">
                <a:solidFill>
                  <a:srgbClr val="0000CC"/>
                </a:solidFill>
              </a:rPr>
              <a:t>	 </a:t>
            </a:r>
            <a:r>
              <a:rPr lang="th-TH" sz="2400" b="1" dirty="0" err="1" smtClean="0">
                <a:solidFill>
                  <a:srgbClr val="0000CC"/>
                </a:solidFill>
              </a:rPr>
              <a:t>สิริพัฒน์วัฒ</a:t>
            </a:r>
            <a:r>
              <a:rPr lang="th-TH" sz="2400" b="1" dirty="0" smtClean="0">
                <a:solidFill>
                  <a:srgbClr val="0000CC"/>
                </a:solidFill>
              </a:rPr>
              <a:t>นกุล	พยาบาลวิชาชีพปฏิบัติการ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 นางสาวอนุชิดา	แวงชัยภูมิ		พยาบาลวิชาชีพปฏิบัติการ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</a:rPr>
              <a:t>    นายสุธี         	จันทร์ช่วง		นักจัดการงานทั่วไป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endParaRPr lang="th-TH" altLang="th-TH" sz="2400" dirty="0" smtClean="0">
              <a:solidFill>
                <a:srgbClr val="203864"/>
              </a:solidFill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endParaRPr lang="en-US" altLang="th-TH" sz="1000" dirty="0" smtClean="0">
              <a:solidFill>
                <a:srgbClr val="203864"/>
              </a:solidFill>
            </a:endParaRPr>
          </a:p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defRPr/>
            </a:pPr>
            <a:endParaRPr lang="en-US" altLang="th-TH" sz="1000" dirty="0" smtClean="0"/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th-TH" altLang="th-TH" sz="1200" dirty="0" smtClean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051050" y="365125"/>
            <a:ext cx="6464300" cy="1325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th-TH" sz="7900" dirty="0" smtClean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 smtClean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1785938" y="1428750"/>
            <a:ext cx="5857875" cy="928688"/>
          </a:xfrm>
        </p:spPr>
        <p:txBody>
          <a:bodyPr/>
          <a:lstStyle/>
          <a:p>
            <a:r>
              <a:rPr lang="th-TH" b="1" u="sng" smtClean="0">
                <a:solidFill>
                  <a:srgbClr val="0000CC"/>
                </a:solidFill>
              </a:rPr>
              <a:t>วัตถุประสงค์</a:t>
            </a:r>
          </a:p>
        </p:txBody>
      </p:sp>
      <p:sp>
        <p:nvSpPr>
          <p:cNvPr id="8195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00250" y="2506663"/>
            <a:ext cx="7143750" cy="4351337"/>
          </a:xfrm>
        </p:spPr>
        <p:txBody>
          <a:bodyPr/>
          <a:lstStyle/>
          <a:p>
            <a:r>
              <a:rPr lang="th-TH" sz="2400" b="1" smtClean="0">
                <a:solidFill>
                  <a:srgbClr val="0000CC"/>
                </a:solidFill>
              </a:rPr>
              <a:t>เพื่อการสื่อสารและติดต่อสอบถามอาการผิดปกติที่อาจเกิดขึ้นกับผู้ป่วยก่อน ขณะ และส่องกล้องตรวจ พร้อมให้คำ ปรึกษาแนะนำ การปฏิบัติตัวให้ถูกต้อง ปลอดภัย ไม่เกิดภาวะแทรกซ้อนที่ป้องกันได้</a:t>
            </a:r>
          </a:p>
          <a:p>
            <a:endParaRPr lang="en-US" b="1" smtClean="0">
              <a:solidFill>
                <a:srgbClr val="0000CC"/>
              </a:solidFill>
              <a:cs typeface="Cordia New" pitchFamily="34" charset="-34"/>
            </a:endParaRPr>
          </a:p>
          <a:p>
            <a:r>
              <a:rPr lang="th-TH" sz="2400" b="1" smtClean="0">
                <a:solidFill>
                  <a:srgbClr val="0000CC"/>
                </a:solidFill>
              </a:rPr>
              <a:t>เป็นการใช้เทคโนโลยีให้เกิดประโยชน์สูงสุดในการบริการ</a:t>
            </a:r>
          </a:p>
          <a:p>
            <a:endParaRPr lang="th-TH" sz="2400" b="1" smtClean="0">
              <a:solidFill>
                <a:srgbClr val="0000CC"/>
              </a:solidFill>
            </a:endParaRPr>
          </a:p>
          <a:p>
            <a:endParaRPr lang="en-US" sz="2400" b="1" smtClean="0">
              <a:solidFill>
                <a:srgbClr val="0000CC"/>
              </a:solidFill>
              <a:cs typeface="Cordia New" pitchFamily="34" charset="-34"/>
            </a:endParaRPr>
          </a:p>
          <a:p>
            <a:r>
              <a:rPr lang="th-TH" sz="2400" b="1" smtClean="0">
                <a:solidFill>
                  <a:srgbClr val="0000CC"/>
                </a:solidFill>
              </a:rPr>
              <a:t>เพื่อลดค่าใช้จ่ายในการเดินทางของผู้ป่วย </a:t>
            </a:r>
            <a:endParaRPr lang="en-US" sz="2400" b="1" smtClean="0">
              <a:solidFill>
                <a:srgbClr val="0000CC"/>
              </a:solidFill>
              <a:cs typeface="Cordia New" pitchFamily="34" charset="-34"/>
            </a:endParaRPr>
          </a:p>
          <a:p>
            <a:pPr>
              <a:buFont typeface="Arial" pitchFamily="34" charset="0"/>
              <a:buNone/>
            </a:pPr>
            <a:endParaRPr lang="th-TH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51050" y="1825625"/>
            <a:ext cx="6464300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en-US" sz="4800" b="1" i="1" dirty="0" smtClean="0">
                <a:latin typeface="Angsana New" pitchFamily="18" charset="-34"/>
                <a:cs typeface="Calibri" pitchFamily="34" charset="0"/>
              </a:rPr>
              <a:t> </a:t>
            </a:r>
            <a:r>
              <a:rPr lang="th-TH" sz="4800" b="1" i="1" u="sng" dirty="0" smtClean="0">
                <a:solidFill>
                  <a:srgbClr val="0000CC"/>
                </a:solidFill>
                <a:latin typeface="Angsana New" pitchFamily="18" charset="-34"/>
                <a:cs typeface="Calibri" pitchFamily="34" charset="0"/>
              </a:rPr>
              <a:t>เป้าหมาย</a:t>
            </a:r>
            <a:r>
              <a:rPr lang="th-TH" sz="4800" i="1" u="sng" dirty="0" smtClean="0">
                <a:solidFill>
                  <a:srgbClr val="0000CC"/>
                </a:solidFill>
                <a:ea typeface="Calibri" pitchFamily="34" charset="0"/>
                <a:cs typeface="Angsana New" pitchFamily="18" charset="-34"/>
              </a:rPr>
              <a:t>   </a:t>
            </a:r>
          </a:p>
          <a:p>
            <a:pPr>
              <a:defRPr/>
            </a:pPr>
            <a:r>
              <a:rPr lang="th-TH" sz="2400" dirty="0" smtClean="0">
                <a:solidFill>
                  <a:srgbClr val="2038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</a:rPr>
              <a:t>ผู้ป่วยทุกรายที่เข้ามารับบริการส่องกล้องระบบทางเดินอาหาร สามารถติดต่อ สื่อสาร กับแผนกกล้องส่องตรวจ ได้หลายช่องทาง และติดต่อได้ 100</a:t>
            </a:r>
            <a:r>
              <a:rPr lang="en-US" sz="2400" b="1" dirty="0" smtClean="0">
                <a:solidFill>
                  <a:srgbClr val="0000CC"/>
                </a:solidFill>
              </a:rPr>
              <a:t>% </a:t>
            </a:r>
            <a:r>
              <a:rPr lang="th-TH" sz="2400" b="1" dirty="0" smtClean="0">
                <a:solidFill>
                  <a:srgbClr val="0000CC"/>
                </a:solidFill>
              </a:rPr>
              <a:t>โดยเฉพาะกลุ่มผู้รับบริการที่มีความเสี่ยง ทั้ง ก่อน และหลัง ส่องกล้องตรวจ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th-TH" dirty="0" smtClean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051050" y="36512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63713" y="1825625"/>
            <a:ext cx="6751637" cy="4351338"/>
          </a:xfrm>
        </p:spPr>
        <p:txBody>
          <a:bodyPr/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altLang="th-TH" sz="2400" b="1" u="sng" dirty="0" smtClean="0">
                <a:solidFill>
                  <a:srgbClr val="0000CC"/>
                </a:solidFill>
                <a:ea typeface="Calibri" pitchFamily="34" charset="0"/>
                <a:cs typeface="+mj-cs"/>
              </a:rPr>
              <a:t>ปัญหาและสาเหตุโดยย่อ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th-TH" sz="2800" b="1" dirty="0" smtClean="0">
                <a:ea typeface="Calibri" pitchFamily="34" charset="0"/>
                <a:cs typeface="+mj-cs"/>
              </a:rPr>
              <a:t>หลังจากที่ได้มี</a:t>
            </a:r>
            <a:r>
              <a:rPr lang="th-TH" sz="2800" b="1" dirty="0" smtClean="0">
                <a:solidFill>
                  <a:srgbClr val="00B050"/>
                </a:solidFill>
                <a:ea typeface="Calibri" pitchFamily="34" charset="0"/>
                <a:cs typeface="+mj-cs"/>
              </a:rPr>
              <a:t>ระบบการโทรศัพท์ติดตามเฉพาะกลุ่มผู้รับบริการที่ทำหัตการพิเศษ </a:t>
            </a:r>
            <a:r>
              <a:rPr lang="en-US" sz="2800" b="1" dirty="0" smtClean="0">
                <a:solidFill>
                  <a:srgbClr val="00B050"/>
                </a:solidFill>
                <a:ea typeface="Calibri" pitchFamily="34" charset="0"/>
                <a:cs typeface="+mj-cs"/>
              </a:rPr>
              <a:t> </a:t>
            </a:r>
            <a:r>
              <a:rPr lang="th-TH" sz="2800" b="1" dirty="0" smtClean="0">
                <a:solidFill>
                  <a:srgbClr val="00B050"/>
                </a:solidFill>
                <a:ea typeface="Calibri" pitchFamily="34" charset="0"/>
                <a:cs typeface="+mj-cs"/>
              </a:rPr>
              <a:t>หรือกลุ่มที่มีความเสี่ยงต่อการเกิดภาวะแทรกซ้อน</a:t>
            </a:r>
            <a:r>
              <a:rPr lang="th-TH" sz="2800" b="1" dirty="0" smtClean="0">
                <a:ea typeface="Calibri" pitchFamily="34" charset="0"/>
                <a:cs typeface="+mj-cs"/>
              </a:rPr>
              <a:t>ที่ไม่พึ่งประสงค์หลังส่องกล้อง ซึ่งพบว่าไม่เพียงพอ </a:t>
            </a:r>
          </a:p>
          <a:p>
            <a:pPr marL="0" indent="0" eaLnBrk="1" hangingPunct="1">
              <a:buFontTx/>
              <a:buChar char="-"/>
              <a:defRPr/>
            </a:pPr>
            <a:endParaRPr lang="th-TH" sz="2800" b="1" dirty="0" smtClean="0">
              <a:ea typeface="Calibri" pitchFamily="34" charset="0"/>
              <a:cs typeface="+mj-cs"/>
            </a:endParaRPr>
          </a:p>
          <a:p>
            <a:pPr marL="0" indent="0" eaLnBrk="1" hangingPunct="1">
              <a:buFontTx/>
              <a:buChar char="-"/>
              <a:defRPr/>
            </a:pPr>
            <a:r>
              <a:rPr lang="th-TH" altLang="th-TH" sz="2800" b="1" dirty="0" smtClean="0">
                <a:ea typeface="Calibri" pitchFamily="34" charset="0"/>
                <a:cs typeface="+mj-cs"/>
              </a:rPr>
              <a:t>การสื่อสาร</a:t>
            </a:r>
            <a:r>
              <a:rPr lang="th-TH" altLang="th-TH" sz="2800" b="1" dirty="0" smtClean="0">
                <a:solidFill>
                  <a:srgbClr val="00B050"/>
                </a:solidFill>
                <a:ea typeface="Calibri" pitchFamily="34" charset="0"/>
                <a:cs typeface="+mj-cs"/>
              </a:rPr>
              <a:t>ด้านคุณภาพการเตรียมลำไส้เพื่อส่องกล้องไม่ชัดเจน</a:t>
            </a:r>
          </a:p>
          <a:p>
            <a:pPr marL="0" indent="0" eaLnBrk="1" hangingPunct="1">
              <a:buFontTx/>
              <a:buChar char="-"/>
              <a:defRPr/>
            </a:pPr>
            <a:endParaRPr lang="th-TH" altLang="th-TH" sz="2800" b="1" dirty="0" smtClean="0">
              <a:ea typeface="Calibri" pitchFamily="34" charset="0"/>
              <a:cs typeface="+mj-cs"/>
            </a:endParaRPr>
          </a:p>
          <a:p>
            <a:pPr marL="0" indent="0" eaLnBrk="1" hangingPunct="1">
              <a:buFontTx/>
              <a:buChar char="-"/>
              <a:defRPr/>
            </a:pPr>
            <a:r>
              <a:rPr lang="th-TH" altLang="th-TH" sz="2800" b="1" dirty="0" smtClean="0">
                <a:ea typeface="Calibri" pitchFamily="34" charset="0"/>
                <a:cs typeface="+mj-cs"/>
              </a:rPr>
              <a:t>การบริการ</a:t>
            </a:r>
            <a:r>
              <a:rPr lang="th-TH" altLang="th-TH" sz="2800" b="1" dirty="0" smtClean="0">
                <a:solidFill>
                  <a:srgbClr val="00B050"/>
                </a:solidFill>
                <a:ea typeface="Calibri" pitchFamily="34" charset="0"/>
                <a:cs typeface="+mj-cs"/>
              </a:rPr>
              <a:t>ไม่ทั่วถึงทุกกลุ่มผู้รับบริการ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642938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1571625"/>
            <a:ext cx="7886700" cy="1325563"/>
          </a:xfrm>
        </p:spPr>
        <p:txBody>
          <a:bodyPr/>
          <a:lstStyle/>
          <a:p>
            <a:pPr eaLnBrk="1" hangingPunct="1"/>
            <a:r>
              <a:rPr lang="th-TH" sz="3600" b="1" smtClean="0">
                <a:solidFill>
                  <a:srgbClr val="000000"/>
                </a:solidFill>
                <a:cs typeface="Calibri" pitchFamily="34" charset="0"/>
              </a:rPr>
              <a:t>                     </a:t>
            </a:r>
            <a:r>
              <a:rPr lang="th-TH" sz="3600" b="1" u="sng" smtClean="0">
                <a:solidFill>
                  <a:srgbClr val="0000CC"/>
                </a:solidFill>
                <a:cs typeface="Calibri" pitchFamily="34" charset="0"/>
              </a:rPr>
              <a:t>ปัญหาและสาเหตุโดยย่อ</a:t>
            </a:r>
            <a:r>
              <a:rPr lang="th-TH" sz="3600" smtClean="0">
                <a:solidFill>
                  <a:srgbClr val="000000"/>
                </a:solidFill>
                <a:cs typeface="Calibri" pitchFamily="34" charset="0"/>
              </a:rPr>
              <a:t/>
            </a:r>
            <a:br>
              <a:rPr lang="th-TH" sz="3600" smtClean="0">
                <a:solidFill>
                  <a:srgbClr val="000000"/>
                </a:solidFill>
                <a:cs typeface="Calibri" pitchFamily="34" charset="0"/>
              </a:rPr>
            </a:br>
            <a:endParaRPr lang="th-TH" altLang="th-TH" smtClean="0"/>
          </a:p>
        </p:txBody>
      </p:sp>
      <p:sp>
        <p:nvSpPr>
          <p:cNvPr id="11267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43125" y="2506663"/>
            <a:ext cx="6315075" cy="4351337"/>
          </a:xfrm>
        </p:spPr>
        <p:txBody>
          <a:bodyPr/>
          <a:lstStyle/>
          <a:p>
            <a:pPr eaLnBrk="1" hangingPunct="1"/>
            <a:r>
              <a:rPr lang="th-TH" sz="4000" b="1" smtClean="0"/>
              <a:t>ทางศูนย์ส่องกล้องระบบทางเดินอาหาร จึงได้คิดพัฒนา ระบบการติดต่อสื่อสารที่สมบูรณ์แบบมากขึ้น คือ ได้ทั้งภาพ สี เสียง และเอกสาร ที่เรียกว่า </a:t>
            </a:r>
            <a:r>
              <a:rPr lang="en-US" sz="4000" b="1" smtClean="0">
                <a:cs typeface="Cordia New" pitchFamily="34" charset="-34"/>
              </a:rPr>
              <a:t>        </a:t>
            </a:r>
            <a:r>
              <a:rPr lang="en-US" sz="4000" b="1" smtClean="0">
                <a:solidFill>
                  <a:srgbClr val="00B050"/>
                </a:solidFill>
                <a:cs typeface="Cordia New" pitchFamily="34" charset="-34"/>
              </a:rPr>
              <a:t>Line @ </a:t>
            </a:r>
            <a:endParaRPr lang="th-TH" sz="4000" b="1" smtClean="0">
              <a:solidFill>
                <a:srgbClr val="00B05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567</Words>
  <Application>Microsoft Office PowerPoint</Application>
  <PresentationFormat>นำเสนอทางหน้าจอ (4:3)</PresentationFormat>
  <Paragraphs>88</Paragraphs>
  <Slides>21</Slides>
  <Notes>0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30" baseType="lpstr">
      <vt:lpstr>Arial</vt:lpstr>
      <vt:lpstr>Angsana New</vt:lpstr>
      <vt:lpstr>Calibri Light</vt:lpstr>
      <vt:lpstr>Calibri</vt:lpstr>
      <vt:lpstr>Cordia New</vt:lpstr>
      <vt:lpstr>Elephant</vt:lpstr>
      <vt:lpstr>TH SarabunIT๙</vt:lpstr>
      <vt:lpstr>ธีมของ Office</vt:lpstr>
      <vt:lpstr>ภาพนิ่ง Microsoft Office PowerPoint</vt:lpstr>
      <vt:lpstr>    CQI    : SCOPE 4.0 </vt:lpstr>
      <vt:lpstr>ภาพนิ่ง 2</vt:lpstr>
      <vt:lpstr>สายตรง...ความห่วงใย </vt:lpstr>
      <vt:lpstr>สายตรง...ความห่วงใย </vt:lpstr>
      <vt:lpstr>ภาพนิ่ง 5</vt:lpstr>
      <vt:lpstr>วัตถุประสงค์</vt:lpstr>
      <vt:lpstr>สายตรง...ความห่วงใย </vt:lpstr>
      <vt:lpstr>สายตรง...ความห่วงใย </vt:lpstr>
      <vt:lpstr>                     ปัญหาและสาเหตุโดยย่อ </vt:lpstr>
      <vt:lpstr>กิจกรรมพัฒนา</vt:lpstr>
      <vt:lpstr>แนวทางการแก้ปัญหา</vt:lpstr>
      <vt:lpstr>สายตรง...ความห่วงใย4kภาพกิจกรรม</vt:lpstr>
      <vt:lpstr>ภาพกิจกรรม</vt:lpstr>
      <vt:lpstr>สายตรง...ความห่วงใย ภาพกิจกรรม</vt:lpstr>
      <vt:lpstr>ภาพกิจกรรม</vt:lpstr>
      <vt:lpstr>ปัญหาที่พบในการถาม</vt:lpstr>
      <vt:lpstr>สายตรง...ความห่วงใย </vt:lpstr>
      <vt:lpstr>สายตรง...ความห่วงใย บทเรียนที่ได้รับ</vt:lpstr>
      <vt:lpstr>สายตรง...ความห่วงใย แนวทางการพัฒนา</vt:lpstr>
      <vt:lpstr>สิ่งที่ได้เหนือความคาดหมาย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สายตรง...ความห่วงใย</dc:title>
  <dc:creator>Fuji</dc:creator>
  <cp:lastModifiedBy>beety49</cp:lastModifiedBy>
  <cp:revision>31</cp:revision>
  <cp:lastPrinted>2017-12-04T06:34:31Z</cp:lastPrinted>
  <dcterms:created xsi:type="dcterms:W3CDTF">2015-03-10T02:36:15Z</dcterms:created>
  <dcterms:modified xsi:type="dcterms:W3CDTF">2018-02-07T08:09:15Z</dcterms:modified>
</cp:coreProperties>
</file>