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6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8.xml" ContentType="application/vnd.openxmlformats-officedocument.theme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19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20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1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22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3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4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theme/theme25.xml" ContentType="application/vnd.openxmlformats-officedocument.theme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theme/theme26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27.xml" ContentType="application/vnd.openxmlformats-officedocument.theme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theme/theme28.xml" ContentType="application/vnd.openxmlformats-officedocument.theme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theme/theme29.xml" ContentType="application/vnd.openxmlformats-officedocument.theme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theme/theme30.xml" ContentType="application/vnd.openxmlformats-officedocument.theme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theme/theme31.xml" ContentType="application/vnd.openxmlformats-officedocument.theme+xml"/>
  <Override PartName="/ppt/theme/theme3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92" r:id="rId9"/>
    <p:sldMasterId id="2147483804" r:id="rId10"/>
    <p:sldMasterId id="2147483828" r:id="rId11"/>
    <p:sldMasterId id="2147483842" r:id="rId12"/>
    <p:sldMasterId id="2147483854" r:id="rId13"/>
    <p:sldMasterId id="2147483866" r:id="rId14"/>
    <p:sldMasterId id="2147483878" r:id="rId15"/>
    <p:sldMasterId id="2147483890" r:id="rId16"/>
    <p:sldMasterId id="2147483902" r:id="rId17"/>
    <p:sldMasterId id="2147483914" r:id="rId18"/>
    <p:sldMasterId id="2147483926" r:id="rId19"/>
    <p:sldMasterId id="2147483938" r:id="rId20"/>
    <p:sldMasterId id="2147483950" r:id="rId21"/>
    <p:sldMasterId id="2147483962" r:id="rId22"/>
    <p:sldMasterId id="2147483974" r:id="rId23"/>
    <p:sldMasterId id="2147483986" r:id="rId24"/>
    <p:sldMasterId id="2147483998" r:id="rId25"/>
    <p:sldMasterId id="2147484010" r:id="rId26"/>
    <p:sldMasterId id="2147484022" r:id="rId27"/>
    <p:sldMasterId id="2147484036" r:id="rId28"/>
    <p:sldMasterId id="2147484048" r:id="rId29"/>
    <p:sldMasterId id="2147484060" r:id="rId30"/>
    <p:sldMasterId id="2147484072" r:id="rId31"/>
  </p:sldMasterIdLst>
  <p:notesMasterIdLst>
    <p:notesMasterId r:id="rId90"/>
  </p:notesMasterIdLst>
  <p:sldIdLst>
    <p:sldId id="307" r:id="rId32"/>
    <p:sldId id="287" r:id="rId33"/>
    <p:sldId id="288" r:id="rId34"/>
    <p:sldId id="309" r:id="rId35"/>
    <p:sldId id="289" r:id="rId36"/>
    <p:sldId id="290" r:id="rId37"/>
    <p:sldId id="291" r:id="rId38"/>
    <p:sldId id="308" r:id="rId39"/>
    <p:sldId id="310" r:id="rId40"/>
    <p:sldId id="292" r:id="rId41"/>
    <p:sldId id="312" r:id="rId42"/>
    <p:sldId id="323" r:id="rId43"/>
    <p:sldId id="311" r:id="rId44"/>
    <p:sldId id="293" r:id="rId45"/>
    <p:sldId id="313" r:id="rId46"/>
    <p:sldId id="317" r:id="rId47"/>
    <p:sldId id="294" r:id="rId48"/>
    <p:sldId id="318" r:id="rId49"/>
    <p:sldId id="315" r:id="rId50"/>
    <p:sldId id="344" r:id="rId51"/>
    <p:sldId id="297" r:id="rId52"/>
    <p:sldId id="298" r:id="rId53"/>
    <p:sldId id="300" r:id="rId54"/>
    <p:sldId id="343" r:id="rId55"/>
    <p:sldId id="324" r:id="rId56"/>
    <p:sldId id="330" r:id="rId57"/>
    <p:sldId id="325" r:id="rId58"/>
    <p:sldId id="327" r:id="rId59"/>
    <p:sldId id="352" r:id="rId60"/>
    <p:sldId id="320" r:id="rId61"/>
    <p:sldId id="347" r:id="rId62"/>
    <p:sldId id="349" r:id="rId63"/>
    <p:sldId id="350" r:id="rId64"/>
    <p:sldId id="346" r:id="rId65"/>
    <p:sldId id="329" r:id="rId66"/>
    <p:sldId id="299" r:id="rId67"/>
    <p:sldId id="322" r:id="rId68"/>
    <p:sldId id="316" r:id="rId69"/>
    <p:sldId id="340" r:id="rId70"/>
    <p:sldId id="332" r:id="rId71"/>
    <p:sldId id="328" r:id="rId72"/>
    <p:sldId id="334" r:id="rId73"/>
    <p:sldId id="336" r:id="rId74"/>
    <p:sldId id="338" r:id="rId75"/>
    <p:sldId id="335" r:id="rId76"/>
    <p:sldId id="306" r:id="rId77"/>
    <p:sldId id="303" r:id="rId78"/>
    <p:sldId id="337" r:id="rId79"/>
    <p:sldId id="305" r:id="rId80"/>
    <p:sldId id="304" r:id="rId81"/>
    <p:sldId id="351" r:id="rId82"/>
    <p:sldId id="339" r:id="rId83"/>
    <p:sldId id="353" r:id="rId84"/>
    <p:sldId id="264" r:id="rId85"/>
    <p:sldId id="301" r:id="rId86"/>
    <p:sldId id="342" r:id="rId87"/>
    <p:sldId id="331" r:id="rId88"/>
    <p:sldId id="341" r:id="rId8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172" autoAdjust="0"/>
  </p:normalViewPr>
  <p:slideViewPr>
    <p:cSldViewPr>
      <p:cViewPr varScale="1">
        <p:scale>
          <a:sx n="59" d="100"/>
          <a:sy n="59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3.xml"/><Relationship Id="rId42" Type="http://schemas.openxmlformats.org/officeDocument/2006/relationships/slide" Target="slides/slide11.xml"/><Relationship Id="rId47" Type="http://schemas.openxmlformats.org/officeDocument/2006/relationships/slide" Target="slides/slide16.xml"/><Relationship Id="rId50" Type="http://schemas.openxmlformats.org/officeDocument/2006/relationships/slide" Target="slides/slide19.xml"/><Relationship Id="rId55" Type="http://schemas.openxmlformats.org/officeDocument/2006/relationships/slide" Target="slides/slide24.xml"/><Relationship Id="rId63" Type="http://schemas.openxmlformats.org/officeDocument/2006/relationships/slide" Target="slides/slide32.xml"/><Relationship Id="rId68" Type="http://schemas.openxmlformats.org/officeDocument/2006/relationships/slide" Target="slides/slide37.xml"/><Relationship Id="rId76" Type="http://schemas.openxmlformats.org/officeDocument/2006/relationships/slide" Target="slides/slide45.xml"/><Relationship Id="rId84" Type="http://schemas.openxmlformats.org/officeDocument/2006/relationships/slide" Target="slides/slide53.xml"/><Relationship Id="rId89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0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1.xml"/><Relationship Id="rId37" Type="http://schemas.openxmlformats.org/officeDocument/2006/relationships/slide" Target="slides/slide6.xml"/><Relationship Id="rId40" Type="http://schemas.openxmlformats.org/officeDocument/2006/relationships/slide" Target="slides/slide9.xml"/><Relationship Id="rId45" Type="http://schemas.openxmlformats.org/officeDocument/2006/relationships/slide" Target="slides/slide14.xml"/><Relationship Id="rId53" Type="http://schemas.openxmlformats.org/officeDocument/2006/relationships/slide" Target="slides/slide22.xml"/><Relationship Id="rId58" Type="http://schemas.openxmlformats.org/officeDocument/2006/relationships/slide" Target="slides/slide27.xml"/><Relationship Id="rId66" Type="http://schemas.openxmlformats.org/officeDocument/2006/relationships/slide" Target="slides/slide35.xml"/><Relationship Id="rId74" Type="http://schemas.openxmlformats.org/officeDocument/2006/relationships/slide" Target="slides/slide43.xml"/><Relationship Id="rId79" Type="http://schemas.openxmlformats.org/officeDocument/2006/relationships/slide" Target="slides/slide48.xml"/><Relationship Id="rId87" Type="http://schemas.openxmlformats.org/officeDocument/2006/relationships/slide" Target="slides/slide56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0.xml"/><Relationship Id="rId82" Type="http://schemas.openxmlformats.org/officeDocument/2006/relationships/slide" Target="slides/slide51.xml"/><Relationship Id="rId90" Type="http://schemas.openxmlformats.org/officeDocument/2006/relationships/notesMaster" Target="notesMasters/notesMaster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4.xml"/><Relationship Id="rId43" Type="http://schemas.openxmlformats.org/officeDocument/2006/relationships/slide" Target="slides/slide12.xml"/><Relationship Id="rId48" Type="http://schemas.openxmlformats.org/officeDocument/2006/relationships/slide" Target="slides/slide17.xml"/><Relationship Id="rId56" Type="http://schemas.openxmlformats.org/officeDocument/2006/relationships/slide" Target="slides/slide25.xml"/><Relationship Id="rId64" Type="http://schemas.openxmlformats.org/officeDocument/2006/relationships/slide" Target="slides/slide33.xml"/><Relationship Id="rId69" Type="http://schemas.openxmlformats.org/officeDocument/2006/relationships/slide" Target="slides/slide38.xml"/><Relationship Id="rId77" Type="http://schemas.openxmlformats.org/officeDocument/2006/relationships/slide" Target="slides/slide4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0.xml"/><Relationship Id="rId72" Type="http://schemas.openxmlformats.org/officeDocument/2006/relationships/slide" Target="slides/slide41.xml"/><Relationship Id="rId80" Type="http://schemas.openxmlformats.org/officeDocument/2006/relationships/slide" Target="slides/slide49.xml"/><Relationship Id="rId85" Type="http://schemas.openxmlformats.org/officeDocument/2006/relationships/slide" Target="slides/slide54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2.xml"/><Relationship Id="rId38" Type="http://schemas.openxmlformats.org/officeDocument/2006/relationships/slide" Target="slides/slide7.xml"/><Relationship Id="rId46" Type="http://schemas.openxmlformats.org/officeDocument/2006/relationships/slide" Target="slides/slide15.xml"/><Relationship Id="rId59" Type="http://schemas.openxmlformats.org/officeDocument/2006/relationships/slide" Target="slides/slide28.xml"/><Relationship Id="rId67" Type="http://schemas.openxmlformats.org/officeDocument/2006/relationships/slide" Target="slides/slide3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0.xml"/><Relationship Id="rId54" Type="http://schemas.openxmlformats.org/officeDocument/2006/relationships/slide" Target="slides/slide23.xml"/><Relationship Id="rId62" Type="http://schemas.openxmlformats.org/officeDocument/2006/relationships/slide" Target="slides/slide31.xml"/><Relationship Id="rId70" Type="http://schemas.openxmlformats.org/officeDocument/2006/relationships/slide" Target="slides/slide39.xml"/><Relationship Id="rId75" Type="http://schemas.openxmlformats.org/officeDocument/2006/relationships/slide" Target="slides/slide44.xml"/><Relationship Id="rId83" Type="http://schemas.openxmlformats.org/officeDocument/2006/relationships/slide" Target="slides/slide52.xml"/><Relationship Id="rId88" Type="http://schemas.openxmlformats.org/officeDocument/2006/relationships/slide" Target="slides/slide5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5.xml"/><Relationship Id="rId49" Type="http://schemas.openxmlformats.org/officeDocument/2006/relationships/slide" Target="slides/slide18.xml"/><Relationship Id="rId57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3.xml"/><Relationship Id="rId52" Type="http://schemas.openxmlformats.org/officeDocument/2006/relationships/slide" Target="slides/slide21.xml"/><Relationship Id="rId60" Type="http://schemas.openxmlformats.org/officeDocument/2006/relationships/slide" Target="slides/slide29.xml"/><Relationship Id="rId65" Type="http://schemas.openxmlformats.org/officeDocument/2006/relationships/slide" Target="slides/slide34.xml"/><Relationship Id="rId73" Type="http://schemas.openxmlformats.org/officeDocument/2006/relationships/slide" Target="slides/slide42.xml"/><Relationship Id="rId78" Type="http://schemas.openxmlformats.org/officeDocument/2006/relationships/slide" Target="slides/slide47.xml"/><Relationship Id="rId81" Type="http://schemas.openxmlformats.org/officeDocument/2006/relationships/slide" Target="slides/slide50.xml"/><Relationship Id="rId86" Type="http://schemas.openxmlformats.org/officeDocument/2006/relationships/slide" Target="slides/slide55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C5848-9507-41AD-9B7E-2578EDAFF772}" type="datetimeFigureOut">
              <a:rPr lang="en-US" smtClean="0"/>
              <a:pPr/>
              <a:t>9/3/2017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BEF62-4B39-48A3-BD05-D5643A75B8D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3635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5</a:t>
            </a:fld>
            <a:endParaRPr lang="en-I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763BD5C-B496-4B64-A32B-CEECF194F0BD}" type="slidenum">
              <a:rPr lang="en-US" smtClean="0">
                <a:solidFill>
                  <a:prstClr val="black"/>
                </a:solidFill>
                <a:cs typeface="Cordia New" pitchFamily="34" charset="-34"/>
              </a:rPr>
              <a:pPr>
                <a:defRPr/>
              </a:pPr>
              <a:t>51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0" y="4106863"/>
            <a:ext cx="5230813" cy="472916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10000"/>
              </a:spcBef>
            </a:pPr>
            <a:r>
              <a:rPr lang="en-US" sz="1000" b="1" smtClean="0">
                <a:cs typeface="Cordia New" pitchFamily="34" charset="-34"/>
              </a:rPr>
              <a:t>Key Point</a:t>
            </a:r>
          </a:p>
          <a:p>
            <a:pPr eaLnBrk="1" hangingPunct="1">
              <a:spcBef>
                <a:spcPct val="10000"/>
              </a:spcBef>
            </a:pPr>
            <a:endParaRPr lang="en-US" sz="1000" b="1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b="1" smtClean="0">
                <a:cs typeface="Cordia New" pitchFamily="34" charset="-34"/>
              </a:rPr>
              <a:t>The cervical transformation zone plays an important role in the development of cervical cancer.</a:t>
            </a:r>
          </a:p>
          <a:p>
            <a:pPr eaLnBrk="1" hangingPunct="1">
              <a:spcBef>
                <a:spcPct val="10000"/>
              </a:spcBef>
            </a:pPr>
            <a:endParaRPr lang="en-US" sz="1000" b="1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b="1" smtClean="0">
                <a:cs typeface="Cordia New" pitchFamily="34" charset="-34"/>
              </a:rPr>
              <a:t>Background</a:t>
            </a: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The transformation zone of the cervix is the zone of active squamous metaplasia between the original squamocolumnar junction (SCJ) and the current SCJ.</a:t>
            </a:r>
            <a:r>
              <a:rPr lang="en-US" sz="1000" baseline="30000" smtClean="0">
                <a:cs typeface="Cordia New" pitchFamily="34" charset="-34"/>
              </a:rPr>
              <a:t>1 </a:t>
            </a:r>
            <a:r>
              <a:rPr lang="en-US" sz="1000" smtClean="0">
                <a:cs typeface="Cordia New" pitchFamily="34" charset="-34"/>
              </a:rPr>
              <a:t>Squamous metaplasia is the process by which the everted columnar epithelium is physiologically replaced by a newly formed squamous epithelium.</a:t>
            </a:r>
            <a:r>
              <a:rPr lang="en-US" sz="1000" baseline="30000" smtClean="0">
                <a:cs typeface="Cordia New" pitchFamily="34" charset="-34"/>
              </a:rPr>
              <a:t>2</a:t>
            </a:r>
            <a:r>
              <a:rPr lang="en-US" sz="1000" smtClean="0">
                <a:cs typeface="Cordia New" pitchFamily="34" charset="-34"/>
              </a:rPr>
              <a:t> </a:t>
            </a:r>
          </a:p>
          <a:p>
            <a:pPr eaLnBrk="1" hangingPunct="1">
              <a:spcBef>
                <a:spcPct val="10000"/>
              </a:spcBef>
            </a:pP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The metaplastic process starts at the original SCJ and proceeds centripetally towards the external os through the reproductive period. A new SCJ is formed between the newly formed metaplastic squamous epithelium and the columnar epithelium. As the woman matures from the reproductive period to a perimenopausal stage, the location of the new SCJ progressively moves on the ectocervix towards the external os.</a:t>
            </a:r>
            <a:r>
              <a:rPr lang="en-US" sz="1000" baseline="30000" smtClean="0">
                <a:cs typeface="Cordia New" pitchFamily="34" charset="-34"/>
              </a:rPr>
              <a:t>2</a:t>
            </a:r>
            <a:r>
              <a:rPr lang="en-US" sz="1000" smtClean="0">
                <a:cs typeface="Cordia New" pitchFamily="34" charset="-34"/>
              </a:rPr>
              <a:t/>
            </a:r>
            <a:br>
              <a:rPr lang="en-US" sz="1000" smtClean="0">
                <a:cs typeface="Cordia New" pitchFamily="34" charset="-34"/>
              </a:rPr>
            </a:b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These immature columnar and metaplastic cells may be particularly vulnerable to sexually transmitted infections, including HPV.</a:t>
            </a:r>
            <a:r>
              <a:rPr lang="en-US" sz="1000" baseline="30000" smtClean="0">
                <a:cs typeface="Cordia New" pitchFamily="34" charset="-34"/>
              </a:rPr>
              <a:t>3 </a:t>
            </a:r>
            <a:r>
              <a:rPr lang="en-US" sz="1000" smtClean="0">
                <a:cs typeface="Cordia New" pitchFamily="34" charset="-34"/>
              </a:rPr>
              <a:t>Infection of cells at the squamocolumnar junction of the cervix may be achieved without micro-trauma since there is only 1 layer of cells to the basement membrane.</a:t>
            </a:r>
            <a:r>
              <a:rPr lang="en-US" sz="1000" b="1" baseline="30000" smtClean="0">
                <a:cs typeface="Cordia New" pitchFamily="34" charset="-34"/>
              </a:rPr>
              <a:t>xxx</a:t>
            </a: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endParaRPr lang="en-US" sz="1000" baseline="30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Approximately 99% of HPV-related genital cancers occur in the transformation zone.</a:t>
            </a:r>
            <a:r>
              <a:rPr lang="en-US" sz="1000" baseline="30000" smtClean="0">
                <a:cs typeface="Cordia New" pitchFamily="34" charset="-34"/>
              </a:rPr>
              <a:t>1</a:t>
            </a: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900" b="1" smtClean="0">
                <a:cs typeface="Cordia New" pitchFamily="34" charset="-34"/>
              </a:rPr>
              <a:t>References</a:t>
            </a:r>
          </a:p>
          <a:p>
            <a:pPr eaLnBrk="1" hangingPunct="1">
              <a:spcBef>
                <a:spcPct val="10000"/>
              </a:spcBef>
            </a:pPr>
            <a:r>
              <a:rPr lang="en-US" sz="900" smtClean="0">
                <a:cs typeface="Cordia New" pitchFamily="34" charset="-34"/>
              </a:rPr>
              <a:t>1. Castle PE. Beyond human papillomavirus: the cervix, exogenous secondary factors, and the development of cervical precancer and cancer. </a:t>
            </a:r>
            <a:r>
              <a:rPr lang="en-US" sz="900" i="1" smtClean="0">
                <a:cs typeface="Cordia New" pitchFamily="34" charset="-34"/>
              </a:rPr>
              <a:t>J Low Genit Tract Dis.</a:t>
            </a:r>
            <a:r>
              <a:rPr lang="en-US" sz="900" smtClean="0">
                <a:cs typeface="Cordia New" pitchFamily="34" charset="-34"/>
              </a:rPr>
              <a:t> 2004;8:224–230.</a:t>
            </a:r>
          </a:p>
          <a:p>
            <a:pPr eaLnBrk="1" hangingPunct="1">
              <a:spcBef>
                <a:spcPct val="10000"/>
              </a:spcBef>
            </a:pPr>
            <a:r>
              <a:rPr lang="en-US" sz="900" smtClean="0">
                <a:cs typeface="Cordia New" pitchFamily="34" charset="-34"/>
              </a:rPr>
              <a:t>2. Sellors JW, Sankaranarayanan R, eds. </a:t>
            </a:r>
            <a:r>
              <a:rPr lang="en-US" sz="900" i="1" smtClean="0">
                <a:cs typeface="Cordia New" pitchFamily="34" charset="-34"/>
              </a:rPr>
              <a:t>Colposcopy and Treatment of Cervical Intraepithelial Neoplasia. A Beginner’s Manual.</a:t>
            </a:r>
            <a:r>
              <a:rPr lang="en-US" sz="900" smtClean="0">
                <a:cs typeface="Cordia New" pitchFamily="34" charset="-34"/>
              </a:rPr>
              <a:t> Lyon, France: International Agency for Research on Cancer; 2003. </a:t>
            </a:r>
          </a:p>
          <a:p>
            <a:pPr eaLnBrk="1" hangingPunct="1">
              <a:spcBef>
                <a:spcPct val="10000"/>
              </a:spcBef>
            </a:pPr>
            <a:r>
              <a:rPr lang="en-US" sz="900" smtClean="0">
                <a:cs typeface="Times New Roman" pitchFamily="18" charset="0"/>
              </a:rPr>
              <a:t>3. Rager KM, Kahn JA. Human papillomavirus and adolescent girls. </a:t>
            </a:r>
            <a:r>
              <a:rPr lang="en-US" sz="900" i="1" smtClean="0">
                <a:cs typeface="Times New Roman" pitchFamily="18" charset="0"/>
              </a:rPr>
              <a:t>Curr Womens Health Rep. </a:t>
            </a:r>
            <a:r>
              <a:rPr lang="en-US" sz="900" smtClean="0">
                <a:cs typeface="Times New Roman" pitchFamily="18" charset="0"/>
              </a:rPr>
              <a:t>2002;2:468</a:t>
            </a:r>
            <a:r>
              <a:rPr lang="en-US" sz="900" smtClean="0">
                <a:cs typeface="Cordia New" pitchFamily="34" charset="-34"/>
              </a:rPr>
              <a:t>–</a:t>
            </a:r>
            <a:r>
              <a:rPr lang="en-US" sz="900" smtClean="0">
                <a:cs typeface="Times New Roman" pitchFamily="18" charset="0"/>
              </a:rPr>
              <a:t>475.</a:t>
            </a:r>
            <a:endParaRPr lang="en-US" sz="900" smtClean="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582243-611E-4D6B-B98E-46C7D723D35A}" type="slidenum">
              <a:rPr lang="en-US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1A033-CEC2-428F-BD80-756CEC53F316}" type="slidenum">
              <a:rPr lang="th-TH" smtClean="0">
                <a:solidFill>
                  <a:prstClr val="black"/>
                </a:solidFill>
              </a:rPr>
              <a:pPr/>
              <a:t>53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last but not least</a:t>
            </a:r>
          </a:p>
          <a:p>
            <a:endParaRPr lang="en-US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57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5015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15-20 layers separated from cervical </a:t>
            </a:r>
            <a:r>
              <a:rPr kumimoji="0" lang="en-IN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stroma</a:t>
            </a:r>
            <a:r>
              <a:rPr kumimoji="0" lang="en-I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basement membrane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760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21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33CC33"/>
                </a:solidFill>
              </a:rPr>
              <a:t>Understanding squamous metaplasia is the key to understanding the concept of the cervical transformation zone.</a:t>
            </a:r>
          </a:p>
          <a:p>
            <a:r>
              <a:rPr lang="en-AU" b="1" dirty="0" smtClean="0">
                <a:solidFill>
                  <a:srgbClr val="33CC33"/>
                </a:solidFill>
              </a:rPr>
              <a:t>This is the site at risk for cervical neoplastic transformation.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2042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on </a:t>
            </a:r>
          </a:p>
          <a:p>
            <a:pPr marL="171450" indent="-171450">
              <a:buFontTx/>
              <a:buChar char="-"/>
            </a:pPr>
            <a:r>
              <a:rPr lang="th-TH" dirty="0" smtClean="0"/>
              <a:t>แปลว่า ดำเนินต่อไป เดินหน้า การกระทำที่ต่อเนื่องไปเรื่อยๆ</a:t>
            </a:r>
          </a:p>
          <a:p>
            <a:r>
              <a:rPr lang="en-US" b="1" dirty="0" smtClean="0"/>
              <a:t>go through </a:t>
            </a:r>
            <a:r>
              <a:rPr lang="th-TH" dirty="0" smtClean="0"/>
              <a:t>เป็นผล, สำเร็จ ค้นหา ทน, ผ่าน, ฝ่าตรวจ</a:t>
            </a:r>
          </a:p>
          <a:p>
            <a:pPr marL="171450" indent="-171450">
              <a:buFontTx/>
              <a:buChar char="-"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7912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763BD5C-B496-4B64-A32B-CEECF194F0BD}" type="slidenum">
              <a:rPr lang="en-US" smtClean="0">
                <a:solidFill>
                  <a:prstClr val="black"/>
                </a:solidFill>
                <a:cs typeface="Cordia New" pitchFamily="34" charset="-34"/>
              </a:rPr>
              <a:pPr>
                <a:defRPr/>
              </a:pPr>
              <a:t>30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0" y="4106863"/>
            <a:ext cx="5230813" cy="472916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10000"/>
              </a:spcBef>
            </a:pPr>
            <a:r>
              <a:rPr lang="en-US" sz="1000" b="1" smtClean="0">
                <a:cs typeface="Cordia New" pitchFamily="34" charset="-34"/>
              </a:rPr>
              <a:t>Key Point</a:t>
            </a:r>
          </a:p>
          <a:p>
            <a:pPr eaLnBrk="1" hangingPunct="1">
              <a:spcBef>
                <a:spcPct val="10000"/>
              </a:spcBef>
            </a:pPr>
            <a:endParaRPr lang="en-US" sz="1000" b="1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b="1" smtClean="0">
                <a:cs typeface="Cordia New" pitchFamily="34" charset="-34"/>
              </a:rPr>
              <a:t>The cervical transformation zone plays an important role in the development of cervical cancer.</a:t>
            </a:r>
          </a:p>
          <a:p>
            <a:pPr eaLnBrk="1" hangingPunct="1">
              <a:spcBef>
                <a:spcPct val="10000"/>
              </a:spcBef>
            </a:pPr>
            <a:endParaRPr lang="en-US" sz="1000" b="1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b="1" smtClean="0">
                <a:cs typeface="Cordia New" pitchFamily="34" charset="-34"/>
              </a:rPr>
              <a:t>Background</a:t>
            </a: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The transformation zone of the cervix is the zone of active squamous metaplasia between the original squamocolumnar junction (SCJ) and the current SCJ.</a:t>
            </a:r>
            <a:r>
              <a:rPr lang="en-US" sz="1000" baseline="30000" smtClean="0">
                <a:cs typeface="Cordia New" pitchFamily="34" charset="-34"/>
              </a:rPr>
              <a:t>1 </a:t>
            </a:r>
            <a:r>
              <a:rPr lang="en-US" sz="1000" smtClean="0">
                <a:cs typeface="Cordia New" pitchFamily="34" charset="-34"/>
              </a:rPr>
              <a:t>Squamous metaplasia is the process by which the everted columnar epithelium is physiologically replaced by a newly formed squamous epithelium.</a:t>
            </a:r>
            <a:r>
              <a:rPr lang="en-US" sz="1000" baseline="30000" smtClean="0">
                <a:cs typeface="Cordia New" pitchFamily="34" charset="-34"/>
              </a:rPr>
              <a:t>2</a:t>
            </a:r>
            <a:r>
              <a:rPr lang="en-US" sz="1000" smtClean="0">
                <a:cs typeface="Cordia New" pitchFamily="34" charset="-34"/>
              </a:rPr>
              <a:t> </a:t>
            </a:r>
          </a:p>
          <a:p>
            <a:pPr eaLnBrk="1" hangingPunct="1">
              <a:spcBef>
                <a:spcPct val="10000"/>
              </a:spcBef>
            </a:pP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The metaplastic process starts at the original SCJ and proceeds centripetally towards the external os through the reproductive period. A new SCJ is formed between the newly formed metaplastic squamous epithelium and the columnar epithelium. As the woman matures from the reproductive period to a perimenopausal stage, the location of the new SCJ progressively moves on the ectocervix towards the external os.</a:t>
            </a:r>
            <a:r>
              <a:rPr lang="en-US" sz="1000" baseline="30000" smtClean="0">
                <a:cs typeface="Cordia New" pitchFamily="34" charset="-34"/>
              </a:rPr>
              <a:t>2</a:t>
            </a:r>
            <a:r>
              <a:rPr lang="en-US" sz="1000" smtClean="0">
                <a:cs typeface="Cordia New" pitchFamily="34" charset="-34"/>
              </a:rPr>
              <a:t/>
            </a:r>
            <a:br>
              <a:rPr lang="en-US" sz="1000" smtClean="0">
                <a:cs typeface="Cordia New" pitchFamily="34" charset="-34"/>
              </a:rPr>
            </a:b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These immature columnar and metaplastic cells may be particularly vulnerable to sexually transmitted infections, including HPV.</a:t>
            </a:r>
            <a:r>
              <a:rPr lang="en-US" sz="1000" baseline="30000" smtClean="0">
                <a:cs typeface="Cordia New" pitchFamily="34" charset="-34"/>
              </a:rPr>
              <a:t>3 </a:t>
            </a:r>
            <a:r>
              <a:rPr lang="en-US" sz="1000" smtClean="0">
                <a:cs typeface="Cordia New" pitchFamily="34" charset="-34"/>
              </a:rPr>
              <a:t>Infection of cells at the squamocolumnar junction of the cervix may be achieved without micro-trauma since there is only 1 layer of cells to the basement membrane.</a:t>
            </a:r>
            <a:r>
              <a:rPr lang="en-US" sz="1000" b="1" baseline="30000" smtClean="0">
                <a:cs typeface="Cordia New" pitchFamily="34" charset="-34"/>
              </a:rPr>
              <a:t>xxx</a:t>
            </a: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endParaRPr lang="en-US" sz="1000" baseline="30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1000" smtClean="0">
                <a:cs typeface="Cordia New" pitchFamily="34" charset="-34"/>
              </a:rPr>
              <a:t>Approximately 99% of HPV-related genital cancers occur in the transformation zone.</a:t>
            </a:r>
            <a:r>
              <a:rPr lang="en-US" sz="1000" baseline="30000" smtClean="0">
                <a:cs typeface="Cordia New" pitchFamily="34" charset="-34"/>
              </a:rPr>
              <a:t>1</a:t>
            </a: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endParaRPr lang="en-US" sz="1000" smtClean="0">
              <a:cs typeface="Cordia New" pitchFamily="34" charset="-34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900" b="1" smtClean="0">
                <a:cs typeface="Cordia New" pitchFamily="34" charset="-34"/>
              </a:rPr>
              <a:t>References</a:t>
            </a:r>
          </a:p>
          <a:p>
            <a:pPr eaLnBrk="1" hangingPunct="1">
              <a:spcBef>
                <a:spcPct val="10000"/>
              </a:spcBef>
            </a:pPr>
            <a:r>
              <a:rPr lang="en-US" sz="900" smtClean="0">
                <a:cs typeface="Cordia New" pitchFamily="34" charset="-34"/>
              </a:rPr>
              <a:t>1. Castle PE. Beyond human papillomavirus: the cervix, exogenous secondary factors, and the development of cervical precancer and cancer. </a:t>
            </a:r>
            <a:r>
              <a:rPr lang="en-US" sz="900" i="1" smtClean="0">
                <a:cs typeface="Cordia New" pitchFamily="34" charset="-34"/>
              </a:rPr>
              <a:t>J Low Genit Tract Dis.</a:t>
            </a:r>
            <a:r>
              <a:rPr lang="en-US" sz="900" smtClean="0">
                <a:cs typeface="Cordia New" pitchFamily="34" charset="-34"/>
              </a:rPr>
              <a:t> 2004;8:224–230.</a:t>
            </a:r>
          </a:p>
          <a:p>
            <a:pPr eaLnBrk="1" hangingPunct="1">
              <a:spcBef>
                <a:spcPct val="10000"/>
              </a:spcBef>
            </a:pPr>
            <a:r>
              <a:rPr lang="en-US" sz="900" smtClean="0">
                <a:cs typeface="Cordia New" pitchFamily="34" charset="-34"/>
              </a:rPr>
              <a:t>2. Sellors JW, Sankaranarayanan R, eds. </a:t>
            </a:r>
            <a:r>
              <a:rPr lang="en-US" sz="900" i="1" smtClean="0">
                <a:cs typeface="Cordia New" pitchFamily="34" charset="-34"/>
              </a:rPr>
              <a:t>Colposcopy and Treatment of Cervical Intraepithelial Neoplasia. A Beginner’s Manual.</a:t>
            </a:r>
            <a:r>
              <a:rPr lang="en-US" sz="900" smtClean="0">
                <a:cs typeface="Cordia New" pitchFamily="34" charset="-34"/>
              </a:rPr>
              <a:t> Lyon, France: International Agency for Research on Cancer; 2003. </a:t>
            </a:r>
          </a:p>
          <a:p>
            <a:pPr eaLnBrk="1" hangingPunct="1">
              <a:spcBef>
                <a:spcPct val="10000"/>
              </a:spcBef>
            </a:pPr>
            <a:r>
              <a:rPr lang="en-US" sz="900" smtClean="0">
                <a:cs typeface="Times New Roman" pitchFamily="18" charset="0"/>
              </a:rPr>
              <a:t>3. Rager KM, Kahn JA. Human papillomavirus and adolescent girls. </a:t>
            </a:r>
            <a:r>
              <a:rPr lang="en-US" sz="900" i="1" smtClean="0">
                <a:cs typeface="Times New Roman" pitchFamily="18" charset="0"/>
              </a:rPr>
              <a:t>Curr Womens Health Rep. </a:t>
            </a:r>
            <a:r>
              <a:rPr lang="en-US" sz="900" smtClean="0">
                <a:cs typeface="Times New Roman" pitchFamily="18" charset="0"/>
              </a:rPr>
              <a:t>2002;2:468</a:t>
            </a:r>
            <a:r>
              <a:rPr lang="en-US" sz="900" smtClean="0">
                <a:cs typeface="Cordia New" pitchFamily="34" charset="-34"/>
              </a:rPr>
              <a:t>–</a:t>
            </a:r>
            <a:r>
              <a:rPr lang="en-US" sz="900" smtClean="0">
                <a:cs typeface="Times New Roman" pitchFamily="18" charset="0"/>
              </a:rPr>
              <a:t>475.</a:t>
            </a:r>
            <a:endParaRPr lang="en-US" sz="900" smtClean="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Were born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37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3819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582243-611E-4D6B-B98E-46C7D723D35A}" type="slidenum">
              <a:rPr lang="en-US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Secretion</a:t>
            </a:r>
            <a:r>
              <a:rPr lang="en-US" baseline="0" dirty="0" smtClean="0"/>
              <a:t> passes by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F62-4B39-48A3-BD05-D5643A75B8DD}" type="slidenum">
              <a:rPr lang="en-IN" smtClean="0"/>
              <a:pPr/>
              <a:t>44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73945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F1475E-D91E-4385-A304-D2DC7F735E1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0048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BBD3B7-6C51-49C4-90FF-F2949AB8725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719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47A1B8-4A8E-4DAE-AC6E-1AFDEA662AD0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8106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E8F0FE-0C43-4F9B-8E64-E37C137B4DF1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4296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4BAA3B-3D87-44E4-9AB2-E445F5753A77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9253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D6DE93-7D82-4439-9CDF-08AB99B1A20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91448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EA16CD-8499-4E97-B442-79CFC62CF41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1890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2AEDD-CC1A-4E3B-8443-C26FF6193C9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3012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E129A7-40F8-4B6A-BC08-188F383158FA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1809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355C6-DAA9-4CA1-8080-B6F25490C28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81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26EE5-56DC-48D0-A910-F69303D1233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7075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2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2800">
                <a:solidFill>
                  <a:srgbClr val="FFFFFF"/>
                </a:solidFill>
              </a:endParaRPr>
            </a:p>
          </p:txBody>
        </p:sp>
      </p:grpSp>
      <p:sp>
        <p:nvSpPr>
          <p:cNvPr id="71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th-TH"/>
              <a:t>Click to edit Master title style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h-TH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270C0-3DA9-46F1-8292-AA85E8488AD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26375"/>
      </p:ext>
    </p:extLst>
  </p:cSld>
  <p:clrMapOvr>
    <a:masterClrMapping/>
  </p:clrMapOvr>
  <p:transition>
    <p:pull dir="r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1CE17-AC2B-4AEA-A9C9-F670C60C534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863249"/>
      </p:ext>
    </p:extLst>
  </p:cSld>
  <p:clrMapOvr>
    <a:masterClrMapping/>
  </p:clrMapOvr>
  <p:transition>
    <p:pull dir="r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B6A1A-A2EA-42FF-9B61-63BE62F5C69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894334"/>
      </p:ext>
    </p:extLst>
  </p:cSld>
  <p:clrMapOvr>
    <a:masterClrMapping/>
  </p:clrMapOvr>
  <p:transition>
    <p:pull dir="r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1C524-1DF4-42D0-9801-8F3B57317D2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12759"/>
      </p:ext>
    </p:extLst>
  </p:cSld>
  <p:clrMapOvr>
    <a:masterClrMapping/>
  </p:clrMapOvr>
  <p:transition>
    <p:pull dir="r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6FDE4-AA56-474C-BF3C-A1847495761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61143"/>
      </p:ext>
    </p:extLst>
  </p:cSld>
  <p:clrMapOvr>
    <a:masterClrMapping/>
  </p:clrMapOvr>
  <p:transition>
    <p:pull dir="r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5F067-D177-4D6E-BA2B-9A1A79DE06F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61618"/>
      </p:ext>
    </p:extLst>
  </p:cSld>
  <p:clrMapOvr>
    <a:masterClrMapping/>
  </p:clrMapOvr>
  <p:transition>
    <p:pull dir="r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11FC8-D0ED-4F69-92F5-C911D56A8F1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140531"/>
      </p:ext>
    </p:extLst>
  </p:cSld>
  <p:clrMapOvr>
    <a:masterClrMapping/>
  </p:clrMapOvr>
  <p:transition>
    <p:pull dir="r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977CF-B464-48E0-87DA-616F2F91807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03364"/>
      </p:ext>
    </p:extLst>
  </p:cSld>
  <p:clrMapOvr>
    <a:masterClrMapping/>
  </p:clrMapOvr>
  <p:transition>
    <p:pull dir="r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C1F26-37CE-4715-9C54-3EC13048EF0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87994"/>
      </p:ext>
    </p:extLst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CC41C-2CBC-4D66-9550-55EEBB789C9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3974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7F12A-7AFA-4D90-8966-3622B5C215A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63524"/>
      </p:ext>
    </p:extLst>
  </p:cSld>
  <p:clrMapOvr>
    <a:masterClrMapping/>
  </p:clrMapOvr>
  <p:transition>
    <p:pull dir="r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FF266-DC9E-40CF-A737-F5B47056D0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70238"/>
      </p:ext>
    </p:extLst>
  </p:cSld>
  <p:clrMapOvr>
    <a:masterClrMapping/>
  </p:clrMapOvr>
  <p:transition>
    <p:pull dir="r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0666C-461C-4DCC-9651-767708124F7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364227"/>
      </p:ext>
    </p:extLst>
  </p:cSld>
  <p:clrMapOvr>
    <a:masterClrMapping/>
  </p:clrMapOvr>
  <p:transition>
    <p:pull dir="r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325FF-F95E-417A-A14B-FB0076F35F9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46527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4256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1013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02115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7154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5773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762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10E4-13B6-4933-8DEC-D3BED9BA8B5B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1523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0774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11103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614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1413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9155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1306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5003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5664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8610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6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9628-9F15-4B36-A34F-2F7299CE0B5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12722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1463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71652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1569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0292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8313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57444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24E6C-21E7-442C-9525-B8188EF96EBF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52283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1FA06-2A24-4607-BE06-5D7E4531AF1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50960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31FF-3F48-482C-9F7D-EA4D2B506B8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7048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ADF90-9838-4FCA-9166-5586DED517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665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92397-7EDC-45B4-982B-44874C73205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29290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3D0-3289-4F40-8BCD-32B66D54847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88058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4918B-4F27-4FEB-AB7F-38DA1AC36FF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3186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DD1-5A0D-4D1D-8D87-FF902A5E3A2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8078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3FBD4-DD59-4C7C-9DB7-975B120B18B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2517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5669F-F1BB-42DB-B029-9C48F509B17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74499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D54F-2A5F-4D42-AF82-44FC2F9A9A4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74472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79A6-D8F1-4232-8395-D7D8F57C8E18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69861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5146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33020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124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8EDE-7036-436C-A06A-F9C70CB654D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72859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070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2119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8937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06902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974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85554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95139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0946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00701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58631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CE26-A5CE-4C66-9C5E-D817603A9D8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7374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DDE9EC"/>
                </a:solidFill>
              </a:rPr>
              <a:pPr/>
              <a:t>9/3/2017</a:t>
            </a:fld>
            <a:endParaRPr lang="en-US">
              <a:solidFill>
                <a:srgbClr val="DDE9E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>
              <a:solidFill>
                <a:srgbClr val="DDE9E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7363D44-23C0-441D-B820-24E8792FF4E6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>
              <a:solidFill>
                <a:srgbClr val="DDE9E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003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163825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0527881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03708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213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7432588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DDE9EC"/>
                </a:solidFill>
              </a:rPr>
              <a:pPr/>
              <a:t>9/3/2017</a:t>
            </a:fld>
            <a:endParaRPr lang="en-US">
              <a:solidFill>
                <a:srgbClr val="DDE9E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DE9E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>
              <a:solidFill>
                <a:srgbClr val="DDE9EC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629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4944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93541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24E6C-21E7-442C-9525-B8188EF96EBF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166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97FF-C492-4A0B-AEFF-13997B7ED74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39441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1FA06-2A24-4607-BE06-5D7E4531AF1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4693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31FF-3F48-482C-9F7D-EA4D2B506B8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271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ADF90-9838-4FCA-9166-5586DED517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59113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3D0-3289-4F40-8BCD-32B66D54847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2492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4918B-4F27-4FEB-AB7F-38DA1AC36FF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54048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DD1-5A0D-4D1D-8D87-FF902A5E3A2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2966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3FBD4-DD59-4C7C-9DB7-975B120B18B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5918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5669F-F1BB-42DB-B029-9C48F509B17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914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D54F-2A5F-4D42-AF82-44FC2F9A9A4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7360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79A6-D8F1-4232-8395-D7D8F57C8E18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094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ED9C9-0E0F-4F0E-B7DE-82CFB86D01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842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7034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026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1134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0603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9966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2587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9581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8018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6859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3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CC5-16F3-4F08-BD4B-64E69FBFF0F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08779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6629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24E6C-21E7-442C-9525-B8188EF96EBF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9029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1FA06-2A24-4607-BE06-5D7E4531AF1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07242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31FF-3F48-482C-9F7D-EA4D2B506B8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49062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ADF90-9838-4FCA-9166-5586DED517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91759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3D0-3289-4F40-8BCD-32B66D54847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6634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4918B-4F27-4FEB-AB7F-38DA1AC36FF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90910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DD1-5A0D-4D1D-8D87-FF902A5E3A2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85722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3FBD4-DD59-4C7C-9DB7-975B120B18B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38074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5669F-F1BB-42DB-B029-9C48F509B17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91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8027-A04E-492D-A9E6-3FBEBB7E912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99916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D54F-2A5F-4D42-AF82-44FC2F9A9A4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93934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79A6-D8F1-4232-8395-D7D8F57C8E18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4062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24E6C-21E7-442C-9525-B8188EF96EBF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60365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1FA06-2A24-4607-BE06-5D7E4531AF1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24228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31FF-3F48-482C-9F7D-EA4D2B506B8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7729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ADF90-9838-4FCA-9166-5586DED517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96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3D0-3289-4F40-8BCD-32B66D54847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20697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4918B-4F27-4FEB-AB7F-38DA1AC36FF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35657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DD1-5A0D-4D1D-8D87-FF902A5E3A2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0902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3FBD4-DD59-4C7C-9DB7-975B120B18B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92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4C98-080F-47B2-A791-F3B094D526C3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7766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5669F-F1BB-42DB-B029-9C48F509B17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06562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D54F-2A5F-4D42-AF82-44FC2F9A9A4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61443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79A6-D8F1-4232-8395-D7D8F57C8E18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2007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24E6C-21E7-442C-9525-B8188EF96EBF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37748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1FA06-2A24-4607-BE06-5D7E4531AF1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54365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31FF-3F48-482C-9F7D-EA4D2B506B8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637480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ADF90-9838-4FCA-9166-5586DED517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0401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3D0-3289-4F40-8BCD-32B66D54847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16058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4918B-4F27-4FEB-AB7F-38DA1AC36FF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43509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DD1-5A0D-4D1D-8D87-FF902A5E3A2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956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F1475E-D91E-4385-A304-D2DC7F735E1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79288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3FBD4-DD59-4C7C-9DB7-975B120B18B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9005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5669F-F1BB-42DB-B029-9C48F509B17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1962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D54F-2A5F-4D42-AF82-44FC2F9A9A4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211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79A6-D8F1-4232-8395-D7D8F57C8E18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5261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28617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8102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3067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409642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59562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0615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BBD3B7-6C51-49C4-90FF-F2949AB8725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0658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111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2293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98872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04037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17630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5361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5883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1852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95372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236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47A1B8-4A8E-4DAE-AC6E-1AFDEA662AD0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99599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41069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012150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40587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5936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27289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406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85721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33082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2246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72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E8F0FE-0C43-4F9B-8E64-E37C137B4DF1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60607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1533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8531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4069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5938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718547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91782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59819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24E6C-21E7-442C-9525-B8188EF96EBF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53868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1FA06-2A24-4607-BE06-5D7E4531AF1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06738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31FF-3F48-482C-9F7D-EA4D2B506B85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1753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4BAA3B-3D87-44E4-9AB2-E445F5753A77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82002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ADF90-9838-4FCA-9166-5586DED517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856850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3D0-3289-4F40-8BCD-32B66D54847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69010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4918B-4F27-4FEB-AB7F-38DA1AC36FF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5102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DD1-5A0D-4D1D-8D87-FF902A5E3A2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15429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3FBD4-DD59-4C7C-9DB7-975B120B18BC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7724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5669F-F1BB-42DB-B029-9C48F509B17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25706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D54F-2A5F-4D42-AF82-44FC2F9A9A4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3062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079A6-D8F1-4232-8395-D7D8F57C8E18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4275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BDC0F-EB6A-4E21-9A4D-57750F9FE1CF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902663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AA6D1-9011-4F0C-A4C0-5B3006E8AC45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1613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D6DE93-7D82-4439-9CDF-08AB99B1A20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390906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D4D79-3188-437A-9178-9884945B92BE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08900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001E9A-24EC-47B6-83CA-9CAA28E8DFB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46500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0FD024-52E2-4F68-8F12-A1C11397E90E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249570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150AD9-098D-4DF0-A0D2-D32B82518981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761345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55F2AE-B89C-4422-882C-AEFCFE8733A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87941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74B0A4-6495-47C9-A062-180B42BD587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50958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072AEC-0EBA-45F5-B0B0-77182153AC17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8863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16901B-2303-4398-8C4E-774EBC9B64E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36920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36F141-F929-4573-A145-0E087893272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018268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368C5-3D16-4850-981C-AB7E57DC790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182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EA16CD-8499-4E97-B442-79CFC62CF41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8477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2D3CB-7A15-4A16-ADBC-384D0388EF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5515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A7053-08F7-406A-AEDA-5D82261203B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059419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36B01-B7BE-40F8-8857-880FC6FEA6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45484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E1F69-D956-46BB-98A0-023977DC7F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391340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74EB4-A4E0-4207-96AA-11FD3E0903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329178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569C9-FC2A-4640-A025-3F02044CC6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10468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69843-9535-4242-82CC-76A7F7679C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79756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64917-9DA9-47ED-81EA-EE37152186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117018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82538-2FDE-4AA2-BFCC-B8B47F3333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73726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99B57-D975-4D9F-A02C-1C719B4FFFA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82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2AEDD-CC1A-4E3B-8443-C26FF6193C9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5861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9758-425C-4F7F-A808-DA988568DB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401346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0931F-C41B-4B43-A774-93197E02B02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011570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5878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09832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107570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93172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325479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15185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578934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7379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E129A7-40F8-4B6A-BC08-188F383158FA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68724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6287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5649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24378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BDC0F-EB6A-4E21-9A4D-57750F9FE1CF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568919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AA6D1-9011-4F0C-A4C0-5B3006E8AC45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13803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D4D79-3188-437A-9178-9884945B92BE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03835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001E9A-24EC-47B6-83CA-9CAA28E8DFB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457001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0FD024-52E2-4F68-8F12-A1C11397E90E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10986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150AD9-098D-4DF0-A0D2-D32B82518981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031105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55F2AE-B89C-4422-882C-AEFCFE8733A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0727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355C6-DAA9-4CA1-8080-B6F25490C28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67400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74B0A4-6495-47C9-A062-180B42BD587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194017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072AEC-0EBA-45F5-B0B0-77182153AC17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3542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16901B-2303-4398-8C4E-774EBC9B64E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01515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36F141-F929-4573-A145-0E087893272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480045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BDC0F-EB6A-4E21-9A4D-57750F9FE1CF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76960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AA6D1-9011-4F0C-A4C0-5B3006E8AC45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77885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D4D79-3188-437A-9178-9884945B92BE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395315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001E9A-24EC-47B6-83CA-9CAA28E8DFB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634497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0FD024-52E2-4F68-8F12-A1C11397E90E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98901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150AD9-098D-4DF0-A0D2-D32B82518981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1407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26EE5-56DC-48D0-A910-F69303D1233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94165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55F2AE-B89C-4422-882C-AEFCFE8733A2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603448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74B0A4-6495-47C9-A062-180B42BD587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863874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072AEC-0EBA-45F5-B0B0-77182153AC17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081755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16901B-2303-4398-8C4E-774EBC9B64E3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9217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36F141-F929-4573-A145-0E0878932729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02263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EB624-2AC8-49E5-8E50-A2C4570BAD5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639283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EF591-FFAF-4101-B9CB-3BAE9ECDAA5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08987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7A52D-F5A9-40E4-8F20-86C49816150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96121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60302-FD64-43C9-AA47-3D271EB288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89123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DA0C4-A61D-4FE0-856C-D9295FFEC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018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0899559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2DDF8-779C-4A56-9B7B-70409AC4006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87854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48BC4-1DC2-40FE-9661-D337BFF134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295786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16A19-140E-4F27-8591-6334E8C2732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241869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77DB7-F808-49D2-A212-3281CB88D1B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28163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FEE27-4C3C-4C70-BF83-DF72922D070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69657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DCB96-C5CD-4F40-814A-5B1BAF6F3A6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815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04637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9077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03788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28370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081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0831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13167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5775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42194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838200"/>
            <a:ext cx="19431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838200"/>
            <a:ext cx="56769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54451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CC41C-2CBC-4D66-9550-55EEBB789C9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8955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10E4-13B6-4933-8DEC-D3BED9BA8B5B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6980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9628-9F15-4B36-A34F-2F7299CE0B5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8389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92397-7EDC-45B4-982B-44874C73205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01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8EDE-7036-436C-A06A-F9C70CB654D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668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CE26-A5CE-4C66-9C5E-D817603A9D8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6457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97FF-C492-4A0B-AEFF-13997B7ED74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407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ED9C9-0E0F-4F0E-B7DE-82CFB86D01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202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CC5-16F3-4F08-BD4B-64E69FBFF0F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048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8027-A04E-492D-A9E6-3FBEBB7E912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359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4C98-080F-47B2-A791-F3B094D526C3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166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CC41C-2CBC-4D66-9550-55EEBB789C9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2930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10E4-13B6-4933-8DEC-D3BED9BA8B5B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3331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9628-9F15-4B36-A34F-2F7299CE0B5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3811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92397-7EDC-45B4-982B-44874C73205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243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8EDE-7036-436C-A06A-F9C70CB654D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057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CE26-A5CE-4C66-9C5E-D817603A9D8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1111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97FF-C492-4A0B-AEFF-13997B7ED74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907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ED9C9-0E0F-4F0E-B7DE-82CFB86D01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27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CC5-16F3-4F08-BD4B-64E69FBFF0F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4539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8027-A04E-492D-A9E6-3FBEBB7E912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912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4C98-080F-47B2-A791-F3B094D526C3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149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CC41C-2CBC-4D66-9550-55EEBB789C9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56284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10E4-13B6-4933-8DEC-D3BED9BA8B5B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986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9628-9F15-4B36-A34F-2F7299CE0B5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432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92397-7EDC-45B4-982B-44874C73205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109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8EDE-7036-436C-A06A-F9C70CB654D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060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CE26-A5CE-4C66-9C5E-D817603A9D8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242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97FF-C492-4A0B-AEFF-13997B7ED74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1076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ED9C9-0E0F-4F0E-B7DE-82CFB86D01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2633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CC5-16F3-4F08-BD4B-64E69FBFF0F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05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8027-A04E-492D-A9E6-3FBEBB7E912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8503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4C98-080F-47B2-A791-F3B094D526C3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926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CC41C-2CBC-4D66-9550-55EEBB789C9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95950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10E4-13B6-4933-8DEC-D3BED9BA8B5B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264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9628-9F15-4B36-A34F-2F7299CE0B5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23360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92397-7EDC-45B4-982B-44874C73205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670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8EDE-7036-436C-A06A-F9C70CB654D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4152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CE26-A5CE-4C66-9C5E-D817603A9D8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6955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97FF-C492-4A0B-AEFF-13997B7ED74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777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ED9C9-0E0F-4F0E-B7DE-82CFB86D01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109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CC5-16F3-4F08-BD4B-64E69FBFF0F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48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8027-A04E-492D-A9E6-3FBEBB7E912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55643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4C98-080F-47B2-A791-F3B094D526C3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75934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CC41C-2CBC-4D66-9550-55EEBB789C9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81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010E4-13B6-4933-8DEC-D3BED9BA8B5B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720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9628-9F15-4B36-A34F-2F7299CE0B5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72525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92397-7EDC-45B4-982B-44874C73205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013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D8EDE-7036-436C-A06A-F9C70CB654D1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3433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CE26-A5CE-4C66-9C5E-D817603A9D8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36827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797FF-C492-4A0B-AEFF-13997B7ED746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6038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ED9C9-0E0F-4F0E-B7DE-82CFB86D01BD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60143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CC5-16F3-4F08-BD4B-64E69FBFF0F4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06593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8027-A04E-492D-A9E6-3FBEBB7E912E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055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4C98-080F-47B2-A791-F3B094D526C3}" type="datetime1">
              <a:rPr lang="en-US">
                <a:solidFill>
                  <a:srgbClr val="FFFFFF"/>
                </a:solidFill>
              </a:rPr>
              <a:pPr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54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8.xml"/><Relationship Id="rId3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207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6.xml"/><Relationship Id="rId11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6.xml"/><Relationship Id="rId13" Type="http://schemas.openxmlformats.org/officeDocument/2006/relationships/slideLayout" Target="../slideLayouts/slideLayout301.xml"/><Relationship Id="rId3" Type="http://schemas.openxmlformats.org/officeDocument/2006/relationships/slideLayout" Target="../slideLayouts/slideLayout291.xml"/><Relationship Id="rId7" Type="http://schemas.openxmlformats.org/officeDocument/2006/relationships/slideLayout" Target="../slideLayouts/slideLayout295.xml"/><Relationship Id="rId12" Type="http://schemas.openxmlformats.org/officeDocument/2006/relationships/slideLayout" Target="../slideLayouts/slideLayout300.xml"/><Relationship Id="rId2" Type="http://schemas.openxmlformats.org/officeDocument/2006/relationships/slideLayout" Target="../slideLayouts/slideLayout290.xml"/><Relationship Id="rId1" Type="http://schemas.openxmlformats.org/officeDocument/2006/relationships/slideLayout" Target="../slideLayouts/slideLayout289.xml"/><Relationship Id="rId6" Type="http://schemas.openxmlformats.org/officeDocument/2006/relationships/slideLayout" Target="../slideLayouts/slideLayout294.xml"/><Relationship Id="rId11" Type="http://schemas.openxmlformats.org/officeDocument/2006/relationships/slideLayout" Target="../slideLayouts/slideLayout299.xml"/><Relationship Id="rId5" Type="http://schemas.openxmlformats.org/officeDocument/2006/relationships/slideLayout" Target="../slideLayouts/slideLayout293.xml"/><Relationship Id="rId10" Type="http://schemas.openxmlformats.org/officeDocument/2006/relationships/slideLayout" Target="../slideLayouts/slideLayout298.xml"/><Relationship Id="rId4" Type="http://schemas.openxmlformats.org/officeDocument/2006/relationships/slideLayout" Target="../slideLayouts/slideLayout292.xml"/><Relationship Id="rId9" Type="http://schemas.openxmlformats.org/officeDocument/2006/relationships/slideLayout" Target="../slideLayouts/slideLayout297.xml"/><Relationship Id="rId14" Type="http://schemas.openxmlformats.org/officeDocument/2006/relationships/theme" Target="../theme/theme27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9.xml"/><Relationship Id="rId3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308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03.xml"/><Relationship Id="rId1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7.xml"/><Relationship Id="rId11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10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0.xml"/><Relationship Id="rId3" Type="http://schemas.openxmlformats.org/officeDocument/2006/relationships/slideLayout" Target="../slideLayouts/slideLayout315.xml"/><Relationship Id="rId7" Type="http://schemas.openxmlformats.org/officeDocument/2006/relationships/slideLayout" Target="../slideLayouts/slideLayout319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4.xml"/><Relationship Id="rId1" Type="http://schemas.openxmlformats.org/officeDocument/2006/relationships/slideLayout" Target="../slideLayouts/slideLayout313.xml"/><Relationship Id="rId6" Type="http://schemas.openxmlformats.org/officeDocument/2006/relationships/slideLayout" Target="../slideLayouts/slideLayout318.xml"/><Relationship Id="rId11" Type="http://schemas.openxmlformats.org/officeDocument/2006/relationships/slideLayout" Target="../slideLayouts/slideLayout323.xml"/><Relationship Id="rId5" Type="http://schemas.openxmlformats.org/officeDocument/2006/relationships/slideLayout" Target="../slideLayouts/slideLayout317.xml"/><Relationship Id="rId10" Type="http://schemas.openxmlformats.org/officeDocument/2006/relationships/slideLayout" Target="../slideLayouts/slideLayout322.xml"/><Relationship Id="rId4" Type="http://schemas.openxmlformats.org/officeDocument/2006/relationships/slideLayout" Target="../slideLayouts/slideLayout316.xml"/><Relationship Id="rId9" Type="http://schemas.openxmlformats.org/officeDocument/2006/relationships/slideLayout" Target="../slideLayouts/slideLayout3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1.xml"/><Relationship Id="rId3" Type="http://schemas.openxmlformats.org/officeDocument/2006/relationships/slideLayout" Target="../slideLayouts/slideLayout326.xml"/><Relationship Id="rId7" Type="http://schemas.openxmlformats.org/officeDocument/2006/relationships/slideLayout" Target="../slideLayouts/slideLayout330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5.xml"/><Relationship Id="rId1" Type="http://schemas.openxmlformats.org/officeDocument/2006/relationships/slideLayout" Target="../slideLayouts/slideLayout324.xml"/><Relationship Id="rId6" Type="http://schemas.openxmlformats.org/officeDocument/2006/relationships/slideLayout" Target="../slideLayouts/slideLayout329.xml"/><Relationship Id="rId11" Type="http://schemas.openxmlformats.org/officeDocument/2006/relationships/slideLayout" Target="../slideLayouts/slideLayout334.xml"/><Relationship Id="rId5" Type="http://schemas.openxmlformats.org/officeDocument/2006/relationships/slideLayout" Target="../slideLayouts/slideLayout328.xml"/><Relationship Id="rId10" Type="http://schemas.openxmlformats.org/officeDocument/2006/relationships/slideLayout" Target="../slideLayouts/slideLayout333.xml"/><Relationship Id="rId4" Type="http://schemas.openxmlformats.org/officeDocument/2006/relationships/slideLayout" Target="../slideLayouts/slideLayout327.xml"/><Relationship Id="rId9" Type="http://schemas.openxmlformats.org/officeDocument/2006/relationships/slideLayout" Target="../slideLayouts/slideLayout332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2.xml"/><Relationship Id="rId3" Type="http://schemas.openxmlformats.org/officeDocument/2006/relationships/slideLayout" Target="../slideLayouts/slideLayout337.xml"/><Relationship Id="rId7" Type="http://schemas.openxmlformats.org/officeDocument/2006/relationships/slideLayout" Target="../slideLayouts/slideLayout341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6.xml"/><Relationship Id="rId1" Type="http://schemas.openxmlformats.org/officeDocument/2006/relationships/slideLayout" Target="../slideLayouts/slideLayout335.xml"/><Relationship Id="rId6" Type="http://schemas.openxmlformats.org/officeDocument/2006/relationships/slideLayout" Target="../slideLayouts/slideLayout340.xml"/><Relationship Id="rId11" Type="http://schemas.openxmlformats.org/officeDocument/2006/relationships/slideLayout" Target="../slideLayouts/slideLayout345.xml"/><Relationship Id="rId5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344.xml"/><Relationship Id="rId4" Type="http://schemas.openxmlformats.org/officeDocument/2006/relationships/slideLayout" Target="../slideLayouts/slideLayout338.xml"/><Relationship Id="rId9" Type="http://schemas.openxmlformats.org/officeDocument/2006/relationships/slideLayout" Target="../slideLayouts/slideLayout3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53BE262-B3A6-4100-843A-EB5FC9CF4015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7363D44-23C0-441D-B820-24E8792FF4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32">
                <a:gamma/>
                <a:shade val="46275"/>
                <a:invGamma/>
              </a:srgbClr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9938703-9461-4F4E-AF4C-6B3DACD15713}" type="datetime1">
              <a:rPr lang="en-US" smtClean="0">
                <a:solidFill>
                  <a:srgbClr val="FFFFFF"/>
                </a:solidFill>
              </a:rPr>
              <a:pPr fontAlgn="base">
                <a:spcAft>
                  <a:spcPct val="0"/>
                </a:spcAft>
              </a:pPr>
              <a:t>9/3/2017</a:t>
            </a:fld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4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DA57114-9552-48C3-B338-31DCCCA42D3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128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61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 sz="2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1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2800">
                <a:solidFill>
                  <a:srgbClr val="FFFFFF"/>
                </a:solidFill>
              </a:endParaRPr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2800">
                <a:solidFill>
                  <a:srgbClr val="FFFFFF"/>
                </a:solidFill>
              </a:endParaRPr>
            </a:p>
          </p:txBody>
        </p:sp>
      </p:grpSp>
      <p:sp>
        <p:nvSpPr>
          <p:cNvPr id="61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1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6524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</p:sldLayoutIdLst>
  <p:transition>
    <p:pull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DSN DuSit" pitchFamily="2" charset="-34"/>
          <a:cs typeface="DSN DuSit" pitchFamily="2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94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10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3801316A-C742-4A43-AD1E-12AF56124948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8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4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53BE262-B3A6-4100-843A-EB5FC9CF4015}" type="datetimeFigureOut">
              <a:rPr lang="en-US" smtClean="0">
                <a:solidFill>
                  <a:srgbClr val="464653"/>
                </a:solidFill>
              </a:rPr>
              <a:pPr/>
              <a:t>9/3/2017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7363D44-23C0-441D-B820-24E8792FF4E6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25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3801316A-C742-4A43-AD1E-12AF56124948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2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7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3801316A-C742-4A43-AD1E-12AF56124948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51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FDEE89C-D483-463C-98FA-6C9AFBFE6A6E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5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3801316A-C742-4A43-AD1E-12AF56124948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03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3801316A-C742-4A43-AD1E-12AF56124948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20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44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8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1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3801316A-C742-4A43-AD1E-12AF56124948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892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32">
                <a:gamma/>
                <a:shade val="46275"/>
                <a:invGamma/>
              </a:srgbClr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F727D739-D8A3-4812-9C59-7F4CDE4A1C84}" type="datetime1">
              <a:rPr lang="en-US" smtClean="0">
                <a:solidFill>
                  <a:srgbClr val="FFFFFF"/>
                </a:solidFill>
              </a:rPr>
              <a:pPr fontAlgn="base">
                <a:spcAft>
                  <a:spcPct val="0"/>
                </a:spcAft>
              </a:pPr>
              <a:t>9/3/2017</a:t>
            </a:fld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4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  <a:endParaRPr 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en-US" smtClean="0"/>
          </a:p>
          <a:p>
            <a:pPr lvl="1"/>
            <a:r>
              <a:rPr lang="th-TH" smtClean="0"/>
              <a:t>ระดับที่สอง</a:t>
            </a:r>
            <a:endParaRPr lang="en-US" smtClean="0"/>
          </a:p>
          <a:p>
            <a:pPr lvl="2"/>
            <a:r>
              <a:rPr lang="th-TH" smtClean="0"/>
              <a:t>ระดับที่สาม</a:t>
            </a:r>
            <a:endParaRPr lang="en-US" smtClean="0"/>
          </a:p>
          <a:p>
            <a:pPr lvl="3"/>
            <a:r>
              <a:rPr lang="th-TH" smtClean="0"/>
              <a:t>ระดับที่สี่</a:t>
            </a:r>
            <a:endParaRPr lang="en-US" smtClean="0"/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731C01-9AEF-4674-8560-23B83A54B27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034" r:id="rId12"/>
    <p:sldLayoutId id="214748403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C115F-7475-4D63-91A6-DB9579EEEEC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5E0-7D0A-4B81-BF60-D345CBE61F8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59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32">
                <a:gamma/>
                <a:shade val="46275"/>
                <a:invGamma/>
              </a:srgbClr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F727D739-D8A3-4812-9C59-7F4CDE4A1C84}" type="datetime1">
              <a:rPr lang="en-US" smtClean="0">
                <a:solidFill>
                  <a:srgbClr val="FFFFFF"/>
                </a:solidFill>
              </a:rPr>
              <a:pPr fontAlgn="base">
                <a:spcAft>
                  <a:spcPct val="0"/>
                </a:spcAft>
              </a:pPr>
              <a:t>9/3/2017</a:t>
            </a:fld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516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32">
                <a:gamma/>
                <a:shade val="46275"/>
                <a:invGamma/>
              </a:srgbClr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9938703-9461-4F4E-AF4C-6B3DACD15713}" type="datetime1">
              <a:rPr lang="en-US" smtClean="0">
                <a:solidFill>
                  <a:srgbClr val="FFFFFF"/>
                </a:solidFill>
              </a:rPr>
              <a:pPr fontAlgn="base">
                <a:spcAft>
                  <a:spcPct val="0"/>
                </a:spcAft>
              </a:pPr>
              <a:t>9/3/2017</a:t>
            </a:fld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2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32">
                <a:gamma/>
                <a:shade val="46275"/>
                <a:invGamma/>
              </a:srgbClr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F727D739-D8A3-4812-9C59-7F4CDE4A1C84}" type="datetime1">
              <a:rPr lang="en-US" smtClean="0">
                <a:solidFill>
                  <a:srgbClr val="FFFFFF"/>
                </a:solidFill>
              </a:rPr>
              <a:pPr fontAlgn="base">
                <a:spcAft>
                  <a:spcPct val="0"/>
                </a:spcAft>
              </a:pPr>
              <a:t>9/3/2017</a:t>
            </a:fld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41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9" rIns="91416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5"/>
            <a:ext cx="2895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B5CECA2-CF76-4F40-A2CD-829D4215D94C}" type="slidenum">
              <a:rPr lang="en-US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Angsana New" pitchFamily="18" charset="-34"/>
              </a:rPr>
              <a:pPr defTabSz="9141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5295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8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60" indent="-28567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06" indent="-22854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90" indent="-22854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75" indent="-22854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59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40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24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05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8200"/>
            <a:ext cx="5638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th-TH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970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FDEE89C-D483-463C-98FA-6C9AFBFE6A6E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4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FDEE89C-D483-463C-98FA-6C9AFBFE6A6E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4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FDEE89C-D483-463C-98FA-6C9AFBFE6A6E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76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FDEE89C-D483-463C-98FA-6C9AFBFE6A6E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1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17"/>
            </a:gs>
            <a:gs pos="100000">
              <a:srgbClr val="00003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FDEE89C-D483-463C-98FA-6C9AFBFE6A6E}" type="datetime1">
              <a:rPr lang="en-US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811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4.xml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3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5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73.xml"/><Relationship Id="rId4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4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4.emf"/><Relationship Id="rId5" Type="http://schemas.openxmlformats.org/officeDocument/2006/relationships/package" Target="../embeddings/________Microsoft_PowerPoint1.sldx"/><Relationship Id="rId4" Type="http://schemas.openxmlformats.org/officeDocument/2006/relationships/oleObject" Target="../embeddings/oleObject3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0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9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10605698-5462-4410-95CC-0979E73DE11A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409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66801" y="6189663"/>
            <a:ext cx="4672012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3600" dirty="0" err="1" smtClean="0">
                <a:solidFill>
                  <a:srgbClr val="FFFFFF"/>
                </a:solidFill>
              </a:rPr>
              <a:t>Sathone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Boonlikit,MD</a:t>
            </a:r>
            <a:endParaRPr lang="th-TH" sz="3600" dirty="0" smtClean="0">
              <a:solidFill>
                <a:srgbClr val="FFFFFF"/>
              </a:solidFill>
            </a:endParaRPr>
          </a:p>
        </p:txBody>
      </p:sp>
      <p:sp>
        <p:nvSpPr>
          <p:cNvPr id="4100" name="Rectangle 16"/>
          <p:cNvSpPr>
            <a:spLocks noChangeArrowheads="1"/>
          </p:cNvSpPr>
          <p:nvPr/>
        </p:nvSpPr>
        <p:spPr bwMode="auto">
          <a:xfrm>
            <a:off x="0" y="1828800"/>
            <a:ext cx="9144000" cy="365760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50000">
                <a:srgbClr val="0099FF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57200" y="228600"/>
            <a:ext cx="8001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Colposcopic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Appearance of Normal Cervix</a:t>
            </a:r>
            <a:endParaRPr 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8763000" y="6418263"/>
            <a:ext cx="381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1</a:t>
            </a:r>
          </a:p>
        </p:txBody>
      </p:sp>
      <p:pic>
        <p:nvPicPr>
          <p:cNvPr id="4104" name="Picture 11" descr="C:\NCI Basic colposcopy 21-23 Dec 05\My presentation\2004-11-15_14-04-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236" y="1828800"/>
            <a:ext cx="2590800" cy="2819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14" descr="C:\NCI Basic colposcopy 21-23 Dec 05\CTZ colpo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83772"/>
            <a:ext cx="2819400" cy="286442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5" descr="C:\NCI Basic colposcopy 21-23 Dec 05\CTZ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" y="1794164"/>
            <a:ext cx="2895600" cy="2819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465552" y="5006036"/>
            <a:ext cx="5943600" cy="707886"/>
          </a:xfrm>
          <a:prstGeom prst="rect">
            <a:avLst/>
          </a:prstGeom>
          <a:solidFill>
            <a:srgbClr val="A886E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kern="0" dirty="0" smtClean="0">
                <a:solidFill>
                  <a:sysClr val="windowText" lastClr="000000"/>
                </a:solidFill>
              </a:rPr>
              <a:t>Training Course on Cervical Cancer Screening and Management of </a:t>
            </a:r>
            <a:r>
              <a:rPr lang="en-US" sz="2000" b="1" kern="0" dirty="0" err="1" smtClean="0">
                <a:solidFill>
                  <a:sysClr val="windowText" lastClr="000000"/>
                </a:solidFill>
              </a:rPr>
              <a:t>Preinvasive</a:t>
            </a:r>
            <a:r>
              <a:rPr lang="en-US" sz="2000" b="1" kern="0" dirty="0" smtClean="0">
                <a:solidFill>
                  <a:sysClr val="windowText" lastClr="000000"/>
                </a:solidFill>
              </a:rPr>
              <a:t> Lesions for Nurse</a:t>
            </a:r>
            <a:endParaRPr lang="en-US" sz="20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738813" y="6339265"/>
            <a:ext cx="3214687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Lucida Console" pitchFamily="49" charset="0"/>
              </a:rPr>
              <a:t>Special </a:t>
            </a:r>
            <a:r>
              <a:rPr lang="en-US" sz="1600" dirty="0" err="1" smtClean="0">
                <a:solidFill>
                  <a:srgbClr val="000000"/>
                </a:solidFill>
                <a:latin typeface="Lucida Console" pitchFamily="49" charset="0"/>
              </a:rPr>
              <a:t>version;Sep</a:t>
            </a:r>
            <a:r>
              <a:rPr lang="en-US" sz="1600" dirty="0" smtClean="0">
                <a:solidFill>
                  <a:srgbClr val="000000"/>
                </a:solidFill>
                <a:latin typeface="Lucida Console" pitchFamily="49" charset="0"/>
              </a:rPr>
              <a:t> 2017</a:t>
            </a:r>
            <a:endParaRPr lang="en-US" sz="1600" dirty="0">
              <a:solidFill>
                <a:srgbClr val="000000"/>
              </a:solidFill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0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Microscopic feature of normal </a:t>
            </a:r>
            <a:r>
              <a:rPr lang="en-IN" dirty="0" err="1" smtClean="0"/>
              <a:t>squamous</a:t>
            </a:r>
            <a:r>
              <a:rPr lang="en-IN" dirty="0" smtClean="0"/>
              <a:t> epithelium</a:t>
            </a:r>
            <a:endParaRPr lang="en-IN" dirty="0"/>
          </a:p>
        </p:txBody>
      </p:sp>
      <p:graphicFrame>
        <p:nvGraphicFramePr>
          <p:cNvPr id="2253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957750"/>
              </p:ext>
            </p:extLst>
          </p:nvPr>
        </p:nvGraphicFramePr>
        <p:xfrm>
          <a:off x="5685169" y="1219200"/>
          <a:ext cx="3429000" cy="2754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Image" r:id="rId4" imgW="8550381" imgH="4160881" progId="">
                  <p:embed/>
                </p:oleObj>
              </mc:Choice>
              <mc:Fallback>
                <p:oleObj name="Image" r:id="rId4" imgW="8550381" imgH="4160881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5169" y="1219200"/>
                        <a:ext cx="3429000" cy="27544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/>
          <p:cNvSpPr txBox="1">
            <a:spLocks/>
          </p:cNvSpPr>
          <p:nvPr/>
        </p:nvSpPr>
        <p:spPr>
          <a:xfrm>
            <a:off x="76200" y="1521910"/>
            <a:ext cx="5602042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Non-keratinized, stratified epithelium </a:t>
            </a:r>
          </a:p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15-20 layers </a:t>
            </a:r>
          </a:p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Divided into 4 layers: basal, </a:t>
            </a:r>
            <a:r>
              <a:rPr kumimoji="0" lang="en-IN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</a:t>
            </a: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-basal, intermediate &amp; superficial</a:t>
            </a:r>
          </a:p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Intermediate &amp; superficial layers contain abundant glycogen</a:t>
            </a:r>
          </a:p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Maturation dependent on oestrogen hormone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endParaRPr kumimoji="0" lang="en-I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00003778"/>
          <p:cNvPicPr>
            <a:picLocks noChangeAspect="1" noChangeArrowheads="1"/>
          </p:cNvPicPr>
          <p:nvPr/>
        </p:nvPicPr>
        <p:blipFill>
          <a:blip r:embed="rId6">
            <a:lum bright="-16000" contrast="22000"/>
          </a:blip>
          <a:srcRect l="40575"/>
          <a:stretch>
            <a:fillRect/>
          </a:stretch>
        </p:blipFill>
        <p:spPr bwMode="auto">
          <a:xfrm>
            <a:off x="5678242" y="4190999"/>
            <a:ext cx="3313358" cy="2512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E30AC4E3-30BC-4949-BF9B-06602AB2C93E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11268" name="Picture 2" descr="D:\Back up\Lecture MD student version 5\SA500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405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4-12-08_15-46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46" y="381000"/>
            <a:ext cx="8146553" cy="610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35648" y="5945909"/>
            <a:ext cx="5242566" cy="43704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Iodine solution =&gt; dark brown</a:t>
            </a:r>
          </a:p>
        </p:txBody>
      </p:sp>
      <p:sp>
        <p:nvSpPr>
          <p:cNvPr id="5" name="Rectangle 4"/>
          <p:cNvSpPr/>
          <p:nvPr/>
        </p:nvSpPr>
        <p:spPr>
          <a:xfrm>
            <a:off x="2708921" y="381000"/>
            <a:ext cx="3684021" cy="523220"/>
          </a:xfrm>
          <a:prstGeom prst="rect">
            <a:avLst/>
          </a:prstGeom>
          <a:solidFill>
            <a:srgbClr val="D9EDF3"/>
          </a:solidFill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th-TH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Squamous Epithelium</a:t>
            </a:r>
          </a:p>
        </p:txBody>
      </p:sp>
    </p:spTree>
    <p:extLst>
      <p:ext uri="{BB962C8B-B14F-4D97-AF65-F5344CB8AC3E}">
        <p14:creationId xmlns:p14="http://schemas.microsoft.com/office/powerpoint/2010/main" val="24033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45C6BE5B-F707-4783-AFE5-50C36A289C7A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15364" name="Picture 2" descr="C:\My Documents\S1.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727" y="1828800"/>
            <a:ext cx="4648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3" descr="C:\My Documents\S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828800"/>
            <a:ext cx="4495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47800" y="609600"/>
            <a:ext cx="6019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FFFFFF"/>
                </a:solidFill>
              </a:rPr>
              <a:t>Columnar epithelium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0398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Microscopic feature of normal columnar epithelium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28600" y="1600200"/>
            <a:ext cx="5410200" cy="5029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dirty="0" smtClean="0"/>
              <a:t>Single layer </a:t>
            </a:r>
            <a:r>
              <a:rPr lang="en-IN" dirty="0" err="1" smtClean="0"/>
              <a:t>mucin</a:t>
            </a:r>
            <a:r>
              <a:rPr lang="en-IN" dirty="0" smtClean="0"/>
              <a:t>-secreting epithelium lining </a:t>
            </a:r>
            <a:r>
              <a:rPr lang="en-IN" dirty="0" err="1" smtClean="0"/>
              <a:t>endocervix</a:t>
            </a:r>
            <a:endParaRPr lang="en-IN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Invaginates</a:t>
            </a:r>
            <a:r>
              <a:rPr lang="en-US" dirty="0" smtClean="0"/>
              <a:t> into substance of cervical </a:t>
            </a:r>
            <a:r>
              <a:rPr lang="en-US" dirty="0" err="1" smtClean="0"/>
              <a:t>stroma</a:t>
            </a:r>
            <a:r>
              <a:rPr lang="en-US" dirty="0" smtClean="0"/>
              <a:t> forming </a:t>
            </a:r>
            <a:r>
              <a:rPr lang="en-US" dirty="0" err="1" smtClean="0"/>
              <a:t>endocervical</a:t>
            </a:r>
            <a:r>
              <a:rPr lang="en-US" dirty="0" smtClean="0"/>
              <a:t> ‘crypts’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Does not contain glycogen </a:t>
            </a:r>
            <a:endParaRPr lang="en-IN" dirty="0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340559"/>
              </p:ext>
            </p:extLst>
          </p:nvPr>
        </p:nvGraphicFramePr>
        <p:xfrm>
          <a:off x="5777838" y="914401"/>
          <a:ext cx="3366161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Image" r:id="rId4" imgW="8329382" imgH="5151566" progId="">
                  <p:embed/>
                </p:oleObj>
              </mc:Choice>
              <mc:Fallback>
                <p:oleObj name="Image" r:id="rId4" imgW="8329382" imgH="5151566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7838" y="914401"/>
                        <a:ext cx="3366161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Content Placeholder 3" descr="2179-2"/>
          <p:cNvPicPr>
            <a:picLocks noGrp="1"/>
          </p:cNvPicPr>
          <p:nvPr>
            <p:ph sz="quarter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3886200"/>
            <a:ext cx="3394364" cy="2743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09053D10-215F-4352-9AD2-EBFD2588C281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17412" name="Picture 2" descr="M:\Diagnosed Colpo Picture 2010\Normal\2007-06-04_15-08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8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B19F9183-B6AF-41D4-98B9-B24CFFEBF4F2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26628" name="Picture 2" descr="C:\My Documents\S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43" y="1886857"/>
            <a:ext cx="4107543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3" descr="C:\My Documents\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24400" y="1886857"/>
            <a:ext cx="42354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4"/>
          <p:cNvSpPr txBox="1">
            <a:spLocks noChangeArrowheads="1"/>
          </p:cNvSpPr>
          <p:nvPr/>
        </p:nvSpPr>
        <p:spPr bwMode="auto">
          <a:xfrm>
            <a:off x="8616950" y="6429375"/>
            <a:ext cx="68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12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59872" y="453479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FFFF"/>
                </a:solidFill>
              </a:rPr>
              <a:t>Squamo</a:t>
            </a:r>
            <a:r>
              <a:rPr lang="en-US" sz="4400" b="1" dirty="0" smtClean="0">
                <a:solidFill>
                  <a:srgbClr val="FFFFFF"/>
                </a:solidFill>
              </a:rPr>
              <a:t> columnar </a:t>
            </a:r>
            <a:r>
              <a:rPr lang="en-US" sz="4400" b="1" dirty="0">
                <a:solidFill>
                  <a:srgbClr val="FFFFFF"/>
                </a:solidFill>
              </a:rPr>
              <a:t>j</a:t>
            </a:r>
            <a:r>
              <a:rPr lang="en-US" sz="4400" b="1" dirty="0" smtClean="0">
                <a:solidFill>
                  <a:srgbClr val="FFFFFF"/>
                </a:solidFill>
              </a:rPr>
              <a:t>unction</a:t>
            </a:r>
            <a:endParaRPr lang="th-T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914400"/>
          </a:xfrm>
        </p:spPr>
        <p:txBody>
          <a:bodyPr/>
          <a:lstStyle/>
          <a:p>
            <a:pPr algn="ctr"/>
            <a:r>
              <a:rPr lang="en-IN" dirty="0" err="1" smtClean="0"/>
              <a:t>Squamo</a:t>
            </a:r>
            <a:r>
              <a:rPr lang="en-IN" dirty="0" smtClean="0"/>
              <a:t>-columnar junction (SCJ)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2400" y="1219200"/>
            <a:ext cx="8763000" cy="53340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 smtClean="0"/>
              <a:t>Junction between stratified </a:t>
            </a:r>
            <a:r>
              <a:rPr lang="en-US" sz="3200" dirty="0" err="1" smtClean="0"/>
              <a:t>squamous</a:t>
            </a:r>
            <a:r>
              <a:rPr lang="en-US" sz="3200" dirty="0" smtClean="0"/>
              <a:t> epithelium and columnar epithelium </a:t>
            </a:r>
          </a:p>
          <a:p>
            <a:pPr>
              <a:lnSpc>
                <a:spcPct val="120000"/>
              </a:lnSpc>
            </a:pPr>
            <a:r>
              <a:rPr lang="en-US" sz="3200" dirty="0" smtClean="0"/>
              <a:t>Appears as a sharp line</a:t>
            </a:r>
          </a:p>
          <a:p>
            <a:endParaRPr lang="en-IN" dirty="0"/>
          </a:p>
        </p:txBody>
      </p:sp>
      <p:pic>
        <p:nvPicPr>
          <p:cNvPr id="5" name="Picture 4" descr="D:\Colpo\201406\21\rosy_100252000\Image0.jpg"/>
          <p:cNvPicPr/>
          <p:nvPr/>
        </p:nvPicPr>
        <p:blipFill>
          <a:blip r:embed="rId2" cstate="print"/>
          <a:srcRect l="21229" r="12465" b="21852"/>
          <a:stretch>
            <a:fillRect/>
          </a:stretch>
        </p:blipFill>
        <p:spPr bwMode="auto">
          <a:xfrm>
            <a:off x="4953000" y="3325091"/>
            <a:ext cx="3657600" cy="315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T z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9" y="3352800"/>
            <a:ext cx="4114800" cy="3202786"/>
          </a:xfrm>
          <a:prstGeom prst="rect">
            <a:avLst/>
          </a:prstGeom>
          <a:noFill/>
          <a:ln w="762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105FC-95FF-4FD8-BC6C-903D0894B6C6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pic>
        <p:nvPicPr>
          <p:cNvPr id="50178" name="Picture 2" descr="C:\NCI Basic colposcopy 21-23 Dec 05\2003-11-17_14-40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182563"/>
            <a:ext cx="8664575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181" name="AutoShape 5"/>
          <p:cNvCxnSpPr>
            <a:cxnSpLocks noChangeShapeType="1"/>
            <a:stCxn id="50178" idx="0"/>
            <a:endCxn id="50178" idx="0"/>
          </p:cNvCxnSpPr>
          <p:nvPr/>
        </p:nvCxnSpPr>
        <p:spPr bwMode="auto">
          <a:xfrm>
            <a:off x="4572000" y="18256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183" name="Freeform 7"/>
          <p:cNvSpPr>
            <a:spLocks/>
          </p:cNvSpPr>
          <p:nvPr/>
        </p:nvSpPr>
        <p:spPr bwMode="auto">
          <a:xfrm>
            <a:off x="2324100" y="1706563"/>
            <a:ext cx="4356100" cy="4029075"/>
          </a:xfrm>
          <a:custGeom>
            <a:avLst/>
            <a:gdLst>
              <a:gd name="T0" fmla="*/ 149 w 2744"/>
              <a:gd name="T1" fmla="*/ 2004 h 2538"/>
              <a:gd name="T2" fmla="*/ 107 w 2744"/>
              <a:gd name="T3" fmla="*/ 1910 h 2538"/>
              <a:gd name="T4" fmla="*/ 23 w 2744"/>
              <a:gd name="T5" fmla="*/ 1763 h 2538"/>
              <a:gd name="T6" fmla="*/ 107 w 2744"/>
              <a:gd name="T7" fmla="*/ 978 h 2538"/>
              <a:gd name="T8" fmla="*/ 295 w 2744"/>
              <a:gd name="T9" fmla="*/ 632 h 2538"/>
              <a:gd name="T10" fmla="*/ 379 w 2744"/>
              <a:gd name="T11" fmla="*/ 527 h 2538"/>
              <a:gd name="T12" fmla="*/ 526 w 2744"/>
              <a:gd name="T13" fmla="*/ 423 h 2538"/>
              <a:gd name="T14" fmla="*/ 651 w 2744"/>
              <a:gd name="T15" fmla="*/ 370 h 2538"/>
              <a:gd name="T16" fmla="*/ 819 w 2744"/>
              <a:gd name="T17" fmla="*/ 328 h 2538"/>
              <a:gd name="T18" fmla="*/ 1060 w 2744"/>
              <a:gd name="T19" fmla="*/ 381 h 2538"/>
              <a:gd name="T20" fmla="*/ 997 w 2744"/>
              <a:gd name="T21" fmla="*/ 569 h 2538"/>
              <a:gd name="T22" fmla="*/ 1091 w 2744"/>
              <a:gd name="T23" fmla="*/ 643 h 2538"/>
              <a:gd name="T24" fmla="*/ 1227 w 2744"/>
              <a:gd name="T25" fmla="*/ 747 h 2538"/>
              <a:gd name="T26" fmla="*/ 1332 w 2744"/>
              <a:gd name="T27" fmla="*/ 842 h 2538"/>
              <a:gd name="T28" fmla="*/ 1395 w 2744"/>
              <a:gd name="T29" fmla="*/ 674 h 2538"/>
              <a:gd name="T30" fmla="*/ 1364 w 2744"/>
              <a:gd name="T31" fmla="*/ 548 h 2538"/>
              <a:gd name="T32" fmla="*/ 1374 w 2744"/>
              <a:gd name="T33" fmla="*/ 391 h 2538"/>
              <a:gd name="T34" fmla="*/ 1573 w 2744"/>
              <a:gd name="T35" fmla="*/ 464 h 2538"/>
              <a:gd name="T36" fmla="*/ 1605 w 2744"/>
              <a:gd name="T37" fmla="*/ 245 h 2538"/>
              <a:gd name="T38" fmla="*/ 1762 w 2744"/>
              <a:gd name="T39" fmla="*/ 150 h 2538"/>
              <a:gd name="T40" fmla="*/ 1866 w 2744"/>
              <a:gd name="T41" fmla="*/ 77 h 2538"/>
              <a:gd name="T42" fmla="*/ 2097 w 2744"/>
              <a:gd name="T43" fmla="*/ 35 h 2538"/>
              <a:gd name="T44" fmla="*/ 2254 w 2744"/>
              <a:gd name="T45" fmla="*/ 192 h 2538"/>
              <a:gd name="T46" fmla="*/ 2495 w 2744"/>
              <a:gd name="T47" fmla="*/ 527 h 2538"/>
              <a:gd name="T48" fmla="*/ 2578 w 2744"/>
              <a:gd name="T49" fmla="*/ 663 h 2538"/>
              <a:gd name="T50" fmla="*/ 2736 w 2744"/>
              <a:gd name="T51" fmla="*/ 873 h 2538"/>
              <a:gd name="T52" fmla="*/ 2683 w 2744"/>
              <a:gd name="T53" fmla="*/ 1156 h 2538"/>
              <a:gd name="T54" fmla="*/ 2463 w 2744"/>
              <a:gd name="T55" fmla="*/ 1512 h 2538"/>
              <a:gd name="T56" fmla="*/ 2359 w 2744"/>
              <a:gd name="T57" fmla="*/ 1658 h 2538"/>
              <a:gd name="T58" fmla="*/ 2107 w 2744"/>
              <a:gd name="T59" fmla="*/ 1952 h 2538"/>
              <a:gd name="T60" fmla="*/ 1908 w 2744"/>
              <a:gd name="T61" fmla="*/ 2046 h 2538"/>
              <a:gd name="T62" fmla="*/ 1762 w 2744"/>
              <a:gd name="T63" fmla="*/ 2192 h 2538"/>
              <a:gd name="T64" fmla="*/ 1322 w 2744"/>
              <a:gd name="T65" fmla="*/ 2360 h 2538"/>
              <a:gd name="T66" fmla="*/ 1207 w 2744"/>
              <a:gd name="T67" fmla="*/ 2538 h 2538"/>
              <a:gd name="T68" fmla="*/ 945 w 2744"/>
              <a:gd name="T69" fmla="*/ 2486 h 2538"/>
              <a:gd name="T70" fmla="*/ 840 w 2744"/>
              <a:gd name="T71" fmla="*/ 2423 h 2538"/>
              <a:gd name="T72" fmla="*/ 651 w 2744"/>
              <a:gd name="T73" fmla="*/ 2297 h 2538"/>
              <a:gd name="T74" fmla="*/ 212 w 2744"/>
              <a:gd name="T75" fmla="*/ 2130 h 2538"/>
              <a:gd name="T76" fmla="*/ 159 w 2744"/>
              <a:gd name="T77" fmla="*/ 1983 h 2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44" h="2538">
                <a:moveTo>
                  <a:pt x="170" y="2046"/>
                </a:moveTo>
                <a:cubicBezTo>
                  <a:pt x="163" y="2032"/>
                  <a:pt x="154" y="2019"/>
                  <a:pt x="149" y="2004"/>
                </a:cubicBezTo>
                <a:cubicBezTo>
                  <a:pt x="143" y="1984"/>
                  <a:pt x="147" y="1960"/>
                  <a:pt x="138" y="1941"/>
                </a:cubicBezTo>
                <a:cubicBezTo>
                  <a:pt x="132" y="1928"/>
                  <a:pt x="116" y="1922"/>
                  <a:pt x="107" y="1910"/>
                </a:cubicBezTo>
                <a:cubicBezTo>
                  <a:pt x="92" y="1890"/>
                  <a:pt x="79" y="1868"/>
                  <a:pt x="65" y="1847"/>
                </a:cubicBezTo>
                <a:cubicBezTo>
                  <a:pt x="48" y="1821"/>
                  <a:pt x="23" y="1763"/>
                  <a:pt x="23" y="1763"/>
                </a:cubicBezTo>
                <a:cubicBezTo>
                  <a:pt x="0" y="1571"/>
                  <a:pt x="2" y="1388"/>
                  <a:pt x="34" y="1198"/>
                </a:cubicBezTo>
                <a:cubicBezTo>
                  <a:pt x="47" y="1122"/>
                  <a:pt x="64" y="1042"/>
                  <a:pt x="107" y="978"/>
                </a:cubicBezTo>
                <a:cubicBezTo>
                  <a:pt x="129" y="884"/>
                  <a:pt x="184" y="775"/>
                  <a:pt x="254" y="705"/>
                </a:cubicBezTo>
                <a:cubicBezTo>
                  <a:pt x="266" y="680"/>
                  <a:pt x="276" y="653"/>
                  <a:pt x="295" y="632"/>
                </a:cubicBezTo>
                <a:cubicBezTo>
                  <a:pt x="315" y="610"/>
                  <a:pt x="345" y="596"/>
                  <a:pt x="358" y="569"/>
                </a:cubicBezTo>
                <a:cubicBezTo>
                  <a:pt x="365" y="555"/>
                  <a:pt x="368" y="538"/>
                  <a:pt x="379" y="527"/>
                </a:cubicBezTo>
                <a:cubicBezTo>
                  <a:pt x="390" y="516"/>
                  <a:pt x="408" y="515"/>
                  <a:pt x="421" y="506"/>
                </a:cubicBezTo>
                <a:cubicBezTo>
                  <a:pt x="450" y="486"/>
                  <a:pt x="497" y="439"/>
                  <a:pt x="526" y="423"/>
                </a:cubicBezTo>
                <a:cubicBezTo>
                  <a:pt x="539" y="416"/>
                  <a:pt x="555" y="418"/>
                  <a:pt x="568" y="412"/>
                </a:cubicBezTo>
                <a:cubicBezTo>
                  <a:pt x="597" y="400"/>
                  <a:pt x="621" y="378"/>
                  <a:pt x="651" y="370"/>
                </a:cubicBezTo>
                <a:cubicBezTo>
                  <a:pt x="693" y="360"/>
                  <a:pt x="735" y="349"/>
                  <a:pt x="777" y="339"/>
                </a:cubicBezTo>
                <a:cubicBezTo>
                  <a:pt x="791" y="335"/>
                  <a:pt x="805" y="332"/>
                  <a:pt x="819" y="328"/>
                </a:cubicBezTo>
                <a:cubicBezTo>
                  <a:pt x="833" y="325"/>
                  <a:pt x="861" y="318"/>
                  <a:pt x="861" y="318"/>
                </a:cubicBezTo>
                <a:cubicBezTo>
                  <a:pt x="964" y="326"/>
                  <a:pt x="995" y="314"/>
                  <a:pt x="1060" y="381"/>
                </a:cubicBezTo>
                <a:cubicBezTo>
                  <a:pt x="1058" y="391"/>
                  <a:pt x="1046" y="467"/>
                  <a:pt x="1039" y="485"/>
                </a:cubicBezTo>
                <a:cubicBezTo>
                  <a:pt x="1027" y="514"/>
                  <a:pt x="997" y="569"/>
                  <a:pt x="997" y="569"/>
                </a:cubicBezTo>
                <a:cubicBezTo>
                  <a:pt x="1010" y="589"/>
                  <a:pt x="1027" y="619"/>
                  <a:pt x="1049" y="632"/>
                </a:cubicBezTo>
                <a:cubicBezTo>
                  <a:pt x="1062" y="639"/>
                  <a:pt x="1078" y="637"/>
                  <a:pt x="1091" y="643"/>
                </a:cubicBezTo>
                <a:cubicBezTo>
                  <a:pt x="1157" y="670"/>
                  <a:pt x="1161" y="675"/>
                  <a:pt x="1207" y="705"/>
                </a:cubicBezTo>
                <a:cubicBezTo>
                  <a:pt x="1214" y="719"/>
                  <a:pt x="1222" y="732"/>
                  <a:pt x="1227" y="747"/>
                </a:cubicBezTo>
                <a:cubicBezTo>
                  <a:pt x="1236" y="771"/>
                  <a:pt x="1229" y="804"/>
                  <a:pt x="1248" y="821"/>
                </a:cubicBezTo>
                <a:cubicBezTo>
                  <a:pt x="1269" y="840"/>
                  <a:pt x="1332" y="842"/>
                  <a:pt x="1332" y="842"/>
                </a:cubicBezTo>
                <a:cubicBezTo>
                  <a:pt x="1363" y="835"/>
                  <a:pt x="1398" y="838"/>
                  <a:pt x="1426" y="821"/>
                </a:cubicBezTo>
                <a:cubicBezTo>
                  <a:pt x="1467" y="796"/>
                  <a:pt x="1412" y="698"/>
                  <a:pt x="1395" y="674"/>
                </a:cubicBezTo>
                <a:cubicBezTo>
                  <a:pt x="1388" y="646"/>
                  <a:pt x="1381" y="618"/>
                  <a:pt x="1374" y="590"/>
                </a:cubicBezTo>
                <a:cubicBezTo>
                  <a:pt x="1371" y="576"/>
                  <a:pt x="1364" y="548"/>
                  <a:pt x="1364" y="548"/>
                </a:cubicBezTo>
                <a:cubicBezTo>
                  <a:pt x="1360" y="506"/>
                  <a:pt x="1350" y="465"/>
                  <a:pt x="1353" y="423"/>
                </a:cubicBezTo>
                <a:cubicBezTo>
                  <a:pt x="1354" y="410"/>
                  <a:pt x="1361" y="391"/>
                  <a:pt x="1374" y="391"/>
                </a:cubicBezTo>
                <a:cubicBezTo>
                  <a:pt x="1417" y="391"/>
                  <a:pt x="1500" y="423"/>
                  <a:pt x="1500" y="423"/>
                </a:cubicBezTo>
                <a:cubicBezTo>
                  <a:pt x="1517" y="440"/>
                  <a:pt x="1541" y="475"/>
                  <a:pt x="1573" y="464"/>
                </a:cubicBezTo>
                <a:cubicBezTo>
                  <a:pt x="1585" y="460"/>
                  <a:pt x="1587" y="443"/>
                  <a:pt x="1594" y="433"/>
                </a:cubicBezTo>
                <a:cubicBezTo>
                  <a:pt x="1598" y="370"/>
                  <a:pt x="1581" y="303"/>
                  <a:pt x="1605" y="245"/>
                </a:cubicBezTo>
                <a:cubicBezTo>
                  <a:pt x="1617" y="216"/>
                  <a:pt x="1666" y="225"/>
                  <a:pt x="1688" y="203"/>
                </a:cubicBezTo>
                <a:cubicBezTo>
                  <a:pt x="1741" y="150"/>
                  <a:pt x="1697" y="188"/>
                  <a:pt x="1762" y="150"/>
                </a:cubicBezTo>
                <a:cubicBezTo>
                  <a:pt x="1786" y="136"/>
                  <a:pt x="1812" y="124"/>
                  <a:pt x="1835" y="108"/>
                </a:cubicBezTo>
                <a:cubicBezTo>
                  <a:pt x="1847" y="100"/>
                  <a:pt x="1853" y="83"/>
                  <a:pt x="1866" y="77"/>
                </a:cubicBezTo>
                <a:cubicBezTo>
                  <a:pt x="1892" y="65"/>
                  <a:pt x="1950" y="56"/>
                  <a:pt x="1950" y="56"/>
                </a:cubicBezTo>
                <a:cubicBezTo>
                  <a:pt x="2005" y="16"/>
                  <a:pt x="2006" y="0"/>
                  <a:pt x="2097" y="35"/>
                </a:cubicBezTo>
                <a:cubicBezTo>
                  <a:pt x="2130" y="48"/>
                  <a:pt x="2181" y="98"/>
                  <a:pt x="2181" y="98"/>
                </a:cubicBezTo>
                <a:cubicBezTo>
                  <a:pt x="2195" y="157"/>
                  <a:pt x="2211" y="151"/>
                  <a:pt x="2254" y="192"/>
                </a:cubicBezTo>
                <a:cubicBezTo>
                  <a:pt x="2276" y="236"/>
                  <a:pt x="2298" y="259"/>
                  <a:pt x="2327" y="297"/>
                </a:cubicBezTo>
                <a:cubicBezTo>
                  <a:pt x="2386" y="373"/>
                  <a:pt x="2426" y="458"/>
                  <a:pt x="2495" y="527"/>
                </a:cubicBezTo>
                <a:cubicBezTo>
                  <a:pt x="2522" y="612"/>
                  <a:pt x="2478" y="495"/>
                  <a:pt x="2547" y="590"/>
                </a:cubicBezTo>
                <a:cubicBezTo>
                  <a:pt x="2605" y="669"/>
                  <a:pt x="2513" y="598"/>
                  <a:pt x="2578" y="663"/>
                </a:cubicBezTo>
                <a:cubicBezTo>
                  <a:pt x="2609" y="694"/>
                  <a:pt x="2658" y="708"/>
                  <a:pt x="2683" y="747"/>
                </a:cubicBezTo>
                <a:cubicBezTo>
                  <a:pt x="2722" y="809"/>
                  <a:pt x="2721" y="817"/>
                  <a:pt x="2736" y="873"/>
                </a:cubicBezTo>
                <a:cubicBezTo>
                  <a:pt x="2730" y="957"/>
                  <a:pt x="2744" y="1045"/>
                  <a:pt x="2715" y="1124"/>
                </a:cubicBezTo>
                <a:cubicBezTo>
                  <a:pt x="2710" y="1138"/>
                  <a:pt x="2691" y="1143"/>
                  <a:pt x="2683" y="1156"/>
                </a:cubicBezTo>
                <a:cubicBezTo>
                  <a:pt x="2595" y="1293"/>
                  <a:pt x="2681" y="1197"/>
                  <a:pt x="2610" y="1271"/>
                </a:cubicBezTo>
                <a:cubicBezTo>
                  <a:pt x="2592" y="1338"/>
                  <a:pt x="2523" y="1472"/>
                  <a:pt x="2463" y="1512"/>
                </a:cubicBezTo>
                <a:cubicBezTo>
                  <a:pt x="2387" y="1624"/>
                  <a:pt x="2499" y="1451"/>
                  <a:pt x="2432" y="1585"/>
                </a:cubicBezTo>
                <a:cubicBezTo>
                  <a:pt x="2413" y="1623"/>
                  <a:pt x="2391" y="1634"/>
                  <a:pt x="2359" y="1658"/>
                </a:cubicBezTo>
                <a:cubicBezTo>
                  <a:pt x="2337" y="1703"/>
                  <a:pt x="2316" y="1726"/>
                  <a:pt x="2285" y="1763"/>
                </a:cubicBezTo>
                <a:cubicBezTo>
                  <a:pt x="2230" y="1828"/>
                  <a:pt x="2185" y="1910"/>
                  <a:pt x="2107" y="1952"/>
                </a:cubicBezTo>
                <a:cubicBezTo>
                  <a:pt x="2069" y="1973"/>
                  <a:pt x="2032" y="1997"/>
                  <a:pt x="1992" y="2014"/>
                </a:cubicBezTo>
                <a:cubicBezTo>
                  <a:pt x="1899" y="2054"/>
                  <a:pt x="2002" y="1992"/>
                  <a:pt x="1908" y="2046"/>
                </a:cubicBezTo>
                <a:cubicBezTo>
                  <a:pt x="1866" y="2070"/>
                  <a:pt x="1854" y="2090"/>
                  <a:pt x="1814" y="2130"/>
                </a:cubicBezTo>
                <a:cubicBezTo>
                  <a:pt x="1780" y="2164"/>
                  <a:pt x="1812" y="2179"/>
                  <a:pt x="1762" y="2192"/>
                </a:cubicBezTo>
                <a:cubicBezTo>
                  <a:pt x="1701" y="2208"/>
                  <a:pt x="1632" y="2199"/>
                  <a:pt x="1573" y="2224"/>
                </a:cubicBezTo>
                <a:cubicBezTo>
                  <a:pt x="1483" y="2262"/>
                  <a:pt x="1407" y="2317"/>
                  <a:pt x="1322" y="2360"/>
                </a:cubicBezTo>
                <a:cubicBezTo>
                  <a:pt x="1294" y="2519"/>
                  <a:pt x="1332" y="2356"/>
                  <a:pt x="1290" y="2454"/>
                </a:cubicBezTo>
                <a:cubicBezTo>
                  <a:pt x="1265" y="2514"/>
                  <a:pt x="1279" y="2520"/>
                  <a:pt x="1207" y="2538"/>
                </a:cubicBezTo>
                <a:cubicBezTo>
                  <a:pt x="1158" y="2535"/>
                  <a:pt x="1109" y="2533"/>
                  <a:pt x="1060" y="2528"/>
                </a:cubicBezTo>
                <a:cubicBezTo>
                  <a:pt x="1017" y="2523"/>
                  <a:pt x="987" y="2496"/>
                  <a:pt x="945" y="2486"/>
                </a:cubicBezTo>
                <a:cubicBezTo>
                  <a:pt x="918" y="2473"/>
                  <a:pt x="886" y="2471"/>
                  <a:pt x="861" y="2454"/>
                </a:cubicBezTo>
                <a:cubicBezTo>
                  <a:pt x="851" y="2447"/>
                  <a:pt x="850" y="2431"/>
                  <a:pt x="840" y="2423"/>
                </a:cubicBezTo>
                <a:cubicBezTo>
                  <a:pt x="828" y="2413"/>
                  <a:pt x="811" y="2411"/>
                  <a:pt x="798" y="2402"/>
                </a:cubicBezTo>
                <a:cubicBezTo>
                  <a:pt x="760" y="2375"/>
                  <a:pt x="700" y="2308"/>
                  <a:pt x="651" y="2297"/>
                </a:cubicBezTo>
                <a:cubicBezTo>
                  <a:pt x="617" y="2289"/>
                  <a:pt x="582" y="2290"/>
                  <a:pt x="547" y="2287"/>
                </a:cubicBezTo>
                <a:cubicBezTo>
                  <a:pt x="399" y="2248"/>
                  <a:pt x="324" y="2242"/>
                  <a:pt x="212" y="2130"/>
                </a:cubicBezTo>
                <a:cubicBezTo>
                  <a:pt x="203" y="2121"/>
                  <a:pt x="162" y="2084"/>
                  <a:pt x="159" y="2067"/>
                </a:cubicBezTo>
                <a:cubicBezTo>
                  <a:pt x="154" y="2039"/>
                  <a:pt x="159" y="2011"/>
                  <a:pt x="159" y="198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3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1981200"/>
            <a:ext cx="6858000" cy="3303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120000"/>
              </a:lnSpc>
              <a:spcBef>
                <a:spcPts val="600"/>
              </a:spcBef>
              <a:buClr>
                <a:srgbClr val="727CA3"/>
              </a:buClr>
              <a:buSzPct val="76000"/>
              <a:buFont typeface="Wingdings 3"/>
              <a:buChar char=""/>
            </a:pPr>
            <a:r>
              <a:rPr lang="en-US" sz="3200" dirty="0">
                <a:solidFill>
                  <a:prstClr val="black"/>
                </a:solidFill>
              </a:rPr>
              <a:t>Position of SCJ influenced by </a:t>
            </a:r>
          </a:p>
          <a:p>
            <a:pPr marL="548640" lvl="1" indent="-274320">
              <a:lnSpc>
                <a:spcPct val="120000"/>
              </a:lnSpc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en-US" sz="3200" dirty="0">
                <a:solidFill>
                  <a:srgbClr val="464653"/>
                </a:solidFill>
              </a:rPr>
              <a:t>Age</a:t>
            </a:r>
          </a:p>
          <a:p>
            <a:pPr marL="548640" lvl="1" indent="-274320">
              <a:lnSpc>
                <a:spcPct val="120000"/>
              </a:lnSpc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en-US" sz="3200" dirty="0">
                <a:solidFill>
                  <a:srgbClr val="464653"/>
                </a:solidFill>
              </a:rPr>
              <a:t>Birth trauma</a:t>
            </a:r>
          </a:p>
          <a:p>
            <a:pPr marL="548640" lvl="1" indent="-274320">
              <a:lnSpc>
                <a:spcPct val="120000"/>
              </a:lnSpc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en-US" sz="3200" dirty="0">
                <a:solidFill>
                  <a:srgbClr val="464653"/>
                </a:solidFill>
              </a:rPr>
              <a:t>Oral contraceptive use</a:t>
            </a:r>
          </a:p>
          <a:p>
            <a:pPr marL="548640" lvl="1" indent="-274320">
              <a:lnSpc>
                <a:spcPct val="120000"/>
              </a:lnSpc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en-US" sz="3200" dirty="0">
                <a:solidFill>
                  <a:srgbClr val="464653"/>
                </a:solidFill>
              </a:rPr>
              <a:t>Pregnancy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2673" y="609600"/>
            <a:ext cx="8229600" cy="9144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N" smtClean="0"/>
              <a:t>Squamo-columnar junction (SCJ)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458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ookman Old Style" pitchFamily="18" charset="0"/>
                <a:cs typeface="Calibri" pitchFamily="34" charset="0"/>
              </a:rPr>
              <a:t>Parts of female genital tract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4114800" cy="5105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b="1" i="1" dirty="0" smtClean="0">
                <a:cs typeface="Calibri" pitchFamily="34" charset="0"/>
              </a:rPr>
              <a:t>External genitalia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Visible from outside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Comprises of 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Vulva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Vaginal opening (</a:t>
            </a:r>
            <a:r>
              <a:rPr lang="en-US" sz="2400" dirty="0" err="1" smtClean="0">
                <a:cs typeface="Calibri" pitchFamily="34" charset="0"/>
              </a:rPr>
              <a:t>introitus</a:t>
            </a:r>
            <a:r>
              <a:rPr lang="en-US" sz="2400" dirty="0" smtClean="0">
                <a:cs typeface="Calibri" pitchFamily="34" charset="0"/>
              </a:rPr>
              <a:t>)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Urethral opening</a:t>
            </a:r>
          </a:p>
          <a:p>
            <a:endParaRPr lang="en-IN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2289" y="1295400"/>
            <a:ext cx="476473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8B1B-8296-4AD9-ABBF-BEA970D66756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398318" y="228600"/>
            <a:ext cx="8517082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5400" b="1" dirty="0" err="1" smtClean="0">
                <a:solidFill>
                  <a:srgbClr val="FFFF00"/>
                </a:solidFill>
                <a:latin typeface="Angsana New" pitchFamily="18" charset="-34"/>
              </a:rPr>
              <a:t>Squamo</a:t>
            </a:r>
            <a:r>
              <a:rPr lang="en-US" sz="5400" b="1" dirty="0" smtClean="0">
                <a:solidFill>
                  <a:srgbClr val="FFFF00"/>
                </a:solidFill>
                <a:latin typeface="Angsana New" pitchFamily="18" charset="-34"/>
              </a:rPr>
              <a:t> - Columnar Junction (SCJ)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6600" dirty="0" smtClean="0">
                <a:solidFill>
                  <a:srgbClr val="FFFFFF"/>
                </a:solidFill>
                <a:latin typeface="Angsana New" pitchFamily="18" charset="-34"/>
              </a:rPr>
              <a:t>Original (old) SCJ   </a:t>
            </a:r>
            <a:r>
              <a:rPr lang="en-US" sz="6600" dirty="0" smtClean="0">
                <a:solidFill>
                  <a:srgbClr val="FFFF00"/>
                </a:solidFill>
                <a:latin typeface="Angsana New" pitchFamily="18" charset="-34"/>
              </a:rPr>
              <a:t>(OSCJ)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  <a:latin typeface="Angsana New" pitchFamily="18" charset="-34"/>
              </a:rPr>
              <a:t>  		Embryologic margin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6600" dirty="0" smtClean="0">
                <a:solidFill>
                  <a:srgbClr val="FFFFFF"/>
                </a:solidFill>
                <a:latin typeface="Angsana New" pitchFamily="18" charset="-34"/>
              </a:rPr>
              <a:t>New (present, current ) SCJ  </a:t>
            </a:r>
            <a:r>
              <a:rPr lang="en-US" sz="6600" dirty="0" smtClean="0">
                <a:solidFill>
                  <a:srgbClr val="FFFF00"/>
                </a:solidFill>
                <a:latin typeface="Angsana New" pitchFamily="18" charset="-34"/>
              </a:rPr>
              <a:t>(NSCJ)</a:t>
            </a:r>
            <a:endParaRPr lang="en-US" sz="6600" dirty="0">
              <a:solidFill>
                <a:srgbClr val="FFFF00"/>
              </a:solidFill>
              <a:latin typeface="Angsana New" pitchFamily="18" charset="-34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  <a:latin typeface="Angsana New" pitchFamily="18" charset="-34"/>
              </a:rPr>
              <a:t>		</a:t>
            </a:r>
            <a:r>
              <a:rPr lang="en-US" sz="4400" dirty="0" err="1" smtClean="0">
                <a:solidFill>
                  <a:srgbClr val="FFFFFF"/>
                </a:solidFill>
                <a:latin typeface="Angsana New" pitchFamily="18" charset="-34"/>
              </a:rPr>
              <a:t>Colposcopic</a:t>
            </a:r>
            <a:r>
              <a:rPr lang="en-US" sz="4400" dirty="0" smtClean="0">
                <a:solidFill>
                  <a:srgbClr val="FFFFFF"/>
                </a:solidFill>
                <a:latin typeface="Angsana New" pitchFamily="18" charset="-34"/>
              </a:rPr>
              <a:t> SCJ,	Observed SCJ</a:t>
            </a:r>
          </a:p>
        </p:txBody>
      </p:sp>
      <p:sp>
        <p:nvSpPr>
          <p:cNvPr id="90115" name="Line 3"/>
          <p:cNvSpPr>
            <a:spLocks noChangeShapeType="1"/>
          </p:cNvSpPr>
          <p:nvPr/>
        </p:nvSpPr>
        <p:spPr bwMode="auto">
          <a:xfrm>
            <a:off x="519545" y="1143000"/>
            <a:ext cx="807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8661400" y="641826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00000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2379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Physiological changes of cervical epithelium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3886200" cy="493776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sz="2800" b="1" dirty="0" smtClean="0"/>
              <a:t>Puberty </a:t>
            </a:r>
          </a:p>
          <a:p>
            <a:pPr>
              <a:lnSpc>
                <a:spcPct val="170000"/>
              </a:lnSpc>
              <a:buNone/>
            </a:pPr>
            <a:r>
              <a:rPr lang="en-US" sz="2800" dirty="0" smtClean="0"/>
              <a:t>Cervix enlarges under  influence of estrogen</a:t>
            </a:r>
            <a:endParaRPr lang="en-IN" sz="2800" dirty="0" smtClean="0"/>
          </a:p>
          <a:p>
            <a:pPr>
              <a:lnSpc>
                <a:spcPct val="170000"/>
              </a:lnSpc>
            </a:pPr>
            <a:r>
              <a:rPr lang="en-IN" sz="2800" dirty="0" err="1" smtClean="0"/>
              <a:t>Coulmnar</a:t>
            </a:r>
            <a:r>
              <a:rPr lang="en-IN" sz="2800" dirty="0" smtClean="0"/>
              <a:t> epithelium </a:t>
            </a:r>
            <a:r>
              <a:rPr lang="en-IN" sz="2800" dirty="0" err="1" smtClean="0"/>
              <a:t>everted</a:t>
            </a:r>
            <a:r>
              <a:rPr lang="en-IN" sz="2800" dirty="0" smtClean="0"/>
              <a:t> on to </a:t>
            </a:r>
            <a:r>
              <a:rPr lang="en-IN" sz="2800" dirty="0" err="1" smtClean="0"/>
              <a:t>ectocervix</a:t>
            </a:r>
            <a:r>
              <a:rPr lang="en-IN" sz="2800" dirty="0" smtClean="0"/>
              <a:t> (</a:t>
            </a:r>
            <a:r>
              <a:rPr lang="en-IN" sz="2800" dirty="0" err="1" smtClean="0"/>
              <a:t>Ectropion</a:t>
            </a:r>
            <a:r>
              <a:rPr lang="en-IN" sz="2800" dirty="0" smtClean="0"/>
              <a:t>)</a:t>
            </a:r>
          </a:p>
          <a:p>
            <a:pPr>
              <a:lnSpc>
                <a:spcPct val="170000"/>
              </a:lnSpc>
            </a:pPr>
            <a:r>
              <a:rPr lang="en-US" sz="2800" dirty="0" smtClean="0"/>
              <a:t>SCJ relocates to lie at variable distances from the external </a:t>
            </a:r>
            <a:r>
              <a:rPr lang="en-US" sz="2800" dirty="0" err="1" smtClean="0"/>
              <a:t>os</a:t>
            </a:r>
            <a:r>
              <a:rPr lang="en-US" sz="2800" dirty="0" smtClean="0"/>
              <a:t> on </a:t>
            </a:r>
            <a:r>
              <a:rPr lang="en-US" sz="2800" dirty="0" err="1" smtClean="0"/>
              <a:t>ectocervix</a:t>
            </a:r>
            <a:endParaRPr lang="en-IN" sz="2800" dirty="0" smtClean="0"/>
          </a:p>
          <a:p>
            <a:endParaRPr lang="en-IN" dirty="0"/>
          </a:p>
        </p:txBody>
      </p:sp>
      <p:pic>
        <p:nvPicPr>
          <p:cNvPr id="23554" name="Picture 2" descr="E:\Rinku\Shivangi clinic\Case 18\Ima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600200"/>
            <a:ext cx="47752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Physiological changes of cervical epithelium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0" y="1219200"/>
            <a:ext cx="4724400" cy="5257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IN" dirty="0" err="1" smtClean="0"/>
              <a:t>Everted</a:t>
            </a:r>
            <a:r>
              <a:rPr lang="en-IN" dirty="0" smtClean="0"/>
              <a:t> columnar epithelium gets exposed to acidic vaginal environment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Results in destruction of  columnar epithelium and is replaced by newly formed </a:t>
            </a:r>
            <a:r>
              <a:rPr lang="en-US" dirty="0" err="1" smtClean="0"/>
              <a:t>squamous</a:t>
            </a:r>
            <a:r>
              <a:rPr lang="en-US" dirty="0" smtClean="0"/>
              <a:t> epithelium </a:t>
            </a:r>
            <a:r>
              <a:rPr lang="en-US" sz="3600" dirty="0" smtClean="0">
                <a:solidFill>
                  <a:srgbClr val="FF0000"/>
                </a:solidFill>
              </a:rPr>
              <a:t>(</a:t>
            </a:r>
            <a:r>
              <a:rPr lang="en-IN" sz="3600" i="1" dirty="0" err="1" smtClean="0">
                <a:solidFill>
                  <a:srgbClr val="FF0000"/>
                </a:solidFill>
              </a:rPr>
              <a:t>Squamous</a:t>
            </a:r>
            <a:r>
              <a:rPr lang="en-IN" sz="3600" i="1" dirty="0" smtClean="0">
                <a:solidFill>
                  <a:srgbClr val="FF0000"/>
                </a:solidFill>
              </a:rPr>
              <a:t> </a:t>
            </a:r>
            <a:r>
              <a:rPr lang="en-IN" sz="3600" i="1" dirty="0" err="1" smtClean="0">
                <a:solidFill>
                  <a:srgbClr val="FF0000"/>
                </a:solidFill>
              </a:rPr>
              <a:t>metaplasia</a:t>
            </a:r>
            <a:r>
              <a:rPr lang="en-IN" sz="3600" i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endParaRPr lang="en-IN" dirty="0" smtClean="0"/>
          </a:p>
          <a:p>
            <a:pPr>
              <a:lnSpc>
                <a:spcPct val="150000"/>
              </a:lnSpc>
            </a:pPr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/>
          </a:p>
        </p:txBody>
      </p:sp>
      <p:pic>
        <p:nvPicPr>
          <p:cNvPr id="41986" name="Picture 2" descr="E:\Rinku\Shivangi clinic\Case 18\Imag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600200"/>
            <a:ext cx="4267200" cy="3827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Physiological changes of cervical epithelium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5400" y="1295400"/>
            <a:ext cx="4038600" cy="47244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3200" b="1" dirty="0" smtClean="0">
                <a:solidFill>
                  <a:srgbClr val="FF0000"/>
                </a:solidFill>
              </a:rPr>
              <a:t>Squamous </a:t>
            </a:r>
            <a:r>
              <a:rPr lang="en-IN" sz="3200" b="1" dirty="0" err="1" smtClean="0">
                <a:solidFill>
                  <a:srgbClr val="FF0000"/>
                </a:solidFill>
              </a:rPr>
              <a:t>metaplsia</a:t>
            </a:r>
            <a:endParaRPr lang="en-I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en-IN" sz="3200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sz="3200" b="1" dirty="0" smtClean="0"/>
              <a:t> </a:t>
            </a:r>
            <a:r>
              <a:rPr lang="en-IN" dirty="0" smtClean="0"/>
              <a:t>starts at SCJ (original SCJ) at the distal limit of </a:t>
            </a:r>
            <a:r>
              <a:rPr lang="en-IN" dirty="0" err="1" smtClean="0"/>
              <a:t>ectropion</a:t>
            </a:r>
            <a:endParaRPr lang="en-IN" dirty="0" smtClean="0"/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N" dirty="0" smtClean="0"/>
              <a:t>Gradually moves SCJ centripetally towards external </a:t>
            </a:r>
            <a:r>
              <a:rPr lang="en-IN" dirty="0" err="1" smtClean="0"/>
              <a:t>os</a:t>
            </a:r>
            <a:r>
              <a:rPr lang="en-IN" dirty="0" smtClean="0"/>
              <a:t> </a:t>
            </a:r>
            <a:endParaRPr lang="en-IN" dirty="0"/>
          </a:p>
        </p:txBody>
      </p:sp>
      <p:pic>
        <p:nvPicPr>
          <p:cNvPr id="5" name="Picture 12" descr="Image0"/>
          <p:cNvPicPr>
            <a:picLocks noChangeAspect="1" noChangeArrowheads="1"/>
          </p:cNvPicPr>
          <p:nvPr/>
        </p:nvPicPr>
        <p:blipFill>
          <a:blip r:embed="rId2" cstate="print"/>
          <a:srcRect l="23333" t="4444"/>
          <a:stretch>
            <a:fillRect/>
          </a:stretch>
        </p:blipFill>
        <p:spPr bwMode="auto">
          <a:xfrm>
            <a:off x="288758" y="1371600"/>
            <a:ext cx="4572000" cy="4648200"/>
          </a:xfrm>
          <a:prstGeom prst="rect">
            <a:avLst/>
          </a:prstGeom>
          <a:noFill/>
        </p:spPr>
      </p:pic>
      <p:sp>
        <p:nvSpPr>
          <p:cNvPr id="6" name="Freeform 5"/>
          <p:cNvSpPr/>
          <p:nvPr/>
        </p:nvSpPr>
        <p:spPr>
          <a:xfrm>
            <a:off x="1295401" y="2438400"/>
            <a:ext cx="2362200" cy="2514600"/>
          </a:xfrm>
          <a:custGeom>
            <a:avLst/>
            <a:gdLst>
              <a:gd name="connsiteX0" fmla="*/ 299265 w 2152249"/>
              <a:gd name="connsiteY0" fmla="*/ 794007 h 2108747"/>
              <a:gd name="connsiteX1" fmla="*/ 299265 w 2152249"/>
              <a:gd name="connsiteY1" fmla="*/ 794007 h 2108747"/>
              <a:gd name="connsiteX2" fmla="*/ 328294 w 2152249"/>
              <a:gd name="connsiteY2" fmla="*/ 663378 h 2108747"/>
              <a:gd name="connsiteX3" fmla="*/ 371837 w 2152249"/>
              <a:gd name="connsiteY3" fmla="*/ 634350 h 2108747"/>
              <a:gd name="connsiteX4" fmla="*/ 429894 w 2152249"/>
              <a:gd name="connsiteY4" fmla="*/ 547264 h 2108747"/>
              <a:gd name="connsiteX5" fmla="*/ 473437 w 2152249"/>
              <a:gd name="connsiteY5" fmla="*/ 503721 h 2108747"/>
              <a:gd name="connsiteX6" fmla="*/ 516980 w 2152249"/>
              <a:gd name="connsiteY6" fmla="*/ 416635 h 2108747"/>
              <a:gd name="connsiteX7" fmla="*/ 560523 w 2152249"/>
              <a:gd name="connsiteY7" fmla="*/ 387607 h 2108747"/>
              <a:gd name="connsiteX8" fmla="*/ 589551 w 2152249"/>
              <a:gd name="connsiteY8" fmla="*/ 344064 h 2108747"/>
              <a:gd name="connsiteX9" fmla="*/ 676637 w 2152249"/>
              <a:gd name="connsiteY9" fmla="*/ 286007 h 2108747"/>
              <a:gd name="connsiteX10" fmla="*/ 763723 w 2152249"/>
              <a:gd name="connsiteY10" fmla="*/ 242464 h 2108747"/>
              <a:gd name="connsiteX11" fmla="*/ 792751 w 2152249"/>
              <a:gd name="connsiteY11" fmla="*/ 198921 h 2108747"/>
              <a:gd name="connsiteX12" fmla="*/ 836294 w 2152249"/>
              <a:gd name="connsiteY12" fmla="*/ 184407 h 2108747"/>
              <a:gd name="connsiteX13" fmla="*/ 879837 w 2152249"/>
              <a:gd name="connsiteY13" fmla="*/ 155378 h 2108747"/>
              <a:gd name="connsiteX14" fmla="*/ 981437 w 2152249"/>
              <a:gd name="connsiteY14" fmla="*/ 126350 h 2108747"/>
              <a:gd name="connsiteX15" fmla="*/ 1068523 w 2152249"/>
              <a:gd name="connsiteY15" fmla="*/ 97321 h 2108747"/>
              <a:gd name="connsiteX16" fmla="*/ 1112065 w 2152249"/>
              <a:gd name="connsiteY16" fmla="*/ 68292 h 2108747"/>
              <a:gd name="connsiteX17" fmla="*/ 1620065 w 2152249"/>
              <a:gd name="connsiteY17" fmla="*/ 111835 h 2108747"/>
              <a:gd name="connsiteX18" fmla="*/ 1678123 w 2152249"/>
              <a:gd name="connsiteY18" fmla="*/ 213435 h 2108747"/>
              <a:gd name="connsiteX19" fmla="*/ 1721665 w 2152249"/>
              <a:gd name="connsiteY19" fmla="*/ 227950 h 2108747"/>
              <a:gd name="connsiteX20" fmla="*/ 1750694 w 2152249"/>
              <a:gd name="connsiteY20" fmla="*/ 271492 h 2108747"/>
              <a:gd name="connsiteX21" fmla="*/ 1837780 w 2152249"/>
              <a:gd name="connsiteY21" fmla="*/ 300521 h 2108747"/>
              <a:gd name="connsiteX22" fmla="*/ 1939380 w 2152249"/>
              <a:gd name="connsiteY22" fmla="*/ 460178 h 2108747"/>
              <a:gd name="connsiteX23" fmla="*/ 1968408 w 2152249"/>
              <a:gd name="connsiteY23" fmla="*/ 547264 h 2108747"/>
              <a:gd name="connsiteX24" fmla="*/ 2011951 w 2152249"/>
              <a:gd name="connsiteY24" fmla="*/ 576292 h 2108747"/>
              <a:gd name="connsiteX25" fmla="*/ 2084523 w 2152249"/>
              <a:gd name="connsiteY25" fmla="*/ 663378 h 2108747"/>
              <a:gd name="connsiteX26" fmla="*/ 2084523 w 2152249"/>
              <a:gd name="connsiteY26" fmla="*/ 1229435 h 2108747"/>
              <a:gd name="connsiteX27" fmla="*/ 2055494 w 2152249"/>
              <a:gd name="connsiteY27" fmla="*/ 1272978 h 2108747"/>
              <a:gd name="connsiteX28" fmla="*/ 1968408 w 2152249"/>
              <a:gd name="connsiteY28" fmla="*/ 1331035 h 2108747"/>
              <a:gd name="connsiteX29" fmla="*/ 1866808 w 2152249"/>
              <a:gd name="connsiteY29" fmla="*/ 1461664 h 2108747"/>
              <a:gd name="connsiteX30" fmla="*/ 1823265 w 2152249"/>
              <a:gd name="connsiteY30" fmla="*/ 1490692 h 2108747"/>
              <a:gd name="connsiteX31" fmla="*/ 1721665 w 2152249"/>
              <a:gd name="connsiteY31" fmla="*/ 1519721 h 2108747"/>
              <a:gd name="connsiteX32" fmla="*/ 1707151 w 2152249"/>
              <a:gd name="connsiteY32" fmla="*/ 1664864 h 2108747"/>
              <a:gd name="connsiteX33" fmla="*/ 1692637 w 2152249"/>
              <a:gd name="connsiteY33" fmla="*/ 1708407 h 2108747"/>
              <a:gd name="connsiteX34" fmla="*/ 1649094 w 2152249"/>
              <a:gd name="connsiteY34" fmla="*/ 1751950 h 2108747"/>
              <a:gd name="connsiteX35" fmla="*/ 1605551 w 2152249"/>
              <a:gd name="connsiteY35" fmla="*/ 1780978 h 2108747"/>
              <a:gd name="connsiteX36" fmla="*/ 1562008 w 2152249"/>
              <a:gd name="connsiteY36" fmla="*/ 1795492 h 2108747"/>
              <a:gd name="connsiteX37" fmla="*/ 1518465 w 2152249"/>
              <a:gd name="connsiteY37" fmla="*/ 1824521 h 2108747"/>
              <a:gd name="connsiteX38" fmla="*/ 1474923 w 2152249"/>
              <a:gd name="connsiteY38" fmla="*/ 1839035 h 2108747"/>
              <a:gd name="connsiteX39" fmla="*/ 1445894 w 2152249"/>
              <a:gd name="connsiteY39" fmla="*/ 1926121 h 2108747"/>
              <a:gd name="connsiteX40" fmla="*/ 1416865 w 2152249"/>
              <a:gd name="connsiteY40" fmla="*/ 1969664 h 2108747"/>
              <a:gd name="connsiteX41" fmla="*/ 1271723 w 2152249"/>
              <a:gd name="connsiteY41" fmla="*/ 2042235 h 2108747"/>
              <a:gd name="connsiteX42" fmla="*/ 1054008 w 2152249"/>
              <a:gd name="connsiteY42" fmla="*/ 2056750 h 2108747"/>
              <a:gd name="connsiteX43" fmla="*/ 473437 w 2152249"/>
              <a:gd name="connsiteY43" fmla="*/ 2042235 h 2108747"/>
              <a:gd name="connsiteX44" fmla="*/ 458923 w 2152249"/>
              <a:gd name="connsiteY44" fmla="*/ 1839035 h 2108747"/>
              <a:gd name="connsiteX45" fmla="*/ 371837 w 2152249"/>
              <a:gd name="connsiteY45" fmla="*/ 1810007 h 2108747"/>
              <a:gd name="connsiteX46" fmla="*/ 313780 w 2152249"/>
              <a:gd name="connsiteY46" fmla="*/ 1722921 h 2108747"/>
              <a:gd name="connsiteX47" fmla="*/ 284751 w 2152249"/>
              <a:gd name="connsiteY47" fmla="*/ 1679378 h 2108747"/>
              <a:gd name="connsiteX48" fmla="*/ 270237 w 2152249"/>
              <a:gd name="connsiteY48" fmla="*/ 1635835 h 2108747"/>
              <a:gd name="connsiteX49" fmla="*/ 226694 w 2152249"/>
              <a:gd name="connsiteY49" fmla="*/ 1621321 h 2108747"/>
              <a:gd name="connsiteX50" fmla="*/ 183151 w 2152249"/>
              <a:gd name="connsiteY50" fmla="*/ 1577778 h 2108747"/>
              <a:gd name="connsiteX51" fmla="*/ 154123 w 2152249"/>
              <a:gd name="connsiteY51" fmla="*/ 1519721 h 2108747"/>
              <a:gd name="connsiteX52" fmla="*/ 110580 w 2152249"/>
              <a:gd name="connsiteY52" fmla="*/ 1418121 h 2108747"/>
              <a:gd name="connsiteX53" fmla="*/ 67037 w 2152249"/>
              <a:gd name="connsiteY53" fmla="*/ 1389092 h 2108747"/>
              <a:gd name="connsiteX54" fmla="*/ 38008 w 2152249"/>
              <a:gd name="connsiteY54" fmla="*/ 1345550 h 2108747"/>
              <a:gd name="connsiteX55" fmla="*/ 38008 w 2152249"/>
              <a:gd name="connsiteY55" fmla="*/ 1084292 h 2108747"/>
              <a:gd name="connsiteX56" fmla="*/ 125094 w 2152249"/>
              <a:gd name="connsiteY56" fmla="*/ 1011721 h 2108747"/>
              <a:gd name="connsiteX57" fmla="*/ 168637 w 2152249"/>
              <a:gd name="connsiteY57" fmla="*/ 968178 h 2108747"/>
              <a:gd name="connsiteX58" fmla="*/ 255723 w 2152249"/>
              <a:gd name="connsiteY58" fmla="*/ 910121 h 2108747"/>
              <a:gd name="connsiteX59" fmla="*/ 284751 w 2152249"/>
              <a:gd name="connsiteY59" fmla="*/ 706921 h 2108747"/>
              <a:gd name="connsiteX60" fmla="*/ 299265 w 2152249"/>
              <a:gd name="connsiteY60" fmla="*/ 794007 h 210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52249" h="2108747">
                <a:moveTo>
                  <a:pt x="299265" y="794007"/>
                </a:moveTo>
                <a:lnTo>
                  <a:pt x="299265" y="794007"/>
                </a:lnTo>
                <a:cubicBezTo>
                  <a:pt x="308941" y="750464"/>
                  <a:pt x="309836" y="703985"/>
                  <a:pt x="328294" y="663378"/>
                </a:cubicBezTo>
                <a:cubicBezTo>
                  <a:pt x="335512" y="647498"/>
                  <a:pt x="360350" y="647478"/>
                  <a:pt x="371837" y="634350"/>
                </a:cubicBezTo>
                <a:cubicBezTo>
                  <a:pt x="394811" y="608094"/>
                  <a:pt x="410542" y="576293"/>
                  <a:pt x="429894" y="547264"/>
                </a:cubicBezTo>
                <a:cubicBezTo>
                  <a:pt x="441280" y="530185"/>
                  <a:pt x="458923" y="518235"/>
                  <a:pt x="473437" y="503721"/>
                </a:cubicBezTo>
                <a:cubicBezTo>
                  <a:pt x="485242" y="468306"/>
                  <a:pt x="488843" y="444772"/>
                  <a:pt x="516980" y="416635"/>
                </a:cubicBezTo>
                <a:cubicBezTo>
                  <a:pt x="529315" y="404300"/>
                  <a:pt x="546009" y="397283"/>
                  <a:pt x="560523" y="387607"/>
                </a:cubicBezTo>
                <a:cubicBezTo>
                  <a:pt x="570199" y="373093"/>
                  <a:pt x="576423" y="355551"/>
                  <a:pt x="589551" y="344064"/>
                </a:cubicBezTo>
                <a:cubicBezTo>
                  <a:pt x="615807" y="321090"/>
                  <a:pt x="647608" y="305359"/>
                  <a:pt x="676637" y="286007"/>
                </a:cubicBezTo>
                <a:cubicBezTo>
                  <a:pt x="732911" y="248491"/>
                  <a:pt x="703630" y="262495"/>
                  <a:pt x="763723" y="242464"/>
                </a:cubicBezTo>
                <a:cubicBezTo>
                  <a:pt x="773399" y="227950"/>
                  <a:pt x="779130" y="209818"/>
                  <a:pt x="792751" y="198921"/>
                </a:cubicBezTo>
                <a:cubicBezTo>
                  <a:pt x="804698" y="189364"/>
                  <a:pt x="822610" y="191249"/>
                  <a:pt x="836294" y="184407"/>
                </a:cubicBezTo>
                <a:cubicBezTo>
                  <a:pt x="851896" y="176606"/>
                  <a:pt x="864235" y="163179"/>
                  <a:pt x="879837" y="155378"/>
                </a:cubicBezTo>
                <a:cubicBezTo>
                  <a:pt x="904225" y="143184"/>
                  <a:pt x="958186" y="133325"/>
                  <a:pt x="981437" y="126350"/>
                </a:cubicBezTo>
                <a:cubicBezTo>
                  <a:pt x="1010745" y="117557"/>
                  <a:pt x="1068523" y="97321"/>
                  <a:pt x="1068523" y="97321"/>
                </a:cubicBezTo>
                <a:cubicBezTo>
                  <a:pt x="1083037" y="87645"/>
                  <a:pt x="1094628" y="68790"/>
                  <a:pt x="1112065" y="68292"/>
                </a:cubicBezTo>
                <a:cubicBezTo>
                  <a:pt x="1552493" y="55709"/>
                  <a:pt x="1452312" y="0"/>
                  <a:pt x="1620065" y="111835"/>
                </a:cubicBezTo>
                <a:cubicBezTo>
                  <a:pt x="1634535" y="155242"/>
                  <a:pt x="1637567" y="179638"/>
                  <a:pt x="1678123" y="213435"/>
                </a:cubicBezTo>
                <a:cubicBezTo>
                  <a:pt x="1689876" y="223229"/>
                  <a:pt x="1707151" y="223112"/>
                  <a:pt x="1721665" y="227950"/>
                </a:cubicBezTo>
                <a:cubicBezTo>
                  <a:pt x="1731341" y="242464"/>
                  <a:pt x="1735902" y="262247"/>
                  <a:pt x="1750694" y="271492"/>
                </a:cubicBezTo>
                <a:cubicBezTo>
                  <a:pt x="1776642" y="287709"/>
                  <a:pt x="1837780" y="300521"/>
                  <a:pt x="1837780" y="300521"/>
                </a:cubicBezTo>
                <a:cubicBezTo>
                  <a:pt x="1895975" y="358716"/>
                  <a:pt x="1905763" y="359324"/>
                  <a:pt x="1939380" y="460178"/>
                </a:cubicBezTo>
                <a:cubicBezTo>
                  <a:pt x="1949056" y="489207"/>
                  <a:pt x="1942948" y="530291"/>
                  <a:pt x="1968408" y="547264"/>
                </a:cubicBezTo>
                <a:cubicBezTo>
                  <a:pt x="1982922" y="556940"/>
                  <a:pt x="1998550" y="565125"/>
                  <a:pt x="2011951" y="576292"/>
                </a:cubicBezTo>
                <a:cubicBezTo>
                  <a:pt x="2053859" y="611215"/>
                  <a:pt x="2055980" y="620565"/>
                  <a:pt x="2084523" y="663378"/>
                </a:cubicBezTo>
                <a:cubicBezTo>
                  <a:pt x="2152249" y="866561"/>
                  <a:pt x="2120937" y="756055"/>
                  <a:pt x="2084523" y="1229435"/>
                </a:cubicBezTo>
                <a:cubicBezTo>
                  <a:pt x="2083185" y="1246828"/>
                  <a:pt x="2068622" y="1261491"/>
                  <a:pt x="2055494" y="1272978"/>
                </a:cubicBezTo>
                <a:cubicBezTo>
                  <a:pt x="2029238" y="1295952"/>
                  <a:pt x="1968408" y="1331035"/>
                  <a:pt x="1968408" y="1331035"/>
                </a:cubicBezTo>
                <a:cubicBezTo>
                  <a:pt x="1927950" y="1391722"/>
                  <a:pt x="1917967" y="1419032"/>
                  <a:pt x="1866808" y="1461664"/>
                </a:cubicBezTo>
                <a:cubicBezTo>
                  <a:pt x="1853407" y="1472831"/>
                  <a:pt x="1838867" y="1482891"/>
                  <a:pt x="1823265" y="1490692"/>
                </a:cubicBezTo>
                <a:cubicBezTo>
                  <a:pt x="1802436" y="1501107"/>
                  <a:pt x="1740275" y="1515069"/>
                  <a:pt x="1721665" y="1519721"/>
                </a:cubicBezTo>
                <a:cubicBezTo>
                  <a:pt x="1716827" y="1568102"/>
                  <a:pt x="1714544" y="1616807"/>
                  <a:pt x="1707151" y="1664864"/>
                </a:cubicBezTo>
                <a:cubicBezTo>
                  <a:pt x="1704825" y="1679986"/>
                  <a:pt x="1701124" y="1695677"/>
                  <a:pt x="1692637" y="1708407"/>
                </a:cubicBezTo>
                <a:cubicBezTo>
                  <a:pt x="1681251" y="1725486"/>
                  <a:pt x="1664863" y="1738809"/>
                  <a:pt x="1649094" y="1751950"/>
                </a:cubicBezTo>
                <a:cubicBezTo>
                  <a:pt x="1635693" y="1763117"/>
                  <a:pt x="1621153" y="1773177"/>
                  <a:pt x="1605551" y="1780978"/>
                </a:cubicBezTo>
                <a:cubicBezTo>
                  <a:pt x="1591867" y="1787820"/>
                  <a:pt x="1576522" y="1790654"/>
                  <a:pt x="1562008" y="1795492"/>
                </a:cubicBezTo>
                <a:cubicBezTo>
                  <a:pt x="1547494" y="1805168"/>
                  <a:pt x="1534067" y="1816720"/>
                  <a:pt x="1518465" y="1824521"/>
                </a:cubicBezTo>
                <a:cubicBezTo>
                  <a:pt x="1504781" y="1831363"/>
                  <a:pt x="1483815" y="1826586"/>
                  <a:pt x="1474923" y="1839035"/>
                </a:cubicBezTo>
                <a:cubicBezTo>
                  <a:pt x="1457138" y="1863934"/>
                  <a:pt x="1462867" y="1900661"/>
                  <a:pt x="1445894" y="1926121"/>
                </a:cubicBezTo>
                <a:cubicBezTo>
                  <a:pt x="1436218" y="1940635"/>
                  <a:pt x="1429993" y="1958177"/>
                  <a:pt x="1416865" y="1969664"/>
                </a:cubicBezTo>
                <a:cubicBezTo>
                  <a:pt x="1371467" y="2009388"/>
                  <a:pt x="1330301" y="2036069"/>
                  <a:pt x="1271723" y="2042235"/>
                </a:cubicBezTo>
                <a:cubicBezTo>
                  <a:pt x="1199390" y="2049849"/>
                  <a:pt x="1126580" y="2051912"/>
                  <a:pt x="1054008" y="2056750"/>
                </a:cubicBezTo>
                <a:cubicBezTo>
                  <a:pt x="860484" y="2051912"/>
                  <a:pt x="655236" y="2108747"/>
                  <a:pt x="473437" y="2042235"/>
                </a:cubicBezTo>
                <a:cubicBezTo>
                  <a:pt x="409665" y="2018904"/>
                  <a:pt x="486141" y="1901247"/>
                  <a:pt x="458923" y="1839035"/>
                </a:cubicBezTo>
                <a:cubicBezTo>
                  <a:pt x="446658" y="1811002"/>
                  <a:pt x="371837" y="1810007"/>
                  <a:pt x="371837" y="1810007"/>
                </a:cubicBezTo>
                <a:lnTo>
                  <a:pt x="313780" y="1722921"/>
                </a:lnTo>
                <a:lnTo>
                  <a:pt x="284751" y="1679378"/>
                </a:lnTo>
                <a:cubicBezTo>
                  <a:pt x="279913" y="1664864"/>
                  <a:pt x="281055" y="1646653"/>
                  <a:pt x="270237" y="1635835"/>
                </a:cubicBezTo>
                <a:cubicBezTo>
                  <a:pt x="259419" y="1625017"/>
                  <a:pt x="239424" y="1629808"/>
                  <a:pt x="226694" y="1621321"/>
                </a:cubicBezTo>
                <a:cubicBezTo>
                  <a:pt x="209615" y="1609935"/>
                  <a:pt x="197665" y="1592292"/>
                  <a:pt x="183151" y="1577778"/>
                </a:cubicBezTo>
                <a:cubicBezTo>
                  <a:pt x="173475" y="1558426"/>
                  <a:pt x="161720" y="1539980"/>
                  <a:pt x="154123" y="1519721"/>
                </a:cubicBezTo>
                <a:cubicBezTo>
                  <a:pt x="134137" y="1466426"/>
                  <a:pt x="151757" y="1459299"/>
                  <a:pt x="110580" y="1418121"/>
                </a:cubicBezTo>
                <a:cubicBezTo>
                  <a:pt x="98245" y="1405786"/>
                  <a:pt x="81551" y="1398768"/>
                  <a:pt x="67037" y="1389092"/>
                </a:cubicBezTo>
                <a:cubicBezTo>
                  <a:pt x="57361" y="1374578"/>
                  <a:pt x="45809" y="1361152"/>
                  <a:pt x="38008" y="1345550"/>
                </a:cubicBezTo>
                <a:cubicBezTo>
                  <a:pt x="0" y="1269535"/>
                  <a:pt x="24825" y="1143615"/>
                  <a:pt x="38008" y="1084292"/>
                </a:cubicBezTo>
                <a:cubicBezTo>
                  <a:pt x="43790" y="1058274"/>
                  <a:pt x="107047" y="1026761"/>
                  <a:pt x="125094" y="1011721"/>
                </a:cubicBezTo>
                <a:cubicBezTo>
                  <a:pt x="140863" y="998580"/>
                  <a:pt x="152434" y="980780"/>
                  <a:pt x="168637" y="968178"/>
                </a:cubicBezTo>
                <a:cubicBezTo>
                  <a:pt x="196176" y="946759"/>
                  <a:pt x="255723" y="910121"/>
                  <a:pt x="255723" y="910121"/>
                </a:cubicBezTo>
                <a:cubicBezTo>
                  <a:pt x="314271" y="822297"/>
                  <a:pt x="284751" y="884022"/>
                  <a:pt x="284751" y="706921"/>
                </a:cubicBezTo>
                <a:lnTo>
                  <a:pt x="299265" y="794007"/>
                </a:lnTo>
                <a:close/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1357297" y="3505200"/>
            <a:ext cx="2224103" cy="1066800"/>
          </a:xfrm>
          <a:custGeom>
            <a:avLst/>
            <a:gdLst>
              <a:gd name="connsiteX0" fmla="*/ 791 w 12105"/>
              <a:gd name="connsiteY0" fmla="*/ 2512 h 10000"/>
              <a:gd name="connsiteX1" fmla="*/ 858 w 12105"/>
              <a:gd name="connsiteY1" fmla="*/ 2412 h 10000"/>
              <a:gd name="connsiteX2" fmla="*/ 957 w 12105"/>
              <a:gd name="connsiteY2" fmla="*/ 2348 h 10000"/>
              <a:gd name="connsiteX3" fmla="*/ 1123 w 12105"/>
              <a:gd name="connsiteY3" fmla="*/ 2079 h 10000"/>
              <a:gd name="connsiteX4" fmla="*/ 1285 w 12105"/>
              <a:gd name="connsiteY4" fmla="*/ 1942 h 10000"/>
              <a:gd name="connsiteX5" fmla="*/ 1352 w 12105"/>
              <a:gd name="connsiteY5" fmla="*/ 1842 h 10000"/>
              <a:gd name="connsiteX6" fmla="*/ 2043 w 12105"/>
              <a:gd name="connsiteY6" fmla="*/ 1376 h 10000"/>
              <a:gd name="connsiteX7" fmla="*/ 2277 w 12105"/>
              <a:gd name="connsiteY7" fmla="*/ 1071 h 10000"/>
              <a:gd name="connsiteX8" fmla="*/ 2739 w 12105"/>
              <a:gd name="connsiteY8" fmla="*/ 939 h 10000"/>
              <a:gd name="connsiteX9" fmla="*/ 2937 w 12105"/>
              <a:gd name="connsiteY9" fmla="*/ 839 h 10000"/>
              <a:gd name="connsiteX10" fmla="*/ 3166 w 12105"/>
              <a:gd name="connsiteY10" fmla="*/ 538 h 10000"/>
              <a:gd name="connsiteX11" fmla="*/ 4190 w 12105"/>
              <a:gd name="connsiteY11" fmla="*/ 169 h 10000"/>
              <a:gd name="connsiteX12" fmla="*/ 4553 w 12105"/>
              <a:gd name="connsiteY12" fmla="*/ 68 h 10000"/>
              <a:gd name="connsiteX13" fmla="*/ 4783 w 12105"/>
              <a:gd name="connsiteY13" fmla="*/ 136 h 10000"/>
              <a:gd name="connsiteX14" fmla="*/ 4917 w 12105"/>
              <a:gd name="connsiteY14" fmla="*/ 237 h 10000"/>
              <a:gd name="connsiteX15" fmla="*/ 5443 w 12105"/>
              <a:gd name="connsiteY15" fmla="*/ 301 h 10000"/>
              <a:gd name="connsiteX16" fmla="*/ 5708 w 12105"/>
              <a:gd name="connsiteY16" fmla="*/ 369 h 10000"/>
              <a:gd name="connsiteX17" fmla="*/ 6004 w 12105"/>
              <a:gd name="connsiteY17" fmla="*/ 201 h 10000"/>
              <a:gd name="connsiteX18" fmla="*/ 6597 w 12105"/>
              <a:gd name="connsiteY18" fmla="*/ 0 h 10000"/>
              <a:gd name="connsiteX19" fmla="*/ 7356 w 12105"/>
              <a:gd name="connsiteY19" fmla="*/ 169 h 10000"/>
              <a:gd name="connsiteX20" fmla="*/ 7656 w 12105"/>
              <a:gd name="connsiteY20" fmla="*/ 301 h 10000"/>
              <a:gd name="connsiteX21" fmla="*/ 7953 w 12105"/>
              <a:gd name="connsiteY21" fmla="*/ 506 h 10000"/>
              <a:gd name="connsiteX22" fmla="*/ 8577 w 12105"/>
              <a:gd name="connsiteY22" fmla="*/ 1172 h 10000"/>
              <a:gd name="connsiteX23" fmla="*/ 9008 w 12105"/>
              <a:gd name="connsiteY23" fmla="*/ 1778 h 10000"/>
              <a:gd name="connsiteX24" fmla="*/ 9336 w 12105"/>
              <a:gd name="connsiteY24" fmla="*/ 2111 h 10000"/>
              <a:gd name="connsiteX25" fmla="*/ 9435 w 12105"/>
              <a:gd name="connsiteY25" fmla="*/ 2247 h 10000"/>
              <a:gd name="connsiteX26" fmla="*/ 9731 w 12105"/>
              <a:gd name="connsiteY26" fmla="*/ 2512 h 10000"/>
              <a:gd name="connsiteX27" fmla="*/ 9830 w 12105"/>
              <a:gd name="connsiteY27" fmla="*/ 2612 h 10000"/>
              <a:gd name="connsiteX28" fmla="*/ 12105 w 12105"/>
              <a:gd name="connsiteY28" fmla="*/ 3000 h 10000"/>
              <a:gd name="connsiteX29" fmla="*/ 9897 w 12105"/>
              <a:gd name="connsiteY29" fmla="*/ 5293 h 10000"/>
              <a:gd name="connsiteX30" fmla="*/ 9731 w 12105"/>
              <a:gd name="connsiteY30" fmla="*/ 5831 h 10000"/>
              <a:gd name="connsiteX31" fmla="*/ 9601 w 12105"/>
              <a:gd name="connsiteY31" fmla="*/ 6300 h 10000"/>
              <a:gd name="connsiteX32" fmla="*/ 9273 w 12105"/>
              <a:gd name="connsiteY32" fmla="*/ 7002 h 10000"/>
              <a:gd name="connsiteX33" fmla="*/ 9138 w 12105"/>
              <a:gd name="connsiteY33" fmla="*/ 7335 h 10000"/>
              <a:gd name="connsiteX34" fmla="*/ 9008 w 12105"/>
              <a:gd name="connsiteY34" fmla="*/ 7604 h 10000"/>
              <a:gd name="connsiteX35" fmla="*/ 8810 w 12105"/>
              <a:gd name="connsiteY35" fmla="*/ 8006 h 10000"/>
              <a:gd name="connsiteX36" fmla="*/ 8281 w 12105"/>
              <a:gd name="connsiteY36" fmla="*/ 8475 h 10000"/>
              <a:gd name="connsiteX37" fmla="*/ 7917 w 12105"/>
              <a:gd name="connsiteY37" fmla="*/ 8575 h 10000"/>
              <a:gd name="connsiteX38" fmla="*/ 7391 w 12105"/>
              <a:gd name="connsiteY38" fmla="*/ 8744 h 10000"/>
              <a:gd name="connsiteX39" fmla="*/ 6897 w 12105"/>
              <a:gd name="connsiteY39" fmla="*/ 9081 h 10000"/>
              <a:gd name="connsiteX40" fmla="*/ 6336 w 12105"/>
              <a:gd name="connsiteY40" fmla="*/ 9145 h 10000"/>
              <a:gd name="connsiteX41" fmla="*/ 6071 w 12105"/>
              <a:gd name="connsiteY41" fmla="*/ 9314 h 10000"/>
              <a:gd name="connsiteX42" fmla="*/ 5972 w 12105"/>
              <a:gd name="connsiteY42" fmla="*/ 9346 h 10000"/>
              <a:gd name="connsiteX43" fmla="*/ 5079 w 12105"/>
              <a:gd name="connsiteY43" fmla="*/ 9852 h 10000"/>
              <a:gd name="connsiteX44" fmla="*/ 4320 w 12105"/>
              <a:gd name="connsiteY44" fmla="*/ 9884 h 10000"/>
              <a:gd name="connsiteX45" fmla="*/ 3233 w 12105"/>
              <a:gd name="connsiteY45" fmla="*/ 9514 h 10000"/>
              <a:gd name="connsiteX46" fmla="*/ 3202 w 12105"/>
              <a:gd name="connsiteY46" fmla="*/ 9346 h 10000"/>
              <a:gd name="connsiteX47" fmla="*/ 2937 w 12105"/>
              <a:gd name="connsiteY47" fmla="*/ 9314 h 10000"/>
              <a:gd name="connsiteX48" fmla="*/ 2605 w 12105"/>
              <a:gd name="connsiteY48" fmla="*/ 9145 h 10000"/>
              <a:gd name="connsiteX49" fmla="*/ 2277 w 12105"/>
              <a:gd name="connsiteY49" fmla="*/ 8776 h 10000"/>
              <a:gd name="connsiteX50" fmla="*/ 1945 w 12105"/>
              <a:gd name="connsiteY50" fmla="*/ 8712 h 10000"/>
              <a:gd name="connsiteX51" fmla="*/ 1715 w 12105"/>
              <a:gd name="connsiteY51" fmla="*/ 8543 h 10000"/>
              <a:gd name="connsiteX52" fmla="*/ 1549 w 12105"/>
              <a:gd name="connsiteY52" fmla="*/ 8343 h 10000"/>
              <a:gd name="connsiteX53" fmla="*/ 1320 w 12105"/>
              <a:gd name="connsiteY53" fmla="*/ 8074 h 10000"/>
              <a:gd name="connsiteX54" fmla="*/ 1154 w 12105"/>
              <a:gd name="connsiteY54" fmla="*/ 7873 h 10000"/>
              <a:gd name="connsiteX55" fmla="*/ 957 w 12105"/>
              <a:gd name="connsiteY55" fmla="*/ 7741 h 10000"/>
              <a:gd name="connsiteX56" fmla="*/ 759 w 12105"/>
              <a:gd name="connsiteY56" fmla="*/ 7504 h 10000"/>
              <a:gd name="connsiteX57" fmla="*/ 692 w 12105"/>
              <a:gd name="connsiteY57" fmla="*/ 7372 h 10000"/>
              <a:gd name="connsiteX58" fmla="*/ 364 w 12105"/>
              <a:gd name="connsiteY58" fmla="*/ 7035 h 10000"/>
              <a:gd name="connsiteX59" fmla="*/ 166 w 12105"/>
              <a:gd name="connsiteY59" fmla="*/ 6633 h 10000"/>
              <a:gd name="connsiteX60" fmla="*/ 0 w 12105"/>
              <a:gd name="connsiteY60" fmla="*/ 5831 h 10000"/>
              <a:gd name="connsiteX61" fmla="*/ 130 w 12105"/>
              <a:gd name="connsiteY61" fmla="*/ 4691 h 10000"/>
              <a:gd name="connsiteX62" fmla="*/ 265 w 12105"/>
              <a:gd name="connsiteY62" fmla="*/ 3551 h 10000"/>
              <a:gd name="connsiteX63" fmla="*/ 660 w 12105"/>
              <a:gd name="connsiteY63" fmla="*/ 2817 h 10000"/>
              <a:gd name="connsiteX64" fmla="*/ 791 w 12105"/>
              <a:gd name="connsiteY64" fmla="*/ 2512 h 10000"/>
              <a:gd name="connsiteX0" fmla="*/ 2469 w 13783"/>
              <a:gd name="connsiteY0" fmla="*/ 2512 h 10000"/>
              <a:gd name="connsiteX1" fmla="*/ 2536 w 13783"/>
              <a:gd name="connsiteY1" fmla="*/ 2412 h 10000"/>
              <a:gd name="connsiteX2" fmla="*/ 2635 w 13783"/>
              <a:gd name="connsiteY2" fmla="*/ 2348 h 10000"/>
              <a:gd name="connsiteX3" fmla="*/ 2801 w 13783"/>
              <a:gd name="connsiteY3" fmla="*/ 2079 h 10000"/>
              <a:gd name="connsiteX4" fmla="*/ 2963 w 13783"/>
              <a:gd name="connsiteY4" fmla="*/ 1942 h 10000"/>
              <a:gd name="connsiteX5" fmla="*/ 3030 w 13783"/>
              <a:gd name="connsiteY5" fmla="*/ 1842 h 10000"/>
              <a:gd name="connsiteX6" fmla="*/ 3721 w 13783"/>
              <a:gd name="connsiteY6" fmla="*/ 1376 h 10000"/>
              <a:gd name="connsiteX7" fmla="*/ 3955 w 13783"/>
              <a:gd name="connsiteY7" fmla="*/ 1071 h 10000"/>
              <a:gd name="connsiteX8" fmla="*/ 4417 w 13783"/>
              <a:gd name="connsiteY8" fmla="*/ 939 h 10000"/>
              <a:gd name="connsiteX9" fmla="*/ 4615 w 13783"/>
              <a:gd name="connsiteY9" fmla="*/ 839 h 10000"/>
              <a:gd name="connsiteX10" fmla="*/ 4844 w 13783"/>
              <a:gd name="connsiteY10" fmla="*/ 538 h 10000"/>
              <a:gd name="connsiteX11" fmla="*/ 5868 w 13783"/>
              <a:gd name="connsiteY11" fmla="*/ 169 h 10000"/>
              <a:gd name="connsiteX12" fmla="*/ 6231 w 13783"/>
              <a:gd name="connsiteY12" fmla="*/ 68 h 10000"/>
              <a:gd name="connsiteX13" fmla="*/ 6461 w 13783"/>
              <a:gd name="connsiteY13" fmla="*/ 136 h 10000"/>
              <a:gd name="connsiteX14" fmla="*/ 6595 w 13783"/>
              <a:gd name="connsiteY14" fmla="*/ 237 h 10000"/>
              <a:gd name="connsiteX15" fmla="*/ 7121 w 13783"/>
              <a:gd name="connsiteY15" fmla="*/ 301 h 10000"/>
              <a:gd name="connsiteX16" fmla="*/ 7386 w 13783"/>
              <a:gd name="connsiteY16" fmla="*/ 369 h 10000"/>
              <a:gd name="connsiteX17" fmla="*/ 7682 w 13783"/>
              <a:gd name="connsiteY17" fmla="*/ 201 h 10000"/>
              <a:gd name="connsiteX18" fmla="*/ 8275 w 13783"/>
              <a:gd name="connsiteY18" fmla="*/ 0 h 10000"/>
              <a:gd name="connsiteX19" fmla="*/ 9034 w 13783"/>
              <a:gd name="connsiteY19" fmla="*/ 169 h 10000"/>
              <a:gd name="connsiteX20" fmla="*/ 9334 w 13783"/>
              <a:gd name="connsiteY20" fmla="*/ 301 h 10000"/>
              <a:gd name="connsiteX21" fmla="*/ 9631 w 13783"/>
              <a:gd name="connsiteY21" fmla="*/ 506 h 10000"/>
              <a:gd name="connsiteX22" fmla="*/ 10255 w 13783"/>
              <a:gd name="connsiteY22" fmla="*/ 1172 h 10000"/>
              <a:gd name="connsiteX23" fmla="*/ 10686 w 13783"/>
              <a:gd name="connsiteY23" fmla="*/ 1778 h 10000"/>
              <a:gd name="connsiteX24" fmla="*/ 11014 w 13783"/>
              <a:gd name="connsiteY24" fmla="*/ 2111 h 10000"/>
              <a:gd name="connsiteX25" fmla="*/ 11113 w 13783"/>
              <a:gd name="connsiteY25" fmla="*/ 2247 h 10000"/>
              <a:gd name="connsiteX26" fmla="*/ 11409 w 13783"/>
              <a:gd name="connsiteY26" fmla="*/ 2512 h 10000"/>
              <a:gd name="connsiteX27" fmla="*/ 11508 w 13783"/>
              <a:gd name="connsiteY27" fmla="*/ 2612 h 10000"/>
              <a:gd name="connsiteX28" fmla="*/ 13783 w 13783"/>
              <a:gd name="connsiteY28" fmla="*/ 3000 h 10000"/>
              <a:gd name="connsiteX29" fmla="*/ 11575 w 13783"/>
              <a:gd name="connsiteY29" fmla="*/ 5293 h 10000"/>
              <a:gd name="connsiteX30" fmla="*/ 11409 w 13783"/>
              <a:gd name="connsiteY30" fmla="*/ 5831 h 10000"/>
              <a:gd name="connsiteX31" fmla="*/ 11279 w 13783"/>
              <a:gd name="connsiteY31" fmla="*/ 6300 h 10000"/>
              <a:gd name="connsiteX32" fmla="*/ 10951 w 13783"/>
              <a:gd name="connsiteY32" fmla="*/ 7002 h 10000"/>
              <a:gd name="connsiteX33" fmla="*/ 10816 w 13783"/>
              <a:gd name="connsiteY33" fmla="*/ 7335 h 10000"/>
              <a:gd name="connsiteX34" fmla="*/ 10686 w 13783"/>
              <a:gd name="connsiteY34" fmla="*/ 7604 h 10000"/>
              <a:gd name="connsiteX35" fmla="*/ 10488 w 13783"/>
              <a:gd name="connsiteY35" fmla="*/ 8006 h 10000"/>
              <a:gd name="connsiteX36" fmla="*/ 9959 w 13783"/>
              <a:gd name="connsiteY36" fmla="*/ 8475 h 10000"/>
              <a:gd name="connsiteX37" fmla="*/ 9595 w 13783"/>
              <a:gd name="connsiteY37" fmla="*/ 8575 h 10000"/>
              <a:gd name="connsiteX38" fmla="*/ 9069 w 13783"/>
              <a:gd name="connsiteY38" fmla="*/ 8744 h 10000"/>
              <a:gd name="connsiteX39" fmla="*/ 8575 w 13783"/>
              <a:gd name="connsiteY39" fmla="*/ 9081 h 10000"/>
              <a:gd name="connsiteX40" fmla="*/ 8014 w 13783"/>
              <a:gd name="connsiteY40" fmla="*/ 9145 h 10000"/>
              <a:gd name="connsiteX41" fmla="*/ 7749 w 13783"/>
              <a:gd name="connsiteY41" fmla="*/ 9314 h 10000"/>
              <a:gd name="connsiteX42" fmla="*/ 7650 w 13783"/>
              <a:gd name="connsiteY42" fmla="*/ 9346 h 10000"/>
              <a:gd name="connsiteX43" fmla="*/ 6757 w 13783"/>
              <a:gd name="connsiteY43" fmla="*/ 9852 h 10000"/>
              <a:gd name="connsiteX44" fmla="*/ 5998 w 13783"/>
              <a:gd name="connsiteY44" fmla="*/ 9884 h 10000"/>
              <a:gd name="connsiteX45" fmla="*/ 4911 w 13783"/>
              <a:gd name="connsiteY45" fmla="*/ 9514 h 10000"/>
              <a:gd name="connsiteX46" fmla="*/ 4880 w 13783"/>
              <a:gd name="connsiteY46" fmla="*/ 9346 h 10000"/>
              <a:gd name="connsiteX47" fmla="*/ 4615 w 13783"/>
              <a:gd name="connsiteY47" fmla="*/ 9314 h 10000"/>
              <a:gd name="connsiteX48" fmla="*/ 4283 w 13783"/>
              <a:gd name="connsiteY48" fmla="*/ 9145 h 10000"/>
              <a:gd name="connsiteX49" fmla="*/ 3955 w 13783"/>
              <a:gd name="connsiteY49" fmla="*/ 8776 h 10000"/>
              <a:gd name="connsiteX50" fmla="*/ 3623 w 13783"/>
              <a:gd name="connsiteY50" fmla="*/ 8712 h 10000"/>
              <a:gd name="connsiteX51" fmla="*/ 3393 w 13783"/>
              <a:gd name="connsiteY51" fmla="*/ 8543 h 10000"/>
              <a:gd name="connsiteX52" fmla="*/ 3227 w 13783"/>
              <a:gd name="connsiteY52" fmla="*/ 8343 h 10000"/>
              <a:gd name="connsiteX53" fmla="*/ 2998 w 13783"/>
              <a:gd name="connsiteY53" fmla="*/ 8074 h 10000"/>
              <a:gd name="connsiteX54" fmla="*/ 2832 w 13783"/>
              <a:gd name="connsiteY54" fmla="*/ 7873 h 10000"/>
              <a:gd name="connsiteX55" fmla="*/ 2635 w 13783"/>
              <a:gd name="connsiteY55" fmla="*/ 7741 h 10000"/>
              <a:gd name="connsiteX56" fmla="*/ 2437 w 13783"/>
              <a:gd name="connsiteY56" fmla="*/ 7504 h 10000"/>
              <a:gd name="connsiteX57" fmla="*/ 2370 w 13783"/>
              <a:gd name="connsiteY57" fmla="*/ 7372 h 10000"/>
              <a:gd name="connsiteX58" fmla="*/ 2042 w 13783"/>
              <a:gd name="connsiteY58" fmla="*/ 7035 h 10000"/>
              <a:gd name="connsiteX59" fmla="*/ 1844 w 13783"/>
              <a:gd name="connsiteY59" fmla="*/ 6633 h 10000"/>
              <a:gd name="connsiteX60" fmla="*/ 1678 w 13783"/>
              <a:gd name="connsiteY60" fmla="*/ 5831 h 10000"/>
              <a:gd name="connsiteX61" fmla="*/ 1808 w 13783"/>
              <a:gd name="connsiteY61" fmla="*/ 4691 h 10000"/>
              <a:gd name="connsiteX62" fmla="*/ 99 w 13783"/>
              <a:gd name="connsiteY62" fmla="*/ 4000 h 10000"/>
              <a:gd name="connsiteX63" fmla="*/ 2338 w 13783"/>
              <a:gd name="connsiteY63" fmla="*/ 2817 h 10000"/>
              <a:gd name="connsiteX64" fmla="*/ 2469 w 13783"/>
              <a:gd name="connsiteY64" fmla="*/ 2512 h 10000"/>
              <a:gd name="connsiteX0" fmla="*/ 2469 w 13783"/>
              <a:gd name="connsiteY0" fmla="*/ 2512 h 10000"/>
              <a:gd name="connsiteX1" fmla="*/ 2536 w 13783"/>
              <a:gd name="connsiteY1" fmla="*/ 2412 h 10000"/>
              <a:gd name="connsiteX2" fmla="*/ 2635 w 13783"/>
              <a:gd name="connsiteY2" fmla="*/ 2348 h 10000"/>
              <a:gd name="connsiteX3" fmla="*/ 2801 w 13783"/>
              <a:gd name="connsiteY3" fmla="*/ 2079 h 10000"/>
              <a:gd name="connsiteX4" fmla="*/ 2963 w 13783"/>
              <a:gd name="connsiteY4" fmla="*/ 1942 h 10000"/>
              <a:gd name="connsiteX5" fmla="*/ 3030 w 13783"/>
              <a:gd name="connsiteY5" fmla="*/ 1842 h 10000"/>
              <a:gd name="connsiteX6" fmla="*/ 3721 w 13783"/>
              <a:gd name="connsiteY6" fmla="*/ 1376 h 10000"/>
              <a:gd name="connsiteX7" fmla="*/ 3955 w 13783"/>
              <a:gd name="connsiteY7" fmla="*/ 1071 h 10000"/>
              <a:gd name="connsiteX8" fmla="*/ 4417 w 13783"/>
              <a:gd name="connsiteY8" fmla="*/ 939 h 10000"/>
              <a:gd name="connsiteX9" fmla="*/ 4615 w 13783"/>
              <a:gd name="connsiteY9" fmla="*/ 839 h 10000"/>
              <a:gd name="connsiteX10" fmla="*/ 4844 w 13783"/>
              <a:gd name="connsiteY10" fmla="*/ 538 h 10000"/>
              <a:gd name="connsiteX11" fmla="*/ 5868 w 13783"/>
              <a:gd name="connsiteY11" fmla="*/ 169 h 10000"/>
              <a:gd name="connsiteX12" fmla="*/ 6231 w 13783"/>
              <a:gd name="connsiteY12" fmla="*/ 68 h 10000"/>
              <a:gd name="connsiteX13" fmla="*/ 6461 w 13783"/>
              <a:gd name="connsiteY13" fmla="*/ 136 h 10000"/>
              <a:gd name="connsiteX14" fmla="*/ 6595 w 13783"/>
              <a:gd name="connsiteY14" fmla="*/ 237 h 10000"/>
              <a:gd name="connsiteX15" fmla="*/ 7121 w 13783"/>
              <a:gd name="connsiteY15" fmla="*/ 301 h 10000"/>
              <a:gd name="connsiteX16" fmla="*/ 7386 w 13783"/>
              <a:gd name="connsiteY16" fmla="*/ 369 h 10000"/>
              <a:gd name="connsiteX17" fmla="*/ 7682 w 13783"/>
              <a:gd name="connsiteY17" fmla="*/ 201 h 10000"/>
              <a:gd name="connsiteX18" fmla="*/ 8275 w 13783"/>
              <a:gd name="connsiteY18" fmla="*/ 0 h 10000"/>
              <a:gd name="connsiteX19" fmla="*/ 9034 w 13783"/>
              <a:gd name="connsiteY19" fmla="*/ 169 h 10000"/>
              <a:gd name="connsiteX20" fmla="*/ 9334 w 13783"/>
              <a:gd name="connsiteY20" fmla="*/ 301 h 10000"/>
              <a:gd name="connsiteX21" fmla="*/ 9631 w 13783"/>
              <a:gd name="connsiteY21" fmla="*/ 506 h 10000"/>
              <a:gd name="connsiteX22" fmla="*/ 10255 w 13783"/>
              <a:gd name="connsiteY22" fmla="*/ 1172 h 10000"/>
              <a:gd name="connsiteX23" fmla="*/ 10686 w 13783"/>
              <a:gd name="connsiteY23" fmla="*/ 1778 h 10000"/>
              <a:gd name="connsiteX24" fmla="*/ 11014 w 13783"/>
              <a:gd name="connsiteY24" fmla="*/ 2111 h 10000"/>
              <a:gd name="connsiteX25" fmla="*/ 11113 w 13783"/>
              <a:gd name="connsiteY25" fmla="*/ 2247 h 10000"/>
              <a:gd name="connsiteX26" fmla="*/ 11409 w 13783"/>
              <a:gd name="connsiteY26" fmla="*/ 2512 h 10000"/>
              <a:gd name="connsiteX27" fmla="*/ 11508 w 13783"/>
              <a:gd name="connsiteY27" fmla="*/ 2612 h 10000"/>
              <a:gd name="connsiteX28" fmla="*/ 13783 w 13783"/>
              <a:gd name="connsiteY28" fmla="*/ 3000 h 10000"/>
              <a:gd name="connsiteX29" fmla="*/ 11575 w 13783"/>
              <a:gd name="connsiteY29" fmla="*/ 5293 h 10000"/>
              <a:gd name="connsiteX30" fmla="*/ 11409 w 13783"/>
              <a:gd name="connsiteY30" fmla="*/ 5831 h 10000"/>
              <a:gd name="connsiteX31" fmla="*/ 11279 w 13783"/>
              <a:gd name="connsiteY31" fmla="*/ 6300 h 10000"/>
              <a:gd name="connsiteX32" fmla="*/ 10951 w 13783"/>
              <a:gd name="connsiteY32" fmla="*/ 7002 h 10000"/>
              <a:gd name="connsiteX33" fmla="*/ 10816 w 13783"/>
              <a:gd name="connsiteY33" fmla="*/ 7335 h 10000"/>
              <a:gd name="connsiteX34" fmla="*/ 10686 w 13783"/>
              <a:gd name="connsiteY34" fmla="*/ 7604 h 10000"/>
              <a:gd name="connsiteX35" fmla="*/ 10488 w 13783"/>
              <a:gd name="connsiteY35" fmla="*/ 8006 h 10000"/>
              <a:gd name="connsiteX36" fmla="*/ 9959 w 13783"/>
              <a:gd name="connsiteY36" fmla="*/ 8475 h 10000"/>
              <a:gd name="connsiteX37" fmla="*/ 9595 w 13783"/>
              <a:gd name="connsiteY37" fmla="*/ 8575 h 10000"/>
              <a:gd name="connsiteX38" fmla="*/ 9069 w 13783"/>
              <a:gd name="connsiteY38" fmla="*/ 8744 h 10000"/>
              <a:gd name="connsiteX39" fmla="*/ 8575 w 13783"/>
              <a:gd name="connsiteY39" fmla="*/ 9081 h 10000"/>
              <a:gd name="connsiteX40" fmla="*/ 8014 w 13783"/>
              <a:gd name="connsiteY40" fmla="*/ 9145 h 10000"/>
              <a:gd name="connsiteX41" fmla="*/ 7749 w 13783"/>
              <a:gd name="connsiteY41" fmla="*/ 9314 h 10000"/>
              <a:gd name="connsiteX42" fmla="*/ 7650 w 13783"/>
              <a:gd name="connsiteY42" fmla="*/ 9346 h 10000"/>
              <a:gd name="connsiteX43" fmla="*/ 6757 w 13783"/>
              <a:gd name="connsiteY43" fmla="*/ 9852 h 10000"/>
              <a:gd name="connsiteX44" fmla="*/ 5998 w 13783"/>
              <a:gd name="connsiteY44" fmla="*/ 9884 h 10000"/>
              <a:gd name="connsiteX45" fmla="*/ 4911 w 13783"/>
              <a:gd name="connsiteY45" fmla="*/ 9514 h 10000"/>
              <a:gd name="connsiteX46" fmla="*/ 4880 w 13783"/>
              <a:gd name="connsiteY46" fmla="*/ 9346 h 10000"/>
              <a:gd name="connsiteX47" fmla="*/ 4615 w 13783"/>
              <a:gd name="connsiteY47" fmla="*/ 9314 h 10000"/>
              <a:gd name="connsiteX48" fmla="*/ 4283 w 13783"/>
              <a:gd name="connsiteY48" fmla="*/ 9145 h 10000"/>
              <a:gd name="connsiteX49" fmla="*/ 3955 w 13783"/>
              <a:gd name="connsiteY49" fmla="*/ 8776 h 10000"/>
              <a:gd name="connsiteX50" fmla="*/ 3623 w 13783"/>
              <a:gd name="connsiteY50" fmla="*/ 8712 h 10000"/>
              <a:gd name="connsiteX51" fmla="*/ 3393 w 13783"/>
              <a:gd name="connsiteY51" fmla="*/ 8543 h 10000"/>
              <a:gd name="connsiteX52" fmla="*/ 3227 w 13783"/>
              <a:gd name="connsiteY52" fmla="*/ 8343 h 10000"/>
              <a:gd name="connsiteX53" fmla="*/ 2998 w 13783"/>
              <a:gd name="connsiteY53" fmla="*/ 8074 h 10000"/>
              <a:gd name="connsiteX54" fmla="*/ 2832 w 13783"/>
              <a:gd name="connsiteY54" fmla="*/ 7873 h 10000"/>
              <a:gd name="connsiteX55" fmla="*/ 2635 w 13783"/>
              <a:gd name="connsiteY55" fmla="*/ 7741 h 10000"/>
              <a:gd name="connsiteX56" fmla="*/ 2437 w 13783"/>
              <a:gd name="connsiteY56" fmla="*/ 7504 h 10000"/>
              <a:gd name="connsiteX57" fmla="*/ 2370 w 13783"/>
              <a:gd name="connsiteY57" fmla="*/ 7372 h 10000"/>
              <a:gd name="connsiteX58" fmla="*/ 2042 w 13783"/>
              <a:gd name="connsiteY58" fmla="*/ 7035 h 10000"/>
              <a:gd name="connsiteX59" fmla="*/ 1844 w 13783"/>
              <a:gd name="connsiteY59" fmla="*/ 6633 h 10000"/>
              <a:gd name="connsiteX60" fmla="*/ 1678 w 13783"/>
              <a:gd name="connsiteY60" fmla="*/ 5831 h 10000"/>
              <a:gd name="connsiteX61" fmla="*/ 1678 w 13783"/>
              <a:gd name="connsiteY61" fmla="*/ 6000 h 10000"/>
              <a:gd name="connsiteX62" fmla="*/ 99 w 13783"/>
              <a:gd name="connsiteY62" fmla="*/ 4000 h 10000"/>
              <a:gd name="connsiteX63" fmla="*/ 2338 w 13783"/>
              <a:gd name="connsiteY63" fmla="*/ 2817 h 10000"/>
              <a:gd name="connsiteX64" fmla="*/ 2469 w 13783"/>
              <a:gd name="connsiteY64" fmla="*/ 2512 h 10000"/>
              <a:gd name="connsiteX0" fmla="*/ 2469 w 13783"/>
              <a:gd name="connsiteY0" fmla="*/ 2512 h 10000"/>
              <a:gd name="connsiteX1" fmla="*/ 2536 w 13783"/>
              <a:gd name="connsiteY1" fmla="*/ 2412 h 10000"/>
              <a:gd name="connsiteX2" fmla="*/ 2635 w 13783"/>
              <a:gd name="connsiteY2" fmla="*/ 2348 h 10000"/>
              <a:gd name="connsiteX3" fmla="*/ 2801 w 13783"/>
              <a:gd name="connsiteY3" fmla="*/ 2079 h 10000"/>
              <a:gd name="connsiteX4" fmla="*/ 2963 w 13783"/>
              <a:gd name="connsiteY4" fmla="*/ 1942 h 10000"/>
              <a:gd name="connsiteX5" fmla="*/ 3030 w 13783"/>
              <a:gd name="connsiteY5" fmla="*/ 1842 h 10000"/>
              <a:gd name="connsiteX6" fmla="*/ 3721 w 13783"/>
              <a:gd name="connsiteY6" fmla="*/ 1376 h 10000"/>
              <a:gd name="connsiteX7" fmla="*/ 3955 w 13783"/>
              <a:gd name="connsiteY7" fmla="*/ 1071 h 10000"/>
              <a:gd name="connsiteX8" fmla="*/ 4417 w 13783"/>
              <a:gd name="connsiteY8" fmla="*/ 939 h 10000"/>
              <a:gd name="connsiteX9" fmla="*/ 4615 w 13783"/>
              <a:gd name="connsiteY9" fmla="*/ 839 h 10000"/>
              <a:gd name="connsiteX10" fmla="*/ 4844 w 13783"/>
              <a:gd name="connsiteY10" fmla="*/ 538 h 10000"/>
              <a:gd name="connsiteX11" fmla="*/ 5868 w 13783"/>
              <a:gd name="connsiteY11" fmla="*/ 169 h 10000"/>
              <a:gd name="connsiteX12" fmla="*/ 6231 w 13783"/>
              <a:gd name="connsiteY12" fmla="*/ 68 h 10000"/>
              <a:gd name="connsiteX13" fmla="*/ 6461 w 13783"/>
              <a:gd name="connsiteY13" fmla="*/ 136 h 10000"/>
              <a:gd name="connsiteX14" fmla="*/ 6595 w 13783"/>
              <a:gd name="connsiteY14" fmla="*/ 237 h 10000"/>
              <a:gd name="connsiteX15" fmla="*/ 7121 w 13783"/>
              <a:gd name="connsiteY15" fmla="*/ 301 h 10000"/>
              <a:gd name="connsiteX16" fmla="*/ 7386 w 13783"/>
              <a:gd name="connsiteY16" fmla="*/ 369 h 10000"/>
              <a:gd name="connsiteX17" fmla="*/ 7682 w 13783"/>
              <a:gd name="connsiteY17" fmla="*/ 201 h 10000"/>
              <a:gd name="connsiteX18" fmla="*/ 8275 w 13783"/>
              <a:gd name="connsiteY18" fmla="*/ 0 h 10000"/>
              <a:gd name="connsiteX19" fmla="*/ 9034 w 13783"/>
              <a:gd name="connsiteY19" fmla="*/ 169 h 10000"/>
              <a:gd name="connsiteX20" fmla="*/ 9334 w 13783"/>
              <a:gd name="connsiteY20" fmla="*/ 301 h 10000"/>
              <a:gd name="connsiteX21" fmla="*/ 9631 w 13783"/>
              <a:gd name="connsiteY21" fmla="*/ 506 h 10000"/>
              <a:gd name="connsiteX22" fmla="*/ 10255 w 13783"/>
              <a:gd name="connsiteY22" fmla="*/ 1172 h 10000"/>
              <a:gd name="connsiteX23" fmla="*/ 10686 w 13783"/>
              <a:gd name="connsiteY23" fmla="*/ 1778 h 10000"/>
              <a:gd name="connsiteX24" fmla="*/ 11014 w 13783"/>
              <a:gd name="connsiteY24" fmla="*/ 2111 h 10000"/>
              <a:gd name="connsiteX25" fmla="*/ 11113 w 13783"/>
              <a:gd name="connsiteY25" fmla="*/ 2247 h 10000"/>
              <a:gd name="connsiteX26" fmla="*/ 11409 w 13783"/>
              <a:gd name="connsiteY26" fmla="*/ 2512 h 10000"/>
              <a:gd name="connsiteX27" fmla="*/ 11678 w 13783"/>
              <a:gd name="connsiteY27" fmla="*/ 1000 h 10000"/>
              <a:gd name="connsiteX28" fmla="*/ 13783 w 13783"/>
              <a:gd name="connsiteY28" fmla="*/ 3000 h 10000"/>
              <a:gd name="connsiteX29" fmla="*/ 11575 w 13783"/>
              <a:gd name="connsiteY29" fmla="*/ 5293 h 10000"/>
              <a:gd name="connsiteX30" fmla="*/ 11409 w 13783"/>
              <a:gd name="connsiteY30" fmla="*/ 5831 h 10000"/>
              <a:gd name="connsiteX31" fmla="*/ 11279 w 13783"/>
              <a:gd name="connsiteY31" fmla="*/ 6300 h 10000"/>
              <a:gd name="connsiteX32" fmla="*/ 10951 w 13783"/>
              <a:gd name="connsiteY32" fmla="*/ 7002 h 10000"/>
              <a:gd name="connsiteX33" fmla="*/ 10816 w 13783"/>
              <a:gd name="connsiteY33" fmla="*/ 7335 h 10000"/>
              <a:gd name="connsiteX34" fmla="*/ 10686 w 13783"/>
              <a:gd name="connsiteY34" fmla="*/ 7604 h 10000"/>
              <a:gd name="connsiteX35" fmla="*/ 10488 w 13783"/>
              <a:gd name="connsiteY35" fmla="*/ 8006 h 10000"/>
              <a:gd name="connsiteX36" fmla="*/ 9959 w 13783"/>
              <a:gd name="connsiteY36" fmla="*/ 8475 h 10000"/>
              <a:gd name="connsiteX37" fmla="*/ 9595 w 13783"/>
              <a:gd name="connsiteY37" fmla="*/ 8575 h 10000"/>
              <a:gd name="connsiteX38" fmla="*/ 9069 w 13783"/>
              <a:gd name="connsiteY38" fmla="*/ 8744 h 10000"/>
              <a:gd name="connsiteX39" fmla="*/ 8575 w 13783"/>
              <a:gd name="connsiteY39" fmla="*/ 9081 h 10000"/>
              <a:gd name="connsiteX40" fmla="*/ 8014 w 13783"/>
              <a:gd name="connsiteY40" fmla="*/ 9145 h 10000"/>
              <a:gd name="connsiteX41" fmla="*/ 7749 w 13783"/>
              <a:gd name="connsiteY41" fmla="*/ 9314 h 10000"/>
              <a:gd name="connsiteX42" fmla="*/ 7650 w 13783"/>
              <a:gd name="connsiteY42" fmla="*/ 9346 h 10000"/>
              <a:gd name="connsiteX43" fmla="*/ 6757 w 13783"/>
              <a:gd name="connsiteY43" fmla="*/ 9852 h 10000"/>
              <a:gd name="connsiteX44" fmla="*/ 5998 w 13783"/>
              <a:gd name="connsiteY44" fmla="*/ 9884 h 10000"/>
              <a:gd name="connsiteX45" fmla="*/ 4911 w 13783"/>
              <a:gd name="connsiteY45" fmla="*/ 9514 h 10000"/>
              <a:gd name="connsiteX46" fmla="*/ 4880 w 13783"/>
              <a:gd name="connsiteY46" fmla="*/ 9346 h 10000"/>
              <a:gd name="connsiteX47" fmla="*/ 4615 w 13783"/>
              <a:gd name="connsiteY47" fmla="*/ 9314 h 10000"/>
              <a:gd name="connsiteX48" fmla="*/ 4283 w 13783"/>
              <a:gd name="connsiteY48" fmla="*/ 9145 h 10000"/>
              <a:gd name="connsiteX49" fmla="*/ 3955 w 13783"/>
              <a:gd name="connsiteY49" fmla="*/ 8776 h 10000"/>
              <a:gd name="connsiteX50" fmla="*/ 3623 w 13783"/>
              <a:gd name="connsiteY50" fmla="*/ 8712 h 10000"/>
              <a:gd name="connsiteX51" fmla="*/ 3393 w 13783"/>
              <a:gd name="connsiteY51" fmla="*/ 8543 h 10000"/>
              <a:gd name="connsiteX52" fmla="*/ 3227 w 13783"/>
              <a:gd name="connsiteY52" fmla="*/ 8343 h 10000"/>
              <a:gd name="connsiteX53" fmla="*/ 2998 w 13783"/>
              <a:gd name="connsiteY53" fmla="*/ 8074 h 10000"/>
              <a:gd name="connsiteX54" fmla="*/ 2832 w 13783"/>
              <a:gd name="connsiteY54" fmla="*/ 7873 h 10000"/>
              <a:gd name="connsiteX55" fmla="*/ 2635 w 13783"/>
              <a:gd name="connsiteY55" fmla="*/ 7741 h 10000"/>
              <a:gd name="connsiteX56" fmla="*/ 2437 w 13783"/>
              <a:gd name="connsiteY56" fmla="*/ 7504 h 10000"/>
              <a:gd name="connsiteX57" fmla="*/ 2370 w 13783"/>
              <a:gd name="connsiteY57" fmla="*/ 7372 h 10000"/>
              <a:gd name="connsiteX58" fmla="*/ 2042 w 13783"/>
              <a:gd name="connsiteY58" fmla="*/ 7035 h 10000"/>
              <a:gd name="connsiteX59" fmla="*/ 1844 w 13783"/>
              <a:gd name="connsiteY59" fmla="*/ 6633 h 10000"/>
              <a:gd name="connsiteX60" fmla="*/ 1678 w 13783"/>
              <a:gd name="connsiteY60" fmla="*/ 5831 h 10000"/>
              <a:gd name="connsiteX61" fmla="*/ 1678 w 13783"/>
              <a:gd name="connsiteY61" fmla="*/ 6000 h 10000"/>
              <a:gd name="connsiteX62" fmla="*/ 99 w 13783"/>
              <a:gd name="connsiteY62" fmla="*/ 4000 h 10000"/>
              <a:gd name="connsiteX63" fmla="*/ 2338 w 13783"/>
              <a:gd name="connsiteY63" fmla="*/ 2817 h 10000"/>
              <a:gd name="connsiteX64" fmla="*/ 2469 w 13783"/>
              <a:gd name="connsiteY64" fmla="*/ 2512 h 10000"/>
              <a:gd name="connsiteX0" fmla="*/ 2469 w 13783"/>
              <a:gd name="connsiteY0" fmla="*/ 2512 h 10000"/>
              <a:gd name="connsiteX1" fmla="*/ 2536 w 13783"/>
              <a:gd name="connsiteY1" fmla="*/ 2412 h 10000"/>
              <a:gd name="connsiteX2" fmla="*/ 2635 w 13783"/>
              <a:gd name="connsiteY2" fmla="*/ 2348 h 10000"/>
              <a:gd name="connsiteX3" fmla="*/ 2801 w 13783"/>
              <a:gd name="connsiteY3" fmla="*/ 2079 h 10000"/>
              <a:gd name="connsiteX4" fmla="*/ 2963 w 13783"/>
              <a:gd name="connsiteY4" fmla="*/ 1942 h 10000"/>
              <a:gd name="connsiteX5" fmla="*/ 3030 w 13783"/>
              <a:gd name="connsiteY5" fmla="*/ 1842 h 10000"/>
              <a:gd name="connsiteX6" fmla="*/ 3721 w 13783"/>
              <a:gd name="connsiteY6" fmla="*/ 1376 h 10000"/>
              <a:gd name="connsiteX7" fmla="*/ 3955 w 13783"/>
              <a:gd name="connsiteY7" fmla="*/ 1071 h 10000"/>
              <a:gd name="connsiteX8" fmla="*/ 4417 w 13783"/>
              <a:gd name="connsiteY8" fmla="*/ 939 h 10000"/>
              <a:gd name="connsiteX9" fmla="*/ 4615 w 13783"/>
              <a:gd name="connsiteY9" fmla="*/ 839 h 10000"/>
              <a:gd name="connsiteX10" fmla="*/ 4844 w 13783"/>
              <a:gd name="connsiteY10" fmla="*/ 538 h 10000"/>
              <a:gd name="connsiteX11" fmla="*/ 5868 w 13783"/>
              <a:gd name="connsiteY11" fmla="*/ 169 h 10000"/>
              <a:gd name="connsiteX12" fmla="*/ 6231 w 13783"/>
              <a:gd name="connsiteY12" fmla="*/ 68 h 10000"/>
              <a:gd name="connsiteX13" fmla="*/ 6461 w 13783"/>
              <a:gd name="connsiteY13" fmla="*/ 136 h 10000"/>
              <a:gd name="connsiteX14" fmla="*/ 6595 w 13783"/>
              <a:gd name="connsiteY14" fmla="*/ 237 h 10000"/>
              <a:gd name="connsiteX15" fmla="*/ 7121 w 13783"/>
              <a:gd name="connsiteY15" fmla="*/ 301 h 10000"/>
              <a:gd name="connsiteX16" fmla="*/ 7386 w 13783"/>
              <a:gd name="connsiteY16" fmla="*/ 369 h 10000"/>
              <a:gd name="connsiteX17" fmla="*/ 7682 w 13783"/>
              <a:gd name="connsiteY17" fmla="*/ 201 h 10000"/>
              <a:gd name="connsiteX18" fmla="*/ 8275 w 13783"/>
              <a:gd name="connsiteY18" fmla="*/ 0 h 10000"/>
              <a:gd name="connsiteX19" fmla="*/ 9034 w 13783"/>
              <a:gd name="connsiteY19" fmla="*/ 169 h 10000"/>
              <a:gd name="connsiteX20" fmla="*/ 9334 w 13783"/>
              <a:gd name="connsiteY20" fmla="*/ 301 h 10000"/>
              <a:gd name="connsiteX21" fmla="*/ 9631 w 13783"/>
              <a:gd name="connsiteY21" fmla="*/ 506 h 10000"/>
              <a:gd name="connsiteX22" fmla="*/ 10255 w 13783"/>
              <a:gd name="connsiteY22" fmla="*/ 1172 h 10000"/>
              <a:gd name="connsiteX23" fmla="*/ 10686 w 13783"/>
              <a:gd name="connsiteY23" fmla="*/ 1778 h 10000"/>
              <a:gd name="connsiteX24" fmla="*/ 11014 w 13783"/>
              <a:gd name="connsiteY24" fmla="*/ 2111 h 10000"/>
              <a:gd name="connsiteX25" fmla="*/ 11113 w 13783"/>
              <a:gd name="connsiteY25" fmla="*/ 2247 h 10000"/>
              <a:gd name="connsiteX26" fmla="*/ 11152 w 13783"/>
              <a:gd name="connsiteY26" fmla="*/ 1000 h 10000"/>
              <a:gd name="connsiteX27" fmla="*/ 11678 w 13783"/>
              <a:gd name="connsiteY27" fmla="*/ 1000 h 10000"/>
              <a:gd name="connsiteX28" fmla="*/ 13783 w 13783"/>
              <a:gd name="connsiteY28" fmla="*/ 3000 h 10000"/>
              <a:gd name="connsiteX29" fmla="*/ 11575 w 13783"/>
              <a:gd name="connsiteY29" fmla="*/ 5293 h 10000"/>
              <a:gd name="connsiteX30" fmla="*/ 11409 w 13783"/>
              <a:gd name="connsiteY30" fmla="*/ 5831 h 10000"/>
              <a:gd name="connsiteX31" fmla="*/ 11279 w 13783"/>
              <a:gd name="connsiteY31" fmla="*/ 6300 h 10000"/>
              <a:gd name="connsiteX32" fmla="*/ 10951 w 13783"/>
              <a:gd name="connsiteY32" fmla="*/ 7002 h 10000"/>
              <a:gd name="connsiteX33" fmla="*/ 10816 w 13783"/>
              <a:gd name="connsiteY33" fmla="*/ 7335 h 10000"/>
              <a:gd name="connsiteX34" fmla="*/ 10686 w 13783"/>
              <a:gd name="connsiteY34" fmla="*/ 7604 h 10000"/>
              <a:gd name="connsiteX35" fmla="*/ 10488 w 13783"/>
              <a:gd name="connsiteY35" fmla="*/ 8006 h 10000"/>
              <a:gd name="connsiteX36" fmla="*/ 9959 w 13783"/>
              <a:gd name="connsiteY36" fmla="*/ 8475 h 10000"/>
              <a:gd name="connsiteX37" fmla="*/ 9595 w 13783"/>
              <a:gd name="connsiteY37" fmla="*/ 8575 h 10000"/>
              <a:gd name="connsiteX38" fmla="*/ 9069 w 13783"/>
              <a:gd name="connsiteY38" fmla="*/ 8744 h 10000"/>
              <a:gd name="connsiteX39" fmla="*/ 8575 w 13783"/>
              <a:gd name="connsiteY39" fmla="*/ 9081 h 10000"/>
              <a:gd name="connsiteX40" fmla="*/ 8014 w 13783"/>
              <a:gd name="connsiteY40" fmla="*/ 9145 h 10000"/>
              <a:gd name="connsiteX41" fmla="*/ 7749 w 13783"/>
              <a:gd name="connsiteY41" fmla="*/ 9314 h 10000"/>
              <a:gd name="connsiteX42" fmla="*/ 7650 w 13783"/>
              <a:gd name="connsiteY42" fmla="*/ 9346 h 10000"/>
              <a:gd name="connsiteX43" fmla="*/ 6757 w 13783"/>
              <a:gd name="connsiteY43" fmla="*/ 9852 h 10000"/>
              <a:gd name="connsiteX44" fmla="*/ 5998 w 13783"/>
              <a:gd name="connsiteY44" fmla="*/ 9884 h 10000"/>
              <a:gd name="connsiteX45" fmla="*/ 4911 w 13783"/>
              <a:gd name="connsiteY45" fmla="*/ 9514 h 10000"/>
              <a:gd name="connsiteX46" fmla="*/ 4880 w 13783"/>
              <a:gd name="connsiteY46" fmla="*/ 9346 h 10000"/>
              <a:gd name="connsiteX47" fmla="*/ 4615 w 13783"/>
              <a:gd name="connsiteY47" fmla="*/ 9314 h 10000"/>
              <a:gd name="connsiteX48" fmla="*/ 4283 w 13783"/>
              <a:gd name="connsiteY48" fmla="*/ 9145 h 10000"/>
              <a:gd name="connsiteX49" fmla="*/ 3955 w 13783"/>
              <a:gd name="connsiteY49" fmla="*/ 8776 h 10000"/>
              <a:gd name="connsiteX50" fmla="*/ 3623 w 13783"/>
              <a:gd name="connsiteY50" fmla="*/ 8712 h 10000"/>
              <a:gd name="connsiteX51" fmla="*/ 3393 w 13783"/>
              <a:gd name="connsiteY51" fmla="*/ 8543 h 10000"/>
              <a:gd name="connsiteX52" fmla="*/ 3227 w 13783"/>
              <a:gd name="connsiteY52" fmla="*/ 8343 h 10000"/>
              <a:gd name="connsiteX53" fmla="*/ 2998 w 13783"/>
              <a:gd name="connsiteY53" fmla="*/ 8074 h 10000"/>
              <a:gd name="connsiteX54" fmla="*/ 2832 w 13783"/>
              <a:gd name="connsiteY54" fmla="*/ 7873 h 10000"/>
              <a:gd name="connsiteX55" fmla="*/ 2635 w 13783"/>
              <a:gd name="connsiteY55" fmla="*/ 7741 h 10000"/>
              <a:gd name="connsiteX56" fmla="*/ 2437 w 13783"/>
              <a:gd name="connsiteY56" fmla="*/ 7504 h 10000"/>
              <a:gd name="connsiteX57" fmla="*/ 2370 w 13783"/>
              <a:gd name="connsiteY57" fmla="*/ 7372 h 10000"/>
              <a:gd name="connsiteX58" fmla="*/ 2042 w 13783"/>
              <a:gd name="connsiteY58" fmla="*/ 7035 h 10000"/>
              <a:gd name="connsiteX59" fmla="*/ 1844 w 13783"/>
              <a:gd name="connsiteY59" fmla="*/ 6633 h 10000"/>
              <a:gd name="connsiteX60" fmla="*/ 1678 w 13783"/>
              <a:gd name="connsiteY60" fmla="*/ 5831 h 10000"/>
              <a:gd name="connsiteX61" fmla="*/ 1678 w 13783"/>
              <a:gd name="connsiteY61" fmla="*/ 6000 h 10000"/>
              <a:gd name="connsiteX62" fmla="*/ 99 w 13783"/>
              <a:gd name="connsiteY62" fmla="*/ 4000 h 10000"/>
              <a:gd name="connsiteX63" fmla="*/ 2338 w 13783"/>
              <a:gd name="connsiteY63" fmla="*/ 2817 h 10000"/>
              <a:gd name="connsiteX64" fmla="*/ 2469 w 13783"/>
              <a:gd name="connsiteY64" fmla="*/ 2512 h 10000"/>
              <a:gd name="connsiteX0" fmla="*/ 2469 w 13783"/>
              <a:gd name="connsiteY0" fmla="*/ 2552 h 10040"/>
              <a:gd name="connsiteX1" fmla="*/ 2536 w 13783"/>
              <a:gd name="connsiteY1" fmla="*/ 2452 h 10040"/>
              <a:gd name="connsiteX2" fmla="*/ 2635 w 13783"/>
              <a:gd name="connsiteY2" fmla="*/ 2388 h 10040"/>
              <a:gd name="connsiteX3" fmla="*/ 2801 w 13783"/>
              <a:gd name="connsiteY3" fmla="*/ 2119 h 10040"/>
              <a:gd name="connsiteX4" fmla="*/ 2963 w 13783"/>
              <a:gd name="connsiteY4" fmla="*/ 1982 h 10040"/>
              <a:gd name="connsiteX5" fmla="*/ 3030 w 13783"/>
              <a:gd name="connsiteY5" fmla="*/ 1882 h 10040"/>
              <a:gd name="connsiteX6" fmla="*/ 3721 w 13783"/>
              <a:gd name="connsiteY6" fmla="*/ 1416 h 10040"/>
              <a:gd name="connsiteX7" fmla="*/ 3955 w 13783"/>
              <a:gd name="connsiteY7" fmla="*/ 1111 h 10040"/>
              <a:gd name="connsiteX8" fmla="*/ 4417 w 13783"/>
              <a:gd name="connsiteY8" fmla="*/ 979 h 10040"/>
              <a:gd name="connsiteX9" fmla="*/ 4615 w 13783"/>
              <a:gd name="connsiteY9" fmla="*/ 879 h 10040"/>
              <a:gd name="connsiteX10" fmla="*/ 4844 w 13783"/>
              <a:gd name="connsiteY10" fmla="*/ 578 h 10040"/>
              <a:gd name="connsiteX11" fmla="*/ 5868 w 13783"/>
              <a:gd name="connsiteY11" fmla="*/ 209 h 10040"/>
              <a:gd name="connsiteX12" fmla="*/ 6231 w 13783"/>
              <a:gd name="connsiteY12" fmla="*/ 108 h 10040"/>
              <a:gd name="connsiteX13" fmla="*/ 6461 w 13783"/>
              <a:gd name="connsiteY13" fmla="*/ 176 h 10040"/>
              <a:gd name="connsiteX14" fmla="*/ 6595 w 13783"/>
              <a:gd name="connsiteY14" fmla="*/ 277 h 10040"/>
              <a:gd name="connsiteX15" fmla="*/ 7121 w 13783"/>
              <a:gd name="connsiteY15" fmla="*/ 341 h 10040"/>
              <a:gd name="connsiteX16" fmla="*/ 7386 w 13783"/>
              <a:gd name="connsiteY16" fmla="*/ 409 h 10040"/>
              <a:gd name="connsiteX17" fmla="*/ 7682 w 13783"/>
              <a:gd name="connsiteY17" fmla="*/ 241 h 10040"/>
              <a:gd name="connsiteX18" fmla="*/ 8275 w 13783"/>
              <a:gd name="connsiteY18" fmla="*/ 40 h 10040"/>
              <a:gd name="connsiteX19" fmla="*/ 9034 w 13783"/>
              <a:gd name="connsiteY19" fmla="*/ 209 h 10040"/>
              <a:gd name="connsiteX20" fmla="*/ 9334 w 13783"/>
              <a:gd name="connsiteY20" fmla="*/ 341 h 10040"/>
              <a:gd name="connsiteX21" fmla="*/ 9631 w 13783"/>
              <a:gd name="connsiteY21" fmla="*/ 546 h 10040"/>
              <a:gd name="connsiteX22" fmla="*/ 10255 w 13783"/>
              <a:gd name="connsiteY22" fmla="*/ 1212 h 10040"/>
              <a:gd name="connsiteX23" fmla="*/ 10686 w 13783"/>
              <a:gd name="connsiteY23" fmla="*/ 1818 h 10040"/>
              <a:gd name="connsiteX24" fmla="*/ 11014 w 13783"/>
              <a:gd name="connsiteY24" fmla="*/ 2151 h 10040"/>
              <a:gd name="connsiteX25" fmla="*/ 10625 w 13783"/>
              <a:gd name="connsiteY25" fmla="*/ 40 h 10040"/>
              <a:gd name="connsiteX26" fmla="*/ 11152 w 13783"/>
              <a:gd name="connsiteY26" fmla="*/ 1040 h 10040"/>
              <a:gd name="connsiteX27" fmla="*/ 11678 w 13783"/>
              <a:gd name="connsiteY27" fmla="*/ 1040 h 10040"/>
              <a:gd name="connsiteX28" fmla="*/ 13783 w 13783"/>
              <a:gd name="connsiteY28" fmla="*/ 3040 h 10040"/>
              <a:gd name="connsiteX29" fmla="*/ 11575 w 13783"/>
              <a:gd name="connsiteY29" fmla="*/ 5333 h 10040"/>
              <a:gd name="connsiteX30" fmla="*/ 11409 w 13783"/>
              <a:gd name="connsiteY30" fmla="*/ 5871 h 10040"/>
              <a:gd name="connsiteX31" fmla="*/ 11279 w 13783"/>
              <a:gd name="connsiteY31" fmla="*/ 6340 h 10040"/>
              <a:gd name="connsiteX32" fmla="*/ 10951 w 13783"/>
              <a:gd name="connsiteY32" fmla="*/ 7042 h 10040"/>
              <a:gd name="connsiteX33" fmla="*/ 10816 w 13783"/>
              <a:gd name="connsiteY33" fmla="*/ 7375 h 10040"/>
              <a:gd name="connsiteX34" fmla="*/ 10686 w 13783"/>
              <a:gd name="connsiteY34" fmla="*/ 7644 h 10040"/>
              <a:gd name="connsiteX35" fmla="*/ 10488 w 13783"/>
              <a:gd name="connsiteY35" fmla="*/ 8046 h 10040"/>
              <a:gd name="connsiteX36" fmla="*/ 9959 w 13783"/>
              <a:gd name="connsiteY36" fmla="*/ 8515 h 10040"/>
              <a:gd name="connsiteX37" fmla="*/ 9595 w 13783"/>
              <a:gd name="connsiteY37" fmla="*/ 8615 h 10040"/>
              <a:gd name="connsiteX38" fmla="*/ 9069 w 13783"/>
              <a:gd name="connsiteY38" fmla="*/ 8784 h 10040"/>
              <a:gd name="connsiteX39" fmla="*/ 8575 w 13783"/>
              <a:gd name="connsiteY39" fmla="*/ 9121 h 10040"/>
              <a:gd name="connsiteX40" fmla="*/ 8014 w 13783"/>
              <a:gd name="connsiteY40" fmla="*/ 9185 h 10040"/>
              <a:gd name="connsiteX41" fmla="*/ 7749 w 13783"/>
              <a:gd name="connsiteY41" fmla="*/ 9354 h 10040"/>
              <a:gd name="connsiteX42" fmla="*/ 7650 w 13783"/>
              <a:gd name="connsiteY42" fmla="*/ 9386 h 10040"/>
              <a:gd name="connsiteX43" fmla="*/ 6757 w 13783"/>
              <a:gd name="connsiteY43" fmla="*/ 9892 h 10040"/>
              <a:gd name="connsiteX44" fmla="*/ 5998 w 13783"/>
              <a:gd name="connsiteY44" fmla="*/ 9924 h 10040"/>
              <a:gd name="connsiteX45" fmla="*/ 4911 w 13783"/>
              <a:gd name="connsiteY45" fmla="*/ 9554 h 10040"/>
              <a:gd name="connsiteX46" fmla="*/ 4880 w 13783"/>
              <a:gd name="connsiteY46" fmla="*/ 9386 h 10040"/>
              <a:gd name="connsiteX47" fmla="*/ 4615 w 13783"/>
              <a:gd name="connsiteY47" fmla="*/ 9354 h 10040"/>
              <a:gd name="connsiteX48" fmla="*/ 4283 w 13783"/>
              <a:gd name="connsiteY48" fmla="*/ 9185 h 10040"/>
              <a:gd name="connsiteX49" fmla="*/ 3955 w 13783"/>
              <a:gd name="connsiteY49" fmla="*/ 8816 h 10040"/>
              <a:gd name="connsiteX50" fmla="*/ 3623 w 13783"/>
              <a:gd name="connsiteY50" fmla="*/ 8752 h 10040"/>
              <a:gd name="connsiteX51" fmla="*/ 3393 w 13783"/>
              <a:gd name="connsiteY51" fmla="*/ 8583 h 10040"/>
              <a:gd name="connsiteX52" fmla="*/ 3227 w 13783"/>
              <a:gd name="connsiteY52" fmla="*/ 8383 h 10040"/>
              <a:gd name="connsiteX53" fmla="*/ 2998 w 13783"/>
              <a:gd name="connsiteY53" fmla="*/ 8114 h 10040"/>
              <a:gd name="connsiteX54" fmla="*/ 2832 w 13783"/>
              <a:gd name="connsiteY54" fmla="*/ 7913 h 10040"/>
              <a:gd name="connsiteX55" fmla="*/ 2635 w 13783"/>
              <a:gd name="connsiteY55" fmla="*/ 7781 h 10040"/>
              <a:gd name="connsiteX56" fmla="*/ 2437 w 13783"/>
              <a:gd name="connsiteY56" fmla="*/ 7544 h 10040"/>
              <a:gd name="connsiteX57" fmla="*/ 2370 w 13783"/>
              <a:gd name="connsiteY57" fmla="*/ 7412 h 10040"/>
              <a:gd name="connsiteX58" fmla="*/ 2042 w 13783"/>
              <a:gd name="connsiteY58" fmla="*/ 7075 h 10040"/>
              <a:gd name="connsiteX59" fmla="*/ 1844 w 13783"/>
              <a:gd name="connsiteY59" fmla="*/ 6673 h 10040"/>
              <a:gd name="connsiteX60" fmla="*/ 1678 w 13783"/>
              <a:gd name="connsiteY60" fmla="*/ 5871 h 10040"/>
              <a:gd name="connsiteX61" fmla="*/ 1678 w 13783"/>
              <a:gd name="connsiteY61" fmla="*/ 6040 h 10040"/>
              <a:gd name="connsiteX62" fmla="*/ 99 w 13783"/>
              <a:gd name="connsiteY62" fmla="*/ 4040 h 10040"/>
              <a:gd name="connsiteX63" fmla="*/ 2338 w 13783"/>
              <a:gd name="connsiteY63" fmla="*/ 2857 h 10040"/>
              <a:gd name="connsiteX64" fmla="*/ 2469 w 13783"/>
              <a:gd name="connsiteY64" fmla="*/ 2552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3783" h="10040">
                <a:moveTo>
                  <a:pt x="2469" y="2552"/>
                </a:moveTo>
                <a:cubicBezTo>
                  <a:pt x="2492" y="2520"/>
                  <a:pt x="2508" y="2480"/>
                  <a:pt x="2536" y="2452"/>
                </a:cubicBezTo>
                <a:cubicBezTo>
                  <a:pt x="2563" y="2424"/>
                  <a:pt x="2611" y="2420"/>
                  <a:pt x="2635" y="2388"/>
                </a:cubicBezTo>
                <a:cubicBezTo>
                  <a:pt x="2943" y="2014"/>
                  <a:pt x="2437" y="2496"/>
                  <a:pt x="2801" y="2119"/>
                </a:cubicBezTo>
                <a:cubicBezTo>
                  <a:pt x="2848" y="2066"/>
                  <a:pt x="2915" y="2034"/>
                  <a:pt x="2963" y="1982"/>
                </a:cubicBezTo>
                <a:cubicBezTo>
                  <a:pt x="2990" y="1954"/>
                  <a:pt x="2998" y="1906"/>
                  <a:pt x="3030" y="1882"/>
                </a:cubicBezTo>
                <a:cubicBezTo>
                  <a:pt x="3053" y="1866"/>
                  <a:pt x="3575" y="1517"/>
                  <a:pt x="3721" y="1416"/>
                </a:cubicBezTo>
                <a:cubicBezTo>
                  <a:pt x="4192" y="1103"/>
                  <a:pt x="3682" y="1388"/>
                  <a:pt x="3955" y="1111"/>
                </a:cubicBezTo>
                <a:cubicBezTo>
                  <a:pt x="4026" y="1039"/>
                  <a:pt x="4291" y="1019"/>
                  <a:pt x="4417" y="979"/>
                </a:cubicBezTo>
                <a:cubicBezTo>
                  <a:pt x="4476" y="939"/>
                  <a:pt x="4555" y="927"/>
                  <a:pt x="4615" y="879"/>
                </a:cubicBezTo>
                <a:cubicBezTo>
                  <a:pt x="4714" y="798"/>
                  <a:pt x="4749" y="662"/>
                  <a:pt x="4844" y="578"/>
                </a:cubicBezTo>
                <a:cubicBezTo>
                  <a:pt x="5125" y="325"/>
                  <a:pt x="5512" y="249"/>
                  <a:pt x="5868" y="209"/>
                </a:cubicBezTo>
                <a:cubicBezTo>
                  <a:pt x="5990" y="176"/>
                  <a:pt x="6109" y="136"/>
                  <a:pt x="6231" y="108"/>
                </a:cubicBezTo>
                <a:cubicBezTo>
                  <a:pt x="6306" y="132"/>
                  <a:pt x="6389" y="144"/>
                  <a:pt x="6461" y="176"/>
                </a:cubicBezTo>
                <a:cubicBezTo>
                  <a:pt x="6512" y="201"/>
                  <a:pt x="6540" y="265"/>
                  <a:pt x="6595" y="277"/>
                </a:cubicBezTo>
                <a:cubicBezTo>
                  <a:pt x="6765" y="321"/>
                  <a:pt x="6947" y="321"/>
                  <a:pt x="7121" y="341"/>
                </a:cubicBezTo>
                <a:cubicBezTo>
                  <a:pt x="7192" y="365"/>
                  <a:pt x="7314" y="417"/>
                  <a:pt x="7386" y="409"/>
                </a:cubicBezTo>
                <a:cubicBezTo>
                  <a:pt x="7417" y="405"/>
                  <a:pt x="7678" y="241"/>
                  <a:pt x="7682" y="241"/>
                </a:cubicBezTo>
                <a:cubicBezTo>
                  <a:pt x="7872" y="144"/>
                  <a:pt x="8069" y="84"/>
                  <a:pt x="8275" y="40"/>
                </a:cubicBezTo>
                <a:cubicBezTo>
                  <a:pt x="8544" y="72"/>
                  <a:pt x="8777" y="124"/>
                  <a:pt x="9034" y="209"/>
                </a:cubicBezTo>
                <a:cubicBezTo>
                  <a:pt x="9421" y="497"/>
                  <a:pt x="8903" y="140"/>
                  <a:pt x="9334" y="341"/>
                </a:cubicBezTo>
                <a:lnTo>
                  <a:pt x="9631" y="546"/>
                </a:lnTo>
                <a:cubicBezTo>
                  <a:pt x="9919" y="746"/>
                  <a:pt x="9868" y="1087"/>
                  <a:pt x="10255" y="1212"/>
                </a:cubicBezTo>
                <a:cubicBezTo>
                  <a:pt x="10516" y="1424"/>
                  <a:pt x="10536" y="1545"/>
                  <a:pt x="10686" y="1818"/>
                </a:cubicBezTo>
                <a:cubicBezTo>
                  <a:pt x="10769" y="1970"/>
                  <a:pt x="10899" y="2034"/>
                  <a:pt x="11014" y="2151"/>
                </a:cubicBezTo>
                <a:cubicBezTo>
                  <a:pt x="11053" y="2191"/>
                  <a:pt x="10585" y="0"/>
                  <a:pt x="10625" y="40"/>
                </a:cubicBezTo>
                <a:cubicBezTo>
                  <a:pt x="10720" y="136"/>
                  <a:pt x="11057" y="944"/>
                  <a:pt x="11152" y="1040"/>
                </a:cubicBezTo>
                <a:cubicBezTo>
                  <a:pt x="11184" y="1072"/>
                  <a:pt x="11678" y="1040"/>
                  <a:pt x="11678" y="1040"/>
                </a:cubicBezTo>
                <a:cubicBezTo>
                  <a:pt x="11848" y="1518"/>
                  <a:pt x="13633" y="2563"/>
                  <a:pt x="13783" y="3040"/>
                </a:cubicBezTo>
                <a:cubicBezTo>
                  <a:pt x="13751" y="3441"/>
                  <a:pt x="11615" y="4932"/>
                  <a:pt x="11575" y="5333"/>
                </a:cubicBezTo>
                <a:cubicBezTo>
                  <a:pt x="11555" y="5522"/>
                  <a:pt x="11461" y="5690"/>
                  <a:pt x="11409" y="5871"/>
                </a:cubicBezTo>
                <a:cubicBezTo>
                  <a:pt x="11350" y="6079"/>
                  <a:pt x="11393" y="6055"/>
                  <a:pt x="11279" y="6340"/>
                </a:cubicBezTo>
                <a:cubicBezTo>
                  <a:pt x="11184" y="6573"/>
                  <a:pt x="11050" y="6806"/>
                  <a:pt x="10951" y="7042"/>
                </a:cubicBezTo>
                <a:cubicBezTo>
                  <a:pt x="10903" y="7151"/>
                  <a:pt x="10868" y="7267"/>
                  <a:pt x="10816" y="7375"/>
                </a:cubicBezTo>
                <a:cubicBezTo>
                  <a:pt x="10773" y="7464"/>
                  <a:pt x="10725" y="7552"/>
                  <a:pt x="10686" y="7644"/>
                </a:cubicBezTo>
                <a:cubicBezTo>
                  <a:pt x="10619" y="7797"/>
                  <a:pt x="10623" y="7909"/>
                  <a:pt x="10488" y="8046"/>
                </a:cubicBezTo>
                <a:cubicBezTo>
                  <a:pt x="10144" y="8395"/>
                  <a:pt x="10322" y="8238"/>
                  <a:pt x="9959" y="8515"/>
                </a:cubicBezTo>
                <a:cubicBezTo>
                  <a:pt x="9891" y="8567"/>
                  <a:pt x="9678" y="8595"/>
                  <a:pt x="9595" y="8615"/>
                </a:cubicBezTo>
                <a:cubicBezTo>
                  <a:pt x="9382" y="8748"/>
                  <a:pt x="9330" y="8752"/>
                  <a:pt x="9069" y="8784"/>
                </a:cubicBezTo>
                <a:cubicBezTo>
                  <a:pt x="8899" y="8888"/>
                  <a:pt x="8765" y="9049"/>
                  <a:pt x="8575" y="9121"/>
                </a:cubicBezTo>
                <a:cubicBezTo>
                  <a:pt x="8429" y="9177"/>
                  <a:pt x="8097" y="9177"/>
                  <a:pt x="8014" y="9185"/>
                </a:cubicBezTo>
                <a:cubicBezTo>
                  <a:pt x="7927" y="9241"/>
                  <a:pt x="7840" y="9302"/>
                  <a:pt x="7749" y="9354"/>
                </a:cubicBezTo>
                <a:cubicBezTo>
                  <a:pt x="7718" y="9370"/>
                  <a:pt x="7682" y="9370"/>
                  <a:pt x="7650" y="9386"/>
                </a:cubicBezTo>
                <a:cubicBezTo>
                  <a:pt x="7370" y="9554"/>
                  <a:pt x="7101" y="9855"/>
                  <a:pt x="6757" y="9892"/>
                </a:cubicBezTo>
                <a:cubicBezTo>
                  <a:pt x="6504" y="9920"/>
                  <a:pt x="6251" y="9912"/>
                  <a:pt x="5998" y="9924"/>
                </a:cubicBezTo>
                <a:cubicBezTo>
                  <a:pt x="5528" y="10040"/>
                  <a:pt x="5168" y="9936"/>
                  <a:pt x="4911" y="9554"/>
                </a:cubicBezTo>
                <a:cubicBezTo>
                  <a:pt x="4899" y="9498"/>
                  <a:pt x="4927" y="9418"/>
                  <a:pt x="4880" y="9386"/>
                </a:cubicBezTo>
                <a:cubicBezTo>
                  <a:pt x="4804" y="9338"/>
                  <a:pt x="4702" y="9378"/>
                  <a:pt x="4615" y="9354"/>
                </a:cubicBezTo>
                <a:cubicBezTo>
                  <a:pt x="4524" y="9330"/>
                  <a:pt x="4389" y="9225"/>
                  <a:pt x="4283" y="9185"/>
                </a:cubicBezTo>
                <a:cubicBezTo>
                  <a:pt x="4216" y="9077"/>
                  <a:pt x="4081" y="8860"/>
                  <a:pt x="3955" y="8816"/>
                </a:cubicBezTo>
                <a:cubicBezTo>
                  <a:pt x="3848" y="8780"/>
                  <a:pt x="3733" y="8780"/>
                  <a:pt x="3623" y="8752"/>
                </a:cubicBezTo>
                <a:cubicBezTo>
                  <a:pt x="3480" y="8523"/>
                  <a:pt x="3670" y="8784"/>
                  <a:pt x="3393" y="8583"/>
                </a:cubicBezTo>
                <a:cubicBezTo>
                  <a:pt x="3322" y="8531"/>
                  <a:pt x="3287" y="8443"/>
                  <a:pt x="3227" y="8383"/>
                </a:cubicBezTo>
                <a:cubicBezTo>
                  <a:pt x="3184" y="8242"/>
                  <a:pt x="3093" y="8226"/>
                  <a:pt x="2998" y="8114"/>
                </a:cubicBezTo>
                <a:cubicBezTo>
                  <a:pt x="2899" y="7997"/>
                  <a:pt x="2963" y="8018"/>
                  <a:pt x="2832" y="7913"/>
                </a:cubicBezTo>
                <a:cubicBezTo>
                  <a:pt x="2769" y="7865"/>
                  <a:pt x="2635" y="7781"/>
                  <a:pt x="2635" y="7781"/>
                </a:cubicBezTo>
                <a:cubicBezTo>
                  <a:pt x="2575" y="7697"/>
                  <a:pt x="2496" y="7628"/>
                  <a:pt x="2437" y="7544"/>
                </a:cubicBezTo>
                <a:cubicBezTo>
                  <a:pt x="2409" y="7504"/>
                  <a:pt x="2401" y="7448"/>
                  <a:pt x="2370" y="7412"/>
                </a:cubicBezTo>
                <a:cubicBezTo>
                  <a:pt x="2267" y="7291"/>
                  <a:pt x="2042" y="7075"/>
                  <a:pt x="2042" y="7075"/>
                </a:cubicBezTo>
                <a:cubicBezTo>
                  <a:pt x="1982" y="6934"/>
                  <a:pt x="1927" y="6802"/>
                  <a:pt x="1844" y="6673"/>
                </a:cubicBezTo>
                <a:cubicBezTo>
                  <a:pt x="1797" y="6412"/>
                  <a:pt x="1757" y="6123"/>
                  <a:pt x="1678" y="5871"/>
                </a:cubicBezTo>
                <a:cubicBezTo>
                  <a:pt x="1714" y="5489"/>
                  <a:pt x="1647" y="6421"/>
                  <a:pt x="1678" y="6040"/>
                </a:cubicBezTo>
                <a:cubicBezTo>
                  <a:pt x="1714" y="5635"/>
                  <a:pt x="0" y="4426"/>
                  <a:pt x="99" y="4040"/>
                </a:cubicBezTo>
                <a:cubicBezTo>
                  <a:pt x="130" y="3651"/>
                  <a:pt x="1915" y="2937"/>
                  <a:pt x="2338" y="2857"/>
                </a:cubicBezTo>
                <a:cubicBezTo>
                  <a:pt x="2382" y="2632"/>
                  <a:pt x="2338" y="2733"/>
                  <a:pt x="2469" y="2552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 flipV="1">
            <a:off x="1905000" y="2895600"/>
            <a:ext cx="152400" cy="381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 flipV="1">
            <a:off x="3048000" y="2743200"/>
            <a:ext cx="152400" cy="381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1905000" y="4419600"/>
            <a:ext cx="152400" cy="381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743200" y="4419600"/>
            <a:ext cx="152400" cy="381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4C3-CECF-4CF3-B2F4-E6AB0E63FE2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7200" y="2667000"/>
            <a:ext cx="8305800" cy="227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8800" b="1" dirty="0" smtClean="0">
                <a:solidFill>
                  <a:srgbClr val="FFFF00"/>
                </a:solidFill>
                <a:latin typeface="Angsana New" pitchFamily="18" charset="-34"/>
              </a:rPr>
              <a:t>Squamous Metaplasia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3600" b="1" dirty="0" smtClean="0">
                <a:solidFill>
                  <a:srgbClr val="FFFFFF"/>
                </a:solidFill>
                <a:latin typeface="Angsana New" pitchFamily="18" charset="-34"/>
              </a:rPr>
              <a:t>   </a:t>
            </a:r>
            <a:endParaRPr lang="th-TH" sz="3600" b="1" dirty="0" smtClean="0">
              <a:solidFill>
                <a:srgbClr val="FFFFFF"/>
              </a:solidFill>
              <a:latin typeface="Angsana New" pitchFamily="18" charset="-34"/>
            </a:endParaRP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457200" y="2209800"/>
            <a:ext cx="807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57200" y="5105400"/>
            <a:ext cx="8001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8616950" y="6416675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000000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87741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C:\Dr.Sathone\New Slide\BackgroundBLU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0" y="228600"/>
            <a:ext cx="320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b="1" smtClean="0">
                <a:solidFill>
                  <a:srgbClr val="00CC99"/>
                </a:solidFill>
              </a:rPr>
              <a:t>The Normal Cervix</a:t>
            </a: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670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sz="3200" b="1" smtClean="0">
                <a:solidFill>
                  <a:srgbClr val="008000"/>
                </a:solidFill>
              </a:rPr>
              <a:t>What Is Squamous Metaplasia? (1)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838200" y="2438400"/>
            <a:ext cx="8001000" cy="2286000"/>
          </a:xfrm>
          <a:prstGeom prst="rect">
            <a:avLst/>
          </a:prstGeom>
          <a:solidFill>
            <a:srgbClr val="2952A5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120000"/>
              <a:buFontTx/>
              <a:buChar char="•"/>
            </a:pPr>
            <a:r>
              <a:rPr lang="en-AU" b="1" smtClean="0">
                <a:solidFill>
                  <a:srgbClr val="FFFF99"/>
                </a:solidFill>
              </a:rPr>
              <a:t> </a:t>
            </a:r>
            <a:r>
              <a:rPr lang="en-AU" sz="3200" b="1" smtClean="0">
                <a:solidFill>
                  <a:srgbClr val="FFFF99"/>
                </a:solidFill>
              </a:rPr>
              <a:t>Dynamic process of squamous maturation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120000"/>
              <a:buFontTx/>
              <a:buChar char="•"/>
            </a:pPr>
            <a:r>
              <a:rPr lang="en-AU" sz="3200" b="1" smtClean="0">
                <a:solidFill>
                  <a:srgbClr val="FFFF99"/>
                </a:solidFill>
              </a:rPr>
              <a:t> Columnar epithelium is replaced by squamous epithelium in response to chronic injury</a:t>
            </a:r>
          </a:p>
        </p:txBody>
      </p:sp>
    </p:spTree>
    <p:extLst>
      <p:ext uri="{BB962C8B-B14F-4D97-AF65-F5344CB8AC3E}">
        <p14:creationId xmlns:p14="http://schemas.microsoft.com/office/powerpoint/2010/main" val="36598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179DB3BB-CC2B-4CAA-8280-9681F97051A6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64515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64516" name="Picture 2" descr="C:\Dr.Sathone\New Slide\BackgroundBL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Rectangle 3"/>
          <p:cNvSpPr>
            <a:spLocks noChangeArrowheads="1"/>
          </p:cNvSpPr>
          <p:nvPr/>
        </p:nvSpPr>
        <p:spPr bwMode="auto">
          <a:xfrm>
            <a:off x="457200" y="1371600"/>
            <a:ext cx="8153400" cy="5257800"/>
          </a:xfrm>
          <a:prstGeom prst="rect">
            <a:avLst/>
          </a:prstGeom>
          <a:solidFill>
            <a:srgbClr val="0000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64518" name="Text Box 4"/>
          <p:cNvSpPr txBox="1">
            <a:spLocks noChangeArrowheads="1"/>
          </p:cNvSpPr>
          <p:nvPr/>
        </p:nvSpPr>
        <p:spPr bwMode="auto">
          <a:xfrm>
            <a:off x="0" y="228600"/>
            <a:ext cx="320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b="1" smtClean="0">
                <a:solidFill>
                  <a:srgbClr val="00CC99"/>
                </a:solidFill>
              </a:rPr>
              <a:t>The Normal Cervix</a:t>
            </a:r>
          </a:p>
        </p:txBody>
      </p:sp>
      <p:sp>
        <p:nvSpPr>
          <p:cNvPr id="64519" name="Text Box 5"/>
          <p:cNvSpPr txBox="1">
            <a:spLocks noChangeArrowheads="1"/>
          </p:cNvSpPr>
          <p:nvPr/>
        </p:nvSpPr>
        <p:spPr bwMode="auto">
          <a:xfrm>
            <a:off x="228600" y="762000"/>
            <a:ext cx="868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sz="3200" b="1" smtClean="0">
                <a:solidFill>
                  <a:srgbClr val="33CC33"/>
                </a:solidFill>
              </a:rPr>
              <a:t>Events In Physiologic Squamous Metaplasia</a:t>
            </a:r>
          </a:p>
        </p:txBody>
      </p:sp>
      <p:sp>
        <p:nvSpPr>
          <p:cNvPr id="64520" name="Rectangle 6"/>
          <p:cNvSpPr>
            <a:spLocks noChangeArrowheads="1"/>
          </p:cNvSpPr>
          <p:nvPr/>
        </p:nvSpPr>
        <p:spPr bwMode="auto">
          <a:xfrm>
            <a:off x="914400" y="1600200"/>
            <a:ext cx="71628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smtClean="0">
                <a:solidFill>
                  <a:srgbClr val="FFFFFF"/>
                </a:solidFill>
              </a:rPr>
              <a:t>Exposed columnar epithelium</a:t>
            </a:r>
          </a:p>
        </p:txBody>
      </p:sp>
      <p:sp>
        <p:nvSpPr>
          <p:cNvPr id="64521" name="Rectangle 7"/>
          <p:cNvSpPr>
            <a:spLocks noChangeArrowheads="1"/>
          </p:cNvSpPr>
          <p:nvPr/>
        </p:nvSpPr>
        <p:spPr bwMode="auto">
          <a:xfrm>
            <a:off x="914400" y="2819400"/>
            <a:ext cx="71628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smtClean="0">
                <a:solidFill>
                  <a:srgbClr val="FFFFFF"/>
                </a:solidFill>
              </a:rPr>
              <a:t>Reserve cell proliferation destroys columnar epithelium</a:t>
            </a:r>
          </a:p>
        </p:txBody>
      </p:sp>
      <p:sp>
        <p:nvSpPr>
          <p:cNvPr id="64522" name="Rectangle 8"/>
          <p:cNvSpPr>
            <a:spLocks noChangeArrowheads="1"/>
          </p:cNvSpPr>
          <p:nvPr/>
        </p:nvSpPr>
        <p:spPr bwMode="auto">
          <a:xfrm>
            <a:off x="914400" y="3810000"/>
            <a:ext cx="71628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smtClean="0">
                <a:solidFill>
                  <a:srgbClr val="FFFFFF"/>
                </a:solidFill>
              </a:rPr>
              <a:t>Immature squamous metaplasia</a:t>
            </a:r>
          </a:p>
        </p:txBody>
      </p:sp>
      <p:sp>
        <p:nvSpPr>
          <p:cNvPr id="64523" name="Rectangle 9"/>
          <p:cNvSpPr>
            <a:spLocks noChangeArrowheads="1"/>
          </p:cNvSpPr>
          <p:nvPr/>
        </p:nvSpPr>
        <p:spPr bwMode="auto">
          <a:xfrm>
            <a:off x="838200" y="4648200"/>
            <a:ext cx="71628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smtClean="0">
                <a:solidFill>
                  <a:srgbClr val="FFFFFF"/>
                </a:solidFill>
              </a:rPr>
              <a:t>Squamoid epithelial maturation</a:t>
            </a:r>
          </a:p>
        </p:txBody>
      </p:sp>
      <p:sp>
        <p:nvSpPr>
          <p:cNvPr id="64524" name="Rectangle 10"/>
          <p:cNvSpPr>
            <a:spLocks noChangeArrowheads="1"/>
          </p:cNvSpPr>
          <p:nvPr/>
        </p:nvSpPr>
        <p:spPr bwMode="auto">
          <a:xfrm>
            <a:off x="914400" y="5562600"/>
            <a:ext cx="7162800" cy="914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smtClean="0">
                <a:solidFill>
                  <a:srgbClr val="FFFFFF"/>
                </a:solidFill>
              </a:rPr>
              <a:t>Mature glycogenated cornified metaplastic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smtClean="0">
                <a:solidFill>
                  <a:srgbClr val="FFFFFF"/>
                </a:solidFill>
              </a:rPr>
              <a:t>squamous epithelium</a:t>
            </a:r>
          </a:p>
        </p:txBody>
      </p:sp>
      <p:sp>
        <p:nvSpPr>
          <p:cNvPr id="64525" name="Line 11"/>
          <p:cNvSpPr>
            <a:spLocks noChangeShapeType="1"/>
          </p:cNvSpPr>
          <p:nvPr/>
        </p:nvSpPr>
        <p:spPr bwMode="auto">
          <a:xfrm>
            <a:off x="4343400" y="2133600"/>
            <a:ext cx="0" cy="609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64526" name="Line 12"/>
          <p:cNvSpPr>
            <a:spLocks noChangeShapeType="1"/>
          </p:cNvSpPr>
          <p:nvPr/>
        </p:nvSpPr>
        <p:spPr bwMode="auto">
          <a:xfrm>
            <a:off x="4343400" y="3276600"/>
            <a:ext cx="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64527" name="Line 13"/>
          <p:cNvSpPr>
            <a:spLocks noChangeShapeType="1"/>
          </p:cNvSpPr>
          <p:nvPr/>
        </p:nvSpPr>
        <p:spPr bwMode="auto">
          <a:xfrm>
            <a:off x="4343400" y="4267200"/>
            <a:ext cx="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64528" name="Line 14"/>
          <p:cNvSpPr>
            <a:spLocks noChangeShapeType="1"/>
          </p:cNvSpPr>
          <p:nvPr/>
        </p:nvSpPr>
        <p:spPr bwMode="auto">
          <a:xfrm>
            <a:off x="4343400" y="5105400"/>
            <a:ext cx="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64529" name="Text Box 15"/>
          <p:cNvSpPr txBox="1">
            <a:spLocks noChangeArrowheads="1"/>
          </p:cNvSpPr>
          <p:nvPr/>
        </p:nvSpPr>
        <p:spPr bwMode="auto">
          <a:xfrm>
            <a:off x="4648200" y="22098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sz="2400" b="1" smtClean="0">
                <a:solidFill>
                  <a:srgbClr val="FFFFFF"/>
                </a:solidFill>
              </a:rPr>
              <a:t>Acid burn</a:t>
            </a:r>
          </a:p>
        </p:txBody>
      </p:sp>
    </p:spTree>
    <p:extLst>
      <p:ext uri="{BB962C8B-B14F-4D97-AF65-F5344CB8AC3E}">
        <p14:creationId xmlns:p14="http://schemas.microsoft.com/office/powerpoint/2010/main" val="13996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82318" y="2132856"/>
            <a:ext cx="8305800" cy="2763834"/>
          </a:xfrm>
          <a:prstGeom prst="rect">
            <a:avLst/>
          </a:prstGeom>
          <a:solidFill>
            <a:srgbClr val="D9EDF3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th-TH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th-TH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of </a:t>
            </a:r>
            <a:r>
              <a:rPr lang="th-TH" altLang="th-TH" sz="2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columnar to</a:t>
            </a:r>
            <a:r>
              <a:rPr lang="th-TH" altLang="th-TH" sz="2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squamous epithelium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en-US" altLang="th-TH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 begins in the puberty period </a:t>
            </a:r>
            <a:endParaRPr lang="th-TH" altLang="th-TH" sz="28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en-US" altLang="th-TH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h-TH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</a:t>
            </a:r>
            <a:r>
              <a:rPr lang="en-US" altLang="th-TH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acetic acid, </a:t>
            </a:r>
            <a:r>
              <a:rPr lang="en-US" altLang="th-TH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Colposcopic</a:t>
            </a:r>
            <a:r>
              <a:rPr lang="en-US" altLang="th-TH" sz="2800" dirty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 appearance was a </a:t>
            </a:r>
            <a:endParaRPr lang="en-US" altLang="th-TH" sz="2800" dirty="0" smtClean="0">
              <a:solidFill>
                <a:prstClr val="black"/>
              </a:solidFill>
              <a:latin typeface="Arial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th-TH" sz="2800" dirty="0" smtClean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vast </a:t>
            </a:r>
            <a:r>
              <a:rPr lang="en-US" altLang="th-TH" sz="2800" dirty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range: patchy pale white, glassy, pinkish </a:t>
            </a:r>
            <a:r>
              <a:rPr lang="en-US" altLang="th-TH" sz="2800" dirty="0" smtClean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white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th-TH" sz="2800" dirty="0" smtClean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membrane </a:t>
            </a:r>
            <a:r>
              <a:rPr lang="en-US" altLang="th-TH" sz="2800" dirty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or tongue-like with crypt openings etc</a:t>
            </a:r>
            <a:r>
              <a:rPr lang="en-US" altLang="th-TH" sz="2800" dirty="0" smtClean="0">
                <a:solidFill>
                  <a:prstClr val="black"/>
                </a:solidFill>
                <a:latin typeface="Arial" pitchFamily="34" charset="0"/>
                <a:cs typeface="Arial" panose="020B0604020202020204" pitchFamily="34" charset="0"/>
              </a:rPr>
              <a:t>.</a:t>
            </a:r>
            <a:endParaRPr lang="en-US" altLang="th-TH" sz="2800" dirty="0">
              <a:solidFill>
                <a:prstClr val="black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54836" y="507402"/>
            <a:ext cx="460094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th-TH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Squamous Metaplasia </a:t>
            </a:r>
          </a:p>
        </p:txBody>
      </p:sp>
    </p:spTree>
    <p:extLst>
      <p:ext uri="{BB962C8B-B14F-4D97-AF65-F5344CB8AC3E}">
        <p14:creationId xmlns:p14="http://schemas.microsoft.com/office/powerpoint/2010/main" val="114461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4354"/>
            <a:ext cx="6889898" cy="6172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4"/>
          <p:cNvSpPr/>
          <p:nvPr/>
        </p:nvSpPr>
        <p:spPr>
          <a:xfrm>
            <a:off x="3435927" y="720436"/>
            <a:ext cx="2895600" cy="5140037"/>
          </a:xfrm>
          <a:custGeom>
            <a:avLst/>
            <a:gdLst>
              <a:gd name="connsiteX0" fmla="*/ 277091 w 2895600"/>
              <a:gd name="connsiteY0" fmla="*/ 3491346 h 5140037"/>
              <a:gd name="connsiteX1" fmla="*/ 235528 w 2895600"/>
              <a:gd name="connsiteY1" fmla="*/ 3408219 h 5140037"/>
              <a:gd name="connsiteX2" fmla="*/ 207818 w 2895600"/>
              <a:gd name="connsiteY2" fmla="*/ 3366655 h 5140037"/>
              <a:gd name="connsiteX3" fmla="*/ 124691 w 2895600"/>
              <a:gd name="connsiteY3" fmla="*/ 3186546 h 5140037"/>
              <a:gd name="connsiteX4" fmla="*/ 83128 w 2895600"/>
              <a:gd name="connsiteY4" fmla="*/ 3144982 h 5140037"/>
              <a:gd name="connsiteX5" fmla="*/ 41564 w 2895600"/>
              <a:gd name="connsiteY5" fmla="*/ 3048000 h 5140037"/>
              <a:gd name="connsiteX6" fmla="*/ 27709 w 2895600"/>
              <a:gd name="connsiteY6" fmla="*/ 3006437 h 5140037"/>
              <a:gd name="connsiteX7" fmla="*/ 0 w 2895600"/>
              <a:gd name="connsiteY7" fmla="*/ 2895600 h 5140037"/>
              <a:gd name="connsiteX8" fmla="*/ 13855 w 2895600"/>
              <a:gd name="connsiteY8" fmla="*/ 1662546 h 5140037"/>
              <a:gd name="connsiteX9" fmla="*/ 27709 w 2895600"/>
              <a:gd name="connsiteY9" fmla="*/ 1593273 h 5140037"/>
              <a:gd name="connsiteX10" fmla="*/ 41564 w 2895600"/>
              <a:gd name="connsiteY10" fmla="*/ 1551709 h 5140037"/>
              <a:gd name="connsiteX11" fmla="*/ 55418 w 2895600"/>
              <a:gd name="connsiteY11" fmla="*/ 1343891 h 5140037"/>
              <a:gd name="connsiteX12" fmla="*/ 69273 w 2895600"/>
              <a:gd name="connsiteY12" fmla="*/ 1274619 h 5140037"/>
              <a:gd name="connsiteX13" fmla="*/ 83128 w 2895600"/>
              <a:gd name="connsiteY13" fmla="*/ 1177637 h 5140037"/>
              <a:gd name="connsiteX14" fmla="*/ 110837 w 2895600"/>
              <a:gd name="connsiteY14" fmla="*/ 983673 h 5140037"/>
              <a:gd name="connsiteX15" fmla="*/ 166255 w 2895600"/>
              <a:gd name="connsiteY15" fmla="*/ 858982 h 5140037"/>
              <a:gd name="connsiteX16" fmla="*/ 207818 w 2895600"/>
              <a:gd name="connsiteY16" fmla="*/ 831273 h 5140037"/>
              <a:gd name="connsiteX17" fmla="*/ 387928 w 2895600"/>
              <a:gd name="connsiteY17" fmla="*/ 817419 h 5140037"/>
              <a:gd name="connsiteX18" fmla="*/ 498764 w 2895600"/>
              <a:gd name="connsiteY18" fmla="*/ 789709 h 5140037"/>
              <a:gd name="connsiteX19" fmla="*/ 651164 w 2895600"/>
              <a:gd name="connsiteY19" fmla="*/ 748146 h 5140037"/>
              <a:gd name="connsiteX20" fmla="*/ 762000 w 2895600"/>
              <a:gd name="connsiteY20" fmla="*/ 692728 h 5140037"/>
              <a:gd name="connsiteX21" fmla="*/ 831273 w 2895600"/>
              <a:gd name="connsiteY21" fmla="*/ 637309 h 5140037"/>
              <a:gd name="connsiteX22" fmla="*/ 872837 w 2895600"/>
              <a:gd name="connsiteY22" fmla="*/ 609600 h 5140037"/>
              <a:gd name="connsiteX23" fmla="*/ 983673 w 2895600"/>
              <a:gd name="connsiteY23" fmla="*/ 526473 h 5140037"/>
              <a:gd name="connsiteX24" fmla="*/ 1066800 w 2895600"/>
              <a:gd name="connsiteY24" fmla="*/ 471055 h 5140037"/>
              <a:gd name="connsiteX25" fmla="*/ 1149928 w 2895600"/>
              <a:gd name="connsiteY25" fmla="*/ 401782 h 5140037"/>
              <a:gd name="connsiteX26" fmla="*/ 1191491 w 2895600"/>
              <a:gd name="connsiteY26" fmla="*/ 332509 h 5140037"/>
              <a:gd name="connsiteX27" fmla="*/ 1233055 w 2895600"/>
              <a:gd name="connsiteY27" fmla="*/ 290946 h 5140037"/>
              <a:gd name="connsiteX28" fmla="*/ 1274618 w 2895600"/>
              <a:gd name="connsiteY28" fmla="*/ 235528 h 5140037"/>
              <a:gd name="connsiteX29" fmla="*/ 1302328 w 2895600"/>
              <a:gd name="connsiteY29" fmla="*/ 207819 h 5140037"/>
              <a:gd name="connsiteX30" fmla="*/ 1330037 w 2895600"/>
              <a:gd name="connsiteY30" fmla="*/ 166255 h 5140037"/>
              <a:gd name="connsiteX31" fmla="*/ 1413164 w 2895600"/>
              <a:gd name="connsiteY31" fmla="*/ 96982 h 5140037"/>
              <a:gd name="connsiteX32" fmla="*/ 1482437 w 2895600"/>
              <a:gd name="connsiteY32" fmla="*/ 27709 h 5140037"/>
              <a:gd name="connsiteX33" fmla="*/ 1565564 w 2895600"/>
              <a:gd name="connsiteY33" fmla="*/ 0 h 5140037"/>
              <a:gd name="connsiteX34" fmla="*/ 1870364 w 2895600"/>
              <a:gd name="connsiteY34" fmla="*/ 41564 h 5140037"/>
              <a:gd name="connsiteX35" fmla="*/ 1967346 w 2895600"/>
              <a:gd name="connsiteY35" fmla="*/ 83128 h 5140037"/>
              <a:gd name="connsiteX36" fmla="*/ 2008909 w 2895600"/>
              <a:gd name="connsiteY36" fmla="*/ 124691 h 5140037"/>
              <a:gd name="connsiteX37" fmla="*/ 2050473 w 2895600"/>
              <a:gd name="connsiteY37" fmla="*/ 138546 h 5140037"/>
              <a:gd name="connsiteX38" fmla="*/ 2133600 w 2895600"/>
              <a:gd name="connsiteY38" fmla="*/ 193964 h 5140037"/>
              <a:gd name="connsiteX39" fmla="*/ 2161309 w 2895600"/>
              <a:gd name="connsiteY39" fmla="*/ 235528 h 5140037"/>
              <a:gd name="connsiteX40" fmla="*/ 2244437 w 2895600"/>
              <a:gd name="connsiteY40" fmla="*/ 304800 h 5140037"/>
              <a:gd name="connsiteX41" fmla="*/ 2258291 w 2895600"/>
              <a:gd name="connsiteY41" fmla="*/ 346364 h 5140037"/>
              <a:gd name="connsiteX42" fmla="*/ 2313709 w 2895600"/>
              <a:gd name="connsiteY42" fmla="*/ 443346 h 5140037"/>
              <a:gd name="connsiteX43" fmla="*/ 2327564 w 2895600"/>
              <a:gd name="connsiteY43" fmla="*/ 484909 h 5140037"/>
              <a:gd name="connsiteX44" fmla="*/ 2355273 w 2895600"/>
              <a:gd name="connsiteY44" fmla="*/ 554182 h 5140037"/>
              <a:gd name="connsiteX45" fmla="*/ 2382982 w 2895600"/>
              <a:gd name="connsiteY45" fmla="*/ 637309 h 5140037"/>
              <a:gd name="connsiteX46" fmla="*/ 2438400 w 2895600"/>
              <a:gd name="connsiteY46" fmla="*/ 734291 h 5140037"/>
              <a:gd name="connsiteX47" fmla="*/ 2479964 w 2895600"/>
              <a:gd name="connsiteY47" fmla="*/ 914400 h 5140037"/>
              <a:gd name="connsiteX48" fmla="*/ 2507673 w 2895600"/>
              <a:gd name="connsiteY48" fmla="*/ 997528 h 5140037"/>
              <a:gd name="connsiteX49" fmla="*/ 2521528 w 2895600"/>
              <a:gd name="connsiteY49" fmla="*/ 1039091 h 5140037"/>
              <a:gd name="connsiteX50" fmla="*/ 2563091 w 2895600"/>
              <a:gd name="connsiteY50" fmla="*/ 1149928 h 5140037"/>
              <a:gd name="connsiteX51" fmla="*/ 2576946 w 2895600"/>
              <a:gd name="connsiteY51" fmla="*/ 1233055 h 5140037"/>
              <a:gd name="connsiteX52" fmla="*/ 2604655 w 2895600"/>
              <a:gd name="connsiteY52" fmla="*/ 1316182 h 5140037"/>
              <a:gd name="connsiteX53" fmla="*/ 2632364 w 2895600"/>
              <a:gd name="connsiteY53" fmla="*/ 1427019 h 5140037"/>
              <a:gd name="connsiteX54" fmla="*/ 2646218 w 2895600"/>
              <a:gd name="connsiteY54" fmla="*/ 1482437 h 5140037"/>
              <a:gd name="connsiteX55" fmla="*/ 2673928 w 2895600"/>
              <a:gd name="connsiteY55" fmla="*/ 1565564 h 5140037"/>
              <a:gd name="connsiteX56" fmla="*/ 2673928 w 2895600"/>
              <a:gd name="connsiteY56" fmla="*/ 2244437 h 5140037"/>
              <a:gd name="connsiteX57" fmla="*/ 2687782 w 2895600"/>
              <a:gd name="connsiteY57" fmla="*/ 2479964 h 5140037"/>
              <a:gd name="connsiteX58" fmla="*/ 2701637 w 2895600"/>
              <a:gd name="connsiteY58" fmla="*/ 2535382 h 5140037"/>
              <a:gd name="connsiteX59" fmla="*/ 2729346 w 2895600"/>
              <a:gd name="connsiteY59" fmla="*/ 2576946 h 5140037"/>
              <a:gd name="connsiteX60" fmla="*/ 2770909 w 2895600"/>
              <a:gd name="connsiteY60" fmla="*/ 2715491 h 5140037"/>
              <a:gd name="connsiteX61" fmla="*/ 2784764 w 2895600"/>
              <a:gd name="connsiteY61" fmla="*/ 2757055 h 5140037"/>
              <a:gd name="connsiteX62" fmla="*/ 2798618 w 2895600"/>
              <a:gd name="connsiteY62" fmla="*/ 2798619 h 5140037"/>
              <a:gd name="connsiteX63" fmla="*/ 2826328 w 2895600"/>
              <a:gd name="connsiteY63" fmla="*/ 2854037 h 5140037"/>
              <a:gd name="connsiteX64" fmla="*/ 2854037 w 2895600"/>
              <a:gd name="connsiteY64" fmla="*/ 2964873 h 5140037"/>
              <a:gd name="connsiteX65" fmla="*/ 2895600 w 2895600"/>
              <a:gd name="connsiteY65" fmla="*/ 3117273 h 5140037"/>
              <a:gd name="connsiteX66" fmla="*/ 2867891 w 2895600"/>
              <a:gd name="connsiteY66" fmla="*/ 3338946 h 5140037"/>
              <a:gd name="connsiteX67" fmla="*/ 2798618 w 2895600"/>
              <a:gd name="connsiteY67" fmla="*/ 3394364 h 5140037"/>
              <a:gd name="connsiteX68" fmla="*/ 2687782 w 2895600"/>
              <a:gd name="connsiteY68" fmla="*/ 3435928 h 5140037"/>
              <a:gd name="connsiteX69" fmla="*/ 2660073 w 2895600"/>
              <a:gd name="connsiteY69" fmla="*/ 3477491 h 5140037"/>
              <a:gd name="connsiteX70" fmla="*/ 2660073 w 2895600"/>
              <a:gd name="connsiteY70" fmla="*/ 3740728 h 5140037"/>
              <a:gd name="connsiteX71" fmla="*/ 2673928 w 2895600"/>
              <a:gd name="connsiteY71" fmla="*/ 3990109 h 5140037"/>
              <a:gd name="connsiteX72" fmla="*/ 2660073 w 2895600"/>
              <a:gd name="connsiteY72" fmla="*/ 4197928 h 5140037"/>
              <a:gd name="connsiteX73" fmla="*/ 2618509 w 2895600"/>
              <a:gd name="connsiteY73" fmla="*/ 4225637 h 5140037"/>
              <a:gd name="connsiteX74" fmla="*/ 2382982 w 2895600"/>
              <a:gd name="connsiteY74" fmla="*/ 4239491 h 5140037"/>
              <a:gd name="connsiteX75" fmla="*/ 2341418 w 2895600"/>
              <a:gd name="connsiteY75" fmla="*/ 4267200 h 5140037"/>
              <a:gd name="connsiteX76" fmla="*/ 2299855 w 2895600"/>
              <a:gd name="connsiteY76" fmla="*/ 4364182 h 5140037"/>
              <a:gd name="connsiteX77" fmla="*/ 2286000 w 2895600"/>
              <a:gd name="connsiteY77" fmla="*/ 4433455 h 5140037"/>
              <a:gd name="connsiteX78" fmla="*/ 2258291 w 2895600"/>
              <a:gd name="connsiteY78" fmla="*/ 4475019 h 5140037"/>
              <a:gd name="connsiteX79" fmla="*/ 2230582 w 2895600"/>
              <a:gd name="connsiteY79" fmla="*/ 4599709 h 5140037"/>
              <a:gd name="connsiteX80" fmla="*/ 2216728 w 2895600"/>
              <a:gd name="connsiteY80" fmla="*/ 4641273 h 5140037"/>
              <a:gd name="connsiteX81" fmla="*/ 2202873 w 2895600"/>
              <a:gd name="connsiteY81" fmla="*/ 4710546 h 5140037"/>
              <a:gd name="connsiteX82" fmla="*/ 2175164 w 2895600"/>
              <a:gd name="connsiteY82" fmla="*/ 4793673 h 5140037"/>
              <a:gd name="connsiteX83" fmla="*/ 2161309 w 2895600"/>
              <a:gd name="connsiteY83" fmla="*/ 4835237 h 5140037"/>
              <a:gd name="connsiteX84" fmla="*/ 2078182 w 2895600"/>
              <a:gd name="connsiteY84" fmla="*/ 4918364 h 5140037"/>
              <a:gd name="connsiteX85" fmla="*/ 2036618 w 2895600"/>
              <a:gd name="connsiteY85" fmla="*/ 4959928 h 5140037"/>
              <a:gd name="connsiteX86" fmla="*/ 2008909 w 2895600"/>
              <a:gd name="connsiteY86" fmla="*/ 5001491 h 5140037"/>
              <a:gd name="connsiteX87" fmla="*/ 1967346 w 2895600"/>
              <a:gd name="connsiteY87" fmla="*/ 5029200 h 5140037"/>
              <a:gd name="connsiteX88" fmla="*/ 1925782 w 2895600"/>
              <a:gd name="connsiteY88" fmla="*/ 5070764 h 5140037"/>
              <a:gd name="connsiteX89" fmla="*/ 1884218 w 2895600"/>
              <a:gd name="connsiteY89" fmla="*/ 5084619 h 5140037"/>
              <a:gd name="connsiteX90" fmla="*/ 1842655 w 2895600"/>
              <a:gd name="connsiteY90" fmla="*/ 5112328 h 5140037"/>
              <a:gd name="connsiteX91" fmla="*/ 1745673 w 2895600"/>
              <a:gd name="connsiteY91" fmla="*/ 5126182 h 5140037"/>
              <a:gd name="connsiteX92" fmla="*/ 1662546 w 2895600"/>
              <a:gd name="connsiteY92" fmla="*/ 5140037 h 5140037"/>
              <a:gd name="connsiteX93" fmla="*/ 1399309 w 2895600"/>
              <a:gd name="connsiteY93" fmla="*/ 5112328 h 5140037"/>
              <a:gd name="connsiteX94" fmla="*/ 1288473 w 2895600"/>
              <a:gd name="connsiteY94" fmla="*/ 5015346 h 5140037"/>
              <a:gd name="connsiteX95" fmla="*/ 1191491 w 2895600"/>
              <a:gd name="connsiteY95" fmla="*/ 4946073 h 5140037"/>
              <a:gd name="connsiteX96" fmla="*/ 1149928 w 2895600"/>
              <a:gd name="connsiteY96" fmla="*/ 4904509 h 5140037"/>
              <a:gd name="connsiteX97" fmla="*/ 1066800 w 2895600"/>
              <a:gd name="connsiteY97" fmla="*/ 4835237 h 5140037"/>
              <a:gd name="connsiteX98" fmla="*/ 1011382 w 2895600"/>
              <a:gd name="connsiteY98" fmla="*/ 4752109 h 5140037"/>
              <a:gd name="connsiteX99" fmla="*/ 983673 w 2895600"/>
              <a:gd name="connsiteY99" fmla="*/ 4710546 h 5140037"/>
              <a:gd name="connsiteX100" fmla="*/ 955964 w 2895600"/>
              <a:gd name="connsiteY100" fmla="*/ 4668982 h 5140037"/>
              <a:gd name="connsiteX101" fmla="*/ 914400 w 2895600"/>
              <a:gd name="connsiteY101" fmla="*/ 4641273 h 5140037"/>
              <a:gd name="connsiteX102" fmla="*/ 858982 w 2895600"/>
              <a:gd name="connsiteY102" fmla="*/ 4544291 h 5140037"/>
              <a:gd name="connsiteX103" fmla="*/ 817418 w 2895600"/>
              <a:gd name="connsiteY103" fmla="*/ 4502728 h 5140037"/>
              <a:gd name="connsiteX104" fmla="*/ 748146 w 2895600"/>
              <a:gd name="connsiteY104" fmla="*/ 4419600 h 5140037"/>
              <a:gd name="connsiteX105" fmla="*/ 692728 w 2895600"/>
              <a:gd name="connsiteY105" fmla="*/ 4294909 h 5140037"/>
              <a:gd name="connsiteX106" fmla="*/ 665018 w 2895600"/>
              <a:gd name="connsiteY106" fmla="*/ 4197928 h 5140037"/>
              <a:gd name="connsiteX107" fmla="*/ 637309 w 2895600"/>
              <a:gd name="connsiteY107" fmla="*/ 4100946 h 5140037"/>
              <a:gd name="connsiteX108" fmla="*/ 581891 w 2895600"/>
              <a:gd name="connsiteY108" fmla="*/ 4017819 h 5140037"/>
              <a:gd name="connsiteX109" fmla="*/ 540328 w 2895600"/>
              <a:gd name="connsiteY109" fmla="*/ 3934691 h 5140037"/>
              <a:gd name="connsiteX110" fmla="*/ 498764 w 2895600"/>
              <a:gd name="connsiteY110" fmla="*/ 3920837 h 5140037"/>
              <a:gd name="connsiteX111" fmla="*/ 457200 w 2895600"/>
              <a:gd name="connsiteY111" fmla="*/ 3893128 h 5140037"/>
              <a:gd name="connsiteX112" fmla="*/ 443346 w 2895600"/>
              <a:gd name="connsiteY112" fmla="*/ 3851564 h 5140037"/>
              <a:gd name="connsiteX113" fmla="*/ 415637 w 2895600"/>
              <a:gd name="connsiteY113" fmla="*/ 3602182 h 5140037"/>
              <a:gd name="connsiteX114" fmla="*/ 401782 w 2895600"/>
              <a:gd name="connsiteY114" fmla="*/ 3560619 h 5140037"/>
              <a:gd name="connsiteX115" fmla="*/ 346364 w 2895600"/>
              <a:gd name="connsiteY115" fmla="*/ 3491346 h 5140037"/>
              <a:gd name="connsiteX116" fmla="*/ 318655 w 2895600"/>
              <a:gd name="connsiteY116" fmla="*/ 3408219 h 5140037"/>
              <a:gd name="connsiteX117" fmla="*/ 304800 w 2895600"/>
              <a:gd name="connsiteY117" fmla="*/ 3366655 h 5140037"/>
              <a:gd name="connsiteX118" fmla="*/ 290946 w 2895600"/>
              <a:gd name="connsiteY118" fmla="*/ 3325091 h 5140037"/>
              <a:gd name="connsiteX119" fmla="*/ 263237 w 2895600"/>
              <a:gd name="connsiteY119" fmla="*/ 3283528 h 5140037"/>
              <a:gd name="connsiteX120" fmla="*/ 235528 w 2895600"/>
              <a:gd name="connsiteY120" fmla="*/ 3200400 h 5140037"/>
              <a:gd name="connsiteX121" fmla="*/ 221673 w 2895600"/>
              <a:gd name="connsiteY121" fmla="*/ 3158837 h 5140037"/>
              <a:gd name="connsiteX122" fmla="*/ 152400 w 2895600"/>
              <a:gd name="connsiteY122" fmla="*/ 3061855 h 5140037"/>
              <a:gd name="connsiteX123" fmla="*/ 96982 w 2895600"/>
              <a:gd name="connsiteY123" fmla="*/ 2978728 h 5140037"/>
              <a:gd name="connsiteX124" fmla="*/ 69273 w 2895600"/>
              <a:gd name="connsiteY124" fmla="*/ 2937164 h 5140037"/>
              <a:gd name="connsiteX125" fmla="*/ 41564 w 2895600"/>
              <a:gd name="connsiteY125" fmla="*/ 2881746 h 514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2895600" h="5140037">
                <a:moveTo>
                  <a:pt x="277091" y="3491346"/>
                </a:moveTo>
                <a:cubicBezTo>
                  <a:pt x="263237" y="3463637"/>
                  <a:pt x="250573" y="3435300"/>
                  <a:pt x="235528" y="3408219"/>
                </a:cubicBezTo>
                <a:cubicBezTo>
                  <a:pt x="227441" y="3393663"/>
                  <a:pt x="215265" y="3381548"/>
                  <a:pt x="207818" y="3366655"/>
                </a:cubicBezTo>
                <a:cubicBezTo>
                  <a:pt x="183305" y="3317628"/>
                  <a:pt x="160444" y="3222300"/>
                  <a:pt x="124691" y="3186546"/>
                </a:cubicBezTo>
                <a:lnTo>
                  <a:pt x="83128" y="3144982"/>
                </a:lnTo>
                <a:cubicBezTo>
                  <a:pt x="54294" y="3029648"/>
                  <a:pt x="89403" y="3143676"/>
                  <a:pt x="41564" y="3048000"/>
                </a:cubicBezTo>
                <a:cubicBezTo>
                  <a:pt x="35033" y="3034938"/>
                  <a:pt x="31552" y="3020526"/>
                  <a:pt x="27709" y="3006437"/>
                </a:cubicBezTo>
                <a:cubicBezTo>
                  <a:pt x="17689" y="2969696"/>
                  <a:pt x="9236" y="2932546"/>
                  <a:pt x="0" y="2895600"/>
                </a:cubicBezTo>
                <a:cubicBezTo>
                  <a:pt x="4618" y="2484582"/>
                  <a:pt x="5111" y="2073497"/>
                  <a:pt x="13855" y="1662546"/>
                </a:cubicBezTo>
                <a:cubicBezTo>
                  <a:pt x="14356" y="1639003"/>
                  <a:pt x="21998" y="1616118"/>
                  <a:pt x="27709" y="1593273"/>
                </a:cubicBezTo>
                <a:cubicBezTo>
                  <a:pt x="31251" y="1579105"/>
                  <a:pt x="36946" y="1565564"/>
                  <a:pt x="41564" y="1551709"/>
                </a:cubicBezTo>
                <a:cubicBezTo>
                  <a:pt x="46182" y="1482436"/>
                  <a:pt x="48510" y="1412973"/>
                  <a:pt x="55418" y="1343891"/>
                </a:cubicBezTo>
                <a:cubicBezTo>
                  <a:pt x="57761" y="1320460"/>
                  <a:pt x="65402" y="1297847"/>
                  <a:pt x="69273" y="1274619"/>
                </a:cubicBezTo>
                <a:cubicBezTo>
                  <a:pt x="74642" y="1242408"/>
                  <a:pt x="79313" y="1210069"/>
                  <a:pt x="83128" y="1177637"/>
                </a:cubicBezTo>
                <a:cubicBezTo>
                  <a:pt x="95553" y="1072022"/>
                  <a:pt x="87088" y="1062834"/>
                  <a:pt x="110837" y="983673"/>
                </a:cubicBezTo>
                <a:cubicBezTo>
                  <a:pt x="122596" y="944477"/>
                  <a:pt x="134439" y="890798"/>
                  <a:pt x="166255" y="858982"/>
                </a:cubicBezTo>
                <a:cubicBezTo>
                  <a:pt x="178029" y="847208"/>
                  <a:pt x="191452" y="834342"/>
                  <a:pt x="207818" y="831273"/>
                </a:cubicBezTo>
                <a:cubicBezTo>
                  <a:pt x="267001" y="820176"/>
                  <a:pt x="327891" y="822037"/>
                  <a:pt x="387928" y="817419"/>
                </a:cubicBezTo>
                <a:cubicBezTo>
                  <a:pt x="557402" y="783523"/>
                  <a:pt x="381598" y="821664"/>
                  <a:pt x="498764" y="789709"/>
                </a:cubicBezTo>
                <a:cubicBezTo>
                  <a:pt x="504314" y="788195"/>
                  <a:pt x="619280" y="762638"/>
                  <a:pt x="651164" y="748146"/>
                </a:cubicBezTo>
                <a:cubicBezTo>
                  <a:pt x="688768" y="731054"/>
                  <a:pt x="727631" y="715640"/>
                  <a:pt x="762000" y="692728"/>
                </a:cubicBezTo>
                <a:cubicBezTo>
                  <a:pt x="889929" y="607443"/>
                  <a:pt x="732565" y="716276"/>
                  <a:pt x="831273" y="637309"/>
                </a:cubicBezTo>
                <a:cubicBezTo>
                  <a:pt x="844275" y="626907"/>
                  <a:pt x="859371" y="619394"/>
                  <a:pt x="872837" y="609600"/>
                </a:cubicBezTo>
                <a:cubicBezTo>
                  <a:pt x="910186" y="582437"/>
                  <a:pt x="945248" y="552090"/>
                  <a:pt x="983673" y="526473"/>
                </a:cubicBezTo>
                <a:cubicBezTo>
                  <a:pt x="1011382" y="508000"/>
                  <a:pt x="1043252" y="494603"/>
                  <a:pt x="1066800" y="471055"/>
                </a:cubicBezTo>
                <a:cubicBezTo>
                  <a:pt x="1120138" y="417717"/>
                  <a:pt x="1092061" y="440359"/>
                  <a:pt x="1149928" y="401782"/>
                </a:cubicBezTo>
                <a:cubicBezTo>
                  <a:pt x="1163782" y="378691"/>
                  <a:pt x="1175334" y="354052"/>
                  <a:pt x="1191491" y="332509"/>
                </a:cubicBezTo>
                <a:cubicBezTo>
                  <a:pt x="1203247" y="316834"/>
                  <a:pt x="1220304" y="305822"/>
                  <a:pt x="1233055" y="290946"/>
                </a:cubicBezTo>
                <a:cubicBezTo>
                  <a:pt x="1248082" y="273414"/>
                  <a:pt x="1259836" y="253267"/>
                  <a:pt x="1274618" y="235528"/>
                </a:cubicBezTo>
                <a:cubicBezTo>
                  <a:pt x="1282980" y="225493"/>
                  <a:pt x="1294168" y="218019"/>
                  <a:pt x="1302328" y="207819"/>
                </a:cubicBezTo>
                <a:cubicBezTo>
                  <a:pt x="1312730" y="194817"/>
                  <a:pt x="1319377" y="179047"/>
                  <a:pt x="1330037" y="166255"/>
                </a:cubicBezTo>
                <a:cubicBezTo>
                  <a:pt x="1363374" y="126250"/>
                  <a:pt x="1372294" y="124228"/>
                  <a:pt x="1413164" y="96982"/>
                </a:cubicBezTo>
                <a:cubicBezTo>
                  <a:pt x="1438442" y="59065"/>
                  <a:pt x="1438687" y="47154"/>
                  <a:pt x="1482437" y="27709"/>
                </a:cubicBezTo>
                <a:cubicBezTo>
                  <a:pt x="1509127" y="15846"/>
                  <a:pt x="1565564" y="0"/>
                  <a:pt x="1565564" y="0"/>
                </a:cubicBezTo>
                <a:cubicBezTo>
                  <a:pt x="1935823" y="20571"/>
                  <a:pt x="1715610" y="-24760"/>
                  <a:pt x="1870364" y="41564"/>
                </a:cubicBezTo>
                <a:cubicBezTo>
                  <a:pt x="1915588" y="60946"/>
                  <a:pt x="1921398" y="50308"/>
                  <a:pt x="1967346" y="83128"/>
                </a:cubicBezTo>
                <a:cubicBezTo>
                  <a:pt x="1983289" y="94516"/>
                  <a:pt x="1992607" y="113823"/>
                  <a:pt x="2008909" y="124691"/>
                </a:cubicBezTo>
                <a:cubicBezTo>
                  <a:pt x="2021060" y="132792"/>
                  <a:pt x="2037707" y="131454"/>
                  <a:pt x="2050473" y="138546"/>
                </a:cubicBezTo>
                <a:cubicBezTo>
                  <a:pt x="2079584" y="154719"/>
                  <a:pt x="2133600" y="193964"/>
                  <a:pt x="2133600" y="193964"/>
                </a:cubicBezTo>
                <a:cubicBezTo>
                  <a:pt x="2142836" y="207819"/>
                  <a:pt x="2150649" y="222736"/>
                  <a:pt x="2161309" y="235528"/>
                </a:cubicBezTo>
                <a:cubicBezTo>
                  <a:pt x="2194644" y="275530"/>
                  <a:pt x="2203570" y="277556"/>
                  <a:pt x="2244437" y="304800"/>
                </a:cubicBezTo>
                <a:cubicBezTo>
                  <a:pt x="2249055" y="318655"/>
                  <a:pt x="2251760" y="333302"/>
                  <a:pt x="2258291" y="346364"/>
                </a:cubicBezTo>
                <a:cubicBezTo>
                  <a:pt x="2327875" y="485536"/>
                  <a:pt x="2240823" y="273283"/>
                  <a:pt x="2313709" y="443346"/>
                </a:cubicBezTo>
                <a:cubicBezTo>
                  <a:pt x="2319462" y="456769"/>
                  <a:pt x="2322436" y="471235"/>
                  <a:pt x="2327564" y="484909"/>
                </a:cubicBezTo>
                <a:cubicBezTo>
                  <a:pt x="2336296" y="508195"/>
                  <a:pt x="2346774" y="530810"/>
                  <a:pt x="2355273" y="554182"/>
                </a:cubicBezTo>
                <a:cubicBezTo>
                  <a:pt x="2365255" y="581631"/>
                  <a:pt x="2366781" y="613007"/>
                  <a:pt x="2382982" y="637309"/>
                </a:cubicBezTo>
                <a:cubicBezTo>
                  <a:pt x="2410810" y="679051"/>
                  <a:pt x="2417307" y="685073"/>
                  <a:pt x="2438400" y="734291"/>
                </a:cubicBezTo>
                <a:cubicBezTo>
                  <a:pt x="2466843" y="800658"/>
                  <a:pt x="2450375" y="825632"/>
                  <a:pt x="2479964" y="914400"/>
                </a:cubicBezTo>
                <a:lnTo>
                  <a:pt x="2507673" y="997528"/>
                </a:lnTo>
                <a:cubicBezTo>
                  <a:pt x="2512291" y="1011382"/>
                  <a:pt x="2516104" y="1025532"/>
                  <a:pt x="2521528" y="1039091"/>
                </a:cubicBezTo>
                <a:cubicBezTo>
                  <a:pt x="2526925" y="1052583"/>
                  <a:pt x="2557660" y="1125489"/>
                  <a:pt x="2563091" y="1149928"/>
                </a:cubicBezTo>
                <a:cubicBezTo>
                  <a:pt x="2569185" y="1177350"/>
                  <a:pt x="2570133" y="1205803"/>
                  <a:pt x="2576946" y="1233055"/>
                </a:cubicBezTo>
                <a:cubicBezTo>
                  <a:pt x="2584030" y="1261391"/>
                  <a:pt x="2597571" y="1287846"/>
                  <a:pt x="2604655" y="1316182"/>
                </a:cubicBezTo>
                <a:lnTo>
                  <a:pt x="2632364" y="1427019"/>
                </a:lnTo>
                <a:cubicBezTo>
                  <a:pt x="2636982" y="1445492"/>
                  <a:pt x="2640196" y="1464373"/>
                  <a:pt x="2646218" y="1482437"/>
                </a:cubicBezTo>
                <a:lnTo>
                  <a:pt x="2673928" y="1565564"/>
                </a:lnTo>
                <a:cubicBezTo>
                  <a:pt x="2714175" y="1887555"/>
                  <a:pt x="2673928" y="1521079"/>
                  <a:pt x="2673928" y="2244437"/>
                </a:cubicBezTo>
                <a:cubicBezTo>
                  <a:pt x="2673928" y="2323082"/>
                  <a:pt x="2680326" y="2401674"/>
                  <a:pt x="2687782" y="2479964"/>
                </a:cubicBezTo>
                <a:cubicBezTo>
                  <a:pt x="2689587" y="2498919"/>
                  <a:pt x="2694136" y="2517880"/>
                  <a:pt x="2701637" y="2535382"/>
                </a:cubicBezTo>
                <a:cubicBezTo>
                  <a:pt x="2708196" y="2550687"/>
                  <a:pt x="2720110" y="2563091"/>
                  <a:pt x="2729346" y="2576946"/>
                </a:cubicBezTo>
                <a:cubicBezTo>
                  <a:pt x="2750283" y="2660698"/>
                  <a:pt x="2737179" y="2614303"/>
                  <a:pt x="2770909" y="2715491"/>
                </a:cubicBezTo>
                <a:lnTo>
                  <a:pt x="2784764" y="2757055"/>
                </a:lnTo>
                <a:cubicBezTo>
                  <a:pt x="2789382" y="2770910"/>
                  <a:pt x="2792087" y="2785557"/>
                  <a:pt x="2798618" y="2798619"/>
                </a:cubicBezTo>
                <a:lnTo>
                  <a:pt x="2826328" y="2854037"/>
                </a:lnTo>
                <a:cubicBezTo>
                  <a:pt x="2835564" y="2890982"/>
                  <a:pt x="2841994" y="2928745"/>
                  <a:pt x="2854037" y="2964873"/>
                </a:cubicBezTo>
                <a:cubicBezTo>
                  <a:pt x="2889193" y="3070340"/>
                  <a:pt x="2876018" y="3019359"/>
                  <a:pt x="2895600" y="3117273"/>
                </a:cubicBezTo>
                <a:cubicBezTo>
                  <a:pt x="2886364" y="3191164"/>
                  <a:pt x="2883232" y="3266077"/>
                  <a:pt x="2867891" y="3338946"/>
                </a:cubicBezTo>
                <a:cubicBezTo>
                  <a:pt x="2857571" y="3387964"/>
                  <a:pt x="2833621" y="3379362"/>
                  <a:pt x="2798618" y="3394364"/>
                </a:cubicBezTo>
                <a:cubicBezTo>
                  <a:pt x="2697190" y="3437834"/>
                  <a:pt x="2789954" y="3410384"/>
                  <a:pt x="2687782" y="3435928"/>
                </a:cubicBezTo>
                <a:cubicBezTo>
                  <a:pt x="2678546" y="3449782"/>
                  <a:pt x="2667520" y="3462598"/>
                  <a:pt x="2660073" y="3477491"/>
                </a:cubicBezTo>
                <a:cubicBezTo>
                  <a:pt x="2620691" y="3556254"/>
                  <a:pt x="2656027" y="3671956"/>
                  <a:pt x="2660073" y="3740728"/>
                </a:cubicBezTo>
                <a:cubicBezTo>
                  <a:pt x="2664962" y="3823840"/>
                  <a:pt x="2669310" y="3906982"/>
                  <a:pt x="2673928" y="3990109"/>
                </a:cubicBezTo>
                <a:cubicBezTo>
                  <a:pt x="2669310" y="4059382"/>
                  <a:pt x="2675975" y="4130347"/>
                  <a:pt x="2660073" y="4197928"/>
                </a:cubicBezTo>
                <a:cubicBezTo>
                  <a:pt x="2656259" y="4214137"/>
                  <a:pt x="2634976" y="4223167"/>
                  <a:pt x="2618509" y="4225637"/>
                </a:cubicBezTo>
                <a:cubicBezTo>
                  <a:pt x="2540734" y="4237303"/>
                  <a:pt x="2461491" y="4234873"/>
                  <a:pt x="2382982" y="4239491"/>
                </a:cubicBezTo>
                <a:cubicBezTo>
                  <a:pt x="2369127" y="4248727"/>
                  <a:pt x="2352078" y="4254408"/>
                  <a:pt x="2341418" y="4267200"/>
                </a:cubicBezTo>
                <a:cubicBezTo>
                  <a:pt x="2327257" y="4284193"/>
                  <a:pt x="2306043" y="4339432"/>
                  <a:pt x="2299855" y="4364182"/>
                </a:cubicBezTo>
                <a:cubicBezTo>
                  <a:pt x="2294144" y="4387027"/>
                  <a:pt x="2294268" y="4411406"/>
                  <a:pt x="2286000" y="4433455"/>
                </a:cubicBezTo>
                <a:cubicBezTo>
                  <a:pt x="2280153" y="4449046"/>
                  <a:pt x="2267527" y="4461164"/>
                  <a:pt x="2258291" y="4475019"/>
                </a:cubicBezTo>
                <a:cubicBezTo>
                  <a:pt x="2248765" y="4522649"/>
                  <a:pt x="2243629" y="4554044"/>
                  <a:pt x="2230582" y="4599709"/>
                </a:cubicBezTo>
                <a:cubicBezTo>
                  <a:pt x="2226570" y="4613751"/>
                  <a:pt x="2220270" y="4627105"/>
                  <a:pt x="2216728" y="4641273"/>
                </a:cubicBezTo>
                <a:cubicBezTo>
                  <a:pt x="2211017" y="4664118"/>
                  <a:pt x="2209069" y="4687827"/>
                  <a:pt x="2202873" y="4710546"/>
                </a:cubicBezTo>
                <a:cubicBezTo>
                  <a:pt x="2195188" y="4738725"/>
                  <a:pt x="2184400" y="4765964"/>
                  <a:pt x="2175164" y="4793673"/>
                </a:cubicBezTo>
                <a:cubicBezTo>
                  <a:pt x="2170546" y="4807528"/>
                  <a:pt x="2171636" y="4824910"/>
                  <a:pt x="2161309" y="4835237"/>
                </a:cubicBezTo>
                <a:lnTo>
                  <a:pt x="2078182" y="4918364"/>
                </a:lnTo>
                <a:cubicBezTo>
                  <a:pt x="2064327" y="4932219"/>
                  <a:pt x="2047487" y="4943625"/>
                  <a:pt x="2036618" y="4959928"/>
                </a:cubicBezTo>
                <a:cubicBezTo>
                  <a:pt x="2027382" y="4973782"/>
                  <a:pt x="2020683" y="4989717"/>
                  <a:pt x="2008909" y="5001491"/>
                </a:cubicBezTo>
                <a:cubicBezTo>
                  <a:pt x="1997135" y="5013265"/>
                  <a:pt x="1980138" y="5018540"/>
                  <a:pt x="1967346" y="5029200"/>
                </a:cubicBezTo>
                <a:cubicBezTo>
                  <a:pt x="1952294" y="5041743"/>
                  <a:pt x="1942085" y="5059895"/>
                  <a:pt x="1925782" y="5070764"/>
                </a:cubicBezTo>
                <a:cubicBezTo>
                  <a:pt x="1913631" y="5078865"/>
                  <a:pt x="1897280" y="5078088"/>
                  <a:pt x="1884218" y="5084619"/>
                </a:cubicBezTo>
                <a:cubicBezTo>
                  <a:pt x="1869325" y="5092066"/>
                  <a:pt x="1858604" y="5107543"/>
                  <a:pt x="1842655" y="5112328"/>
                </a:cubicBezTo>
                <a:cubicBezTo>
                  <a:pt x="1811377" y="5121711"/>
                  <a:pt x="1777949" y="5121217"/>
                  <a:pt x="1745673" y="5126182"/>
                </a:cubicBezTo>
                <a:cubicBezTo>
                  <a:pt x="1717908" y="5130453"/>
                  <a:pt x="1690255" y="5135419"/>
                  <a:pt x="1662546" y="5140037"/>
                </a:cubicBezTo>
                <a:cubicBezTo>
                  <a:pt x="1656616" y="5139642"/>
                  <a:pt x="1461499" y="5138981"/>
                  <a:pt x="1399309" y="5112328"/>
                </a:cubicBezTo>
                <a:cubicBezTo>
                  <a:pt x="1341457" y="5087535"/>
                  <a:pt x="1348179" y="5055150"/>
                  <a:pt x="1288473" y="5015346"/>
                </a:cubicBezTo>
                <a:cubicBezTo>
                  <a:pt x="1255577" y="4993415"/>
                  <a:pt x="1221567" y="4971853"/>
                  <a:pt x="1191491" y="4946073"/>
                </a:cubicBezTo>
                <a:cubicBezTo>
                  <a:pt x="1176615" y="4933322"/>
                  <a:pt x="1164980" y="4917052"/>
                  <a:pt x="1149928" y="4904509"/>
                </a:cubicBezTo>
                <a:cubicBezTo>
                  <a:pt x="1099372" y="4862378"/>
                  <a:pt x="1111536" y="4892755"/>
                  <a:pt x="1066800" y="4835237"/>
                </a:cubicBezTo>
                <a:cubicBezTo>
                  <a:pt x="1046354" y="4808950"/>
                  <a:pt x="1029855" y="4779818"/>
                  <a:pt x="1011382" y="4752109"/>
                </a:cubicBezTo>
                <a:lnTo>
                  <a:pt x="983673" y="4710546"/>
                </a:lnTo>
                <a:cubicBezTo>
                  <a:pt x="974437" y="4696691"/>
                  <a:pt x="969819" y="4678218"/>
                  <a:pt x="955964" y="4668982"/>
                </a:cubicBezTo>
                <a:lnTo>
                  <a:pt x="914400" y="4641273"/>
                </a:lnTo>
                <a:cubicBezTo>
                  <a:pt x="897463" y="4607398"/>
                  <a:pt x="883459" y="4573663"/>
                  <a:pt x="858982" y="4544291"/>
                </a:cubicBezTo>
                <a:cubicBezTo>
                  <a:pt x="846439" y="4529239"/>
                  <a:pt x="829961" y="4517780"/>
                  <a:pt x="817418" y="4502728"/>
                </a:cubicBezTo>
                <a:cubicBezTo>
                  <a:pt x="720960" y="4386979"/>
                  <a:pt x="869590" y="4541047"/>
                  <a:pt x="748146" y="4419600"/>
                </a:cubicBezTo>
                <a:cubicBezTo>
                  <a:pt x="715171" y="4320676"/>
                  <a:pt x="736638" y="4360775"/>
                  <a:pt x="692728" y="4294909"/>
                </a:cubicBezTo>
                <a:cubicBezTo>
                  <a:pt x="683491" y="4262582"/>
                  <a:pt x="673864" y="4230364"/>
                  <a:pt x="665018" y="4197928"/>
                </a:cubicBezTo>
                <a:cubicBezTo>
                  <a:pt x="661173" y="4183828"/>
                  <a:pt x="646793" y="4118018"/>
                  <a:pt x="637309" y="4100946"/>
                </a:cubicBezTo>
                <a:cubicBezTo>
                  <a:pt x="621136" y="4071835"/>
                  <a:pt x="581891" y="4017819"/>
                  <a:pt x="581891" y="4017819"/>
                </a:cubicBezTo>
                <a:cubicBezTo>
                  <a:pt x="572765" y="3990438"/>
                  <a:pt x="564744" y="3954224"/>
                  <a:pt x="540328" y="3934691"/>
                </a:cubicBezTo>
                <a:cubicBezTo>
                  <a:pt x="528924" y="3925568"/>
                  <a:pt x="512619" y="3925455"/>
                  <a:pt x="498764" y="3920837"/>
                </a:cubicBezTo>
                <a:cubicBezTo>
                  <a:pt x="484909" y="3911601"/>
                  <a:pt x="467602" y="3906130"/>
                  <a:pt x="457200" y="3893128"/>
                </a:cubicBezTo>
                <a:cubicBezTo>
                  <a:pt x="448077" y="3881724"/>
                  <a:pt x="445157" y="3866055"/>
                  <a:pt x="443346" y="3851564"/>
                </a:cubicBezTo>
                <a:cubicBezTo>
                  <a:pt x="424519" y="3700946"/>
                  <a:pt x="442538" y="3709784"/>
                  <a:pt x="415637" y="3602182"/>
                </a:cubicBezTo>
                <a:cubicBezTo>
                  <a:pt x="412095" y="3588014"/>
                  <a:pt x="409296" y="3573142"/>
                  <a:pt x="401782" y="3560619"/>
                </a:cubicBezTo>
                <a:cubicBezTo>
                  <a:pt x="352436" y="3478376"/>
                  <a:pt x="393892" y="3598284"/>
                  <a:pt x="346364" y="3491346"/>
                </a:cubicBezTo>
                <a:cubicBezTo>
                  <a:pt x="334502" y="3464656"/>
                  <a:pt x="327891" y="3435928"/>
                  <a:pt x="318655" y="3408219"/>
                </a:cubicBezTo>
                <a:lnTo>
                  <a:pt x="304800" y="3366655"/>
                </a:lnTo>
                <a:cubicBezTo>
                  <a:pt x="300182" y="3352800"/>
                  <a:pt x="299047" y="3337242"/>
                  <a:pt x="290946" y="3325091"/>
                </a:cubicBezTo>
                <a:cubicBezTo>
                  <a:pt x="281710" y="3311237"/>
                  <a:pt x="270000" y="3298744"/>
                  <a:pt x="263237" y="3283528"/>
                </a:cubicBezTo>
                <a:cubicBezTo>
                  <a:pt x="251374" y="3256837"/>
                  <a:pt x="244765" y="3228109"/>
                  <a:pt x="235528" y="3200400"/>
                </a:cubicBezTo>
                <a:cubicBezTo>
                  <a:pt x="230910" y="3186546"/>
                  <a:pt x="229774" y="3170988"/>
                  <a:pt x="221673" y="3158837"/>
                </a:cubicBezTo>
                <a:cubicBezTo>
                  <a:pt x="131600" y="3023725"/>
                  <a:pt x="272676" y="3233677"/>
                  <a:pt x="152400" y="3061855"/>
                </a:cubicBezTo>
                <a:cubicBezTo>
                  <a:pt x="133302" y="3034573"/>
                  <a:pt x="115455" y="3006437"/>
                  <a:pt x="96982" y="2978728"/>
                </a:cubicBezTo>
                <a:cubicBezTo>
                  <a:pt x="87746" y="2964873"/>
                  <a:pt x="74539" y="2952961"/>
                  <a:pt x="69273" y="2937164"/>
                </a:cubicBezTo>
                <a:cubicBezTo>
                  <a:pt x="53353" y="2889404"/>
                  <a:pt x="65745" y="2905927"/>
                  <a:pt x="41564" y="2881746"/>
                </a:cubicBezTo>
              </a:path>
            </a:pathLst>
          </a:custGeom>
          <a:ln w="1047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851564" y="2313709"/>
            <a:ext cx="2105891" cy="2327564"/>
          </a:xfrm>
          <a:custGeom>
            <a:avLst/>
            <a:gdLst>
              <a:gd name="connsiteX0" fmla="*/ 457200 w 2105891"/>
              <a:gd name="connsiteY0" fmla="*/ 1801091 h 2327564"/>
              <a:gd name="connsiteX1" fmla="*/ 387927 w 2105891"/>
              <a:gd name="connsiteY1" fmla="*/ 1745673 h 2327564"/>
              <a:gd name="connsiteX2" fmla="*/ 318654 w 2105891"/>
              <a:gd name="connsiteY2" fmla="*/ 1648691 h 2327564"/>
              <a:gd name="connsiteX3" fmla="*/ 290945 w 2105891"/>
              <a:gd name="connsiteY3" fmla="*/ 1579418 h 2327564"/>
              <a:gd name="connsiteX4" fmla="*/ 263236 w 2105891"/>
              <a:gd name="connsiteY4" fmla="*/ 1537855 h 2327564"/>
              <a:gd name="connsiteX5" fmla="*/ 235527 w 2105891"/>
              <a:gd name="connsiteY5" fmla="*/ 1482436 h 2327564"/>
              <a:gd name="connsiteX6" fmla="*/ 193963 w 2105891"/>
              <a:gd name="connsiteY6" fmla="*/ 1468582 h 2327564"/>
              <a:gd name="connsiteX7" fmla="*/ 124691 w 2105891"/>
              <a:gd name="connsiteY7" fmla="*/ 1385455 h 2327564"/>
              <a:gd name="connsiteX8" fmla="*/ 69272 w 2105891"/>
              <a:gd name="connsiteY8" fmla="*/ 1302327 h 2327564"/>
              <a:gd name="connsiteX9" fmla="*/ 27709 w 2105891"/>
              <a:gd name="connsiteY9" fmla="*/ 1205346 h 2327564"/>
              <a:gd name="connsiteX10" fmla="*/ 0 w 2105891"/>
              <a:gd name="connsiteY10" fmla="*/ 1108364 h 2327564"/>
              <a:gd name="connsiteX11" fmla="*/ 13854 w 2105891"/>
              <a:gd name="connsiteY11" fmla="*/ 623455 h 2327564"/>
              <a:gd name="connsiteX12" fmla="*/ 69272 w 2105891"/>
              <a:gd name="connsiteY12" fmla="*/ 484909 h 2327564"/>
              <a:gd name="connsiteX13" fmla="*/ 96981 w 2105891"/>
              <a:gd name="connsiteY13" fmla="*/ 443346 h 2327564"/>
              <a:gd name="connsiteX14" fmla="*/ 124691 w 2105891"/>
              <a:gd name="connsiteY14" fmla="*/ 415636 h 2327564"/>
              <a:gd name="connsiteX15" fmla="*/ 193963 w 2105891"/>
              <a:gd name="connsiteY15" fmla="*/ 290946 h 2327564"/>
              <a:gd name="connsiteX16" fmla="*/ 221672 w 2105891"/>
              <a:gd name="connsiteY16" fmla="*/ 235527 h 2327564"/>
              <a:gd name="connsiteX17" fmla="*/ 304800 w 2105891"/>
              <a:gd name="connsiteY17" fmla="*/ 152400 h 2327564"/>
              <a:gd name="connsiteX18" fmla="*/ 387927 w 2105891"/>
              <a:gd name="connsiteY18" fmla="*/ 83127 h 2327564"/>
              <a:gd name="connsiteX19" fmla="*/ 415636 w 2105891"/>
              <a:gd name="connsiteY19" fmla="*/ 41564 h 2327564"/>
              <a:gd name="connsiteX20" fmla="*/ 554181 w 2105891"/>
              <a:gd name="connsiteY20" fmla="*/ 0 h 2327564"/>
              <a:gd name="connsiteX21" fmla="*/ 1399309 w 2105891"/>
              <a:gd name="connsiteY21" fmla="*/ 13855 h 2327564"/>
              <a:gd name="connsiteX22" fmla="*/ 1454727 w 2105891"/>
              <a:gd name="connsiteY22" fmla="*/ 27709 h 2327564"/>
              <a:gd name="connsiteX23" fmla="*/ 1593272 w 2105891"/>
              <a:gd name="connsiteY23" fmla="*/ 124691 h 2327564"/>
              <a:gd name="connsiteX24" fmla="*/ 1759527 w 2105891"/>
              <a:gd name="connsiteY24" fmla="*/ 263236 h 2327564"/>
              <a:gd name="connsiteX25" fmla="*/ 1787236 w 2105891"/>
              <a:gd name="connsiteY25" fmla="*/ 290946 h 2327564"/>
              <a:gd name="connsiteX26" fmla="*/ 1828800 w 2105891"/>
              <a:gd name="connsiteY26" fmla="*/ 332509 h 2327564"/>
              <a:gd name="connsiteX27" fmla="*/ 1884218 w 2105891"/>
              <a:gd name="connsiteY27" fmla="*/ 415636 h 2327564"/>
              <a:gd name="connsiteX28" fmla="*/ 1911927 w 2105891"/>
              <a:gd name="connsiteY28" fmla="*/ 457200 h 2327564"/>
              <a:gd name="connsiteX29" fmla="*/ 1953491 w 2105891"/>
              <a:gd name="connsiteY29" fmla="*/ 498764 h 2327564"/>
              <a:gd name="connsiteX30" fmla="*/ 1967345 w 2105891"/>
              <a:gd name="connsiteY30" fmla="*/ 858982 h 2327564"/>
              <a:gd name="connsiteX31" fmla="*/ 1995054 w 2105891"/>
              <a:gd name="connsiteY31" fmla="*/ 900546 h 2327564"/>
              <a:gd name="connsiteX32" fmla="*/ 2008909 w 2105891"/>
              <a:gd name="connsiteY32" fmla="*/ 942109 h 2327564"/>
              <a:gd name="connsiteX33" fmla="*/ 2036618 w 2105891"/>
              <a:gd name="connsiteY33" fmla="*/ 997527 h 2327564"/>
              <a:gd name="connsiteX34" fmla="*/ 2050472 w 2105891"/>
              <a:gd name="connsiteY34" fmla="*/ 1052946 h 2327564"/>
              <a:gd name="connsiteX35" fmla="*/ 2092036 w 2105891"/>
              <a:gd name="connsiteY35" fmla="*/ 1122218 h 2327564"/>
              <a:gd name="connsiteX36" fmla="*/ 2105891 w 2105891"/>
              <a:gd name="connsiteY36" fmla="*/ 1246909 h 2327564"/>
              <a:gd name="connsiteX37" fmla="*/ 2092036 w 2105891"/>
              <a:gd name="connsiteY37" fmla="*/ 1856509 h 2327564"/>
              <a:gd name="connsiteX38" fmla="*/ 2050472 w 2105891"/>
              <a:gd name="connsiteY38" fmla="*/ 1981200 h 2327564"/>
              <a:gd name="connsiteX39" fmla="*/ 2008909 w 2105891"/>
              <a:gd name="connsiteY39" fmla="*/ 2008909 h 2327564"/>
              <a:gd name="connsiteX40" fmla="*/ 1981200 w 2105891"/>
              <a:gd name="connsiteY40" fmla="*/ 2050473 h 2327564"/>
              <a:gd name="connsiteX41" fmla="*/ 1911927 w 2105891"/>
              <a:gd name="connsiteY41" fmla="*/ 2119746 h 2327564"/>
              <a:gd name="connsiteX42" fmla="*/ 1814945 w 2105891"/>
              <a:gd name="connsiteY42" fmla="*/ 2244436 h 2327564"/>
              <a:gd name="connsiteX43" fmla="*/ 1773381 w 2105891"/>
              <a:gd name="connsiteY43" fmla="*/ 2272146 h 2327564"/>
              <a:gd name="connsiteX44" fmla="*/ 1676400 w 2105891"/>
              <a:gd name="connsiteY44" fmla="*/ 2299855 h 2327564"/>
              <a:gd name="connsiteX45" fmla="*/ 1593272 w 2105891"/>
              <a:gd name="connsiteY45" fmla="*/ 2327564 h 2327564"/>
              <a:gd name="connsiteX46" fmla="*/ 955963 w 2105891"/>
              <a:gd name="connsiteY46" fmla="*/ 2313709 h 2327564"/>
              <a:gd name="connsiteX47" fmla="*/ 831272 w 2105891"/>
              <a:gd name="connsiteY47" fmla="*/ 2216727 h 2327564"/>
              <a:gd name="connsiteX48" fmla="*/ 748145 w 2105891"/>
              <a:gd name="connsiteY48" fmla="*/ 2161309 h 2327564"/>
              <a:gd name="connsiteX49" fmla="*/ 706581 w 2105891"/>
              <a:gd name="connsiteY49" fmla="*/ 2133600 h 2327564"/>
              <a:gd name="connsiteX50" fmla="*/ 637309 w 2105891"/>
              <a:gd name="connsiteY50" fmla="*/ 2105891 h 2327564"/>
              <a:gd name="connsiteX51" fmla="*/ 595745 w 2105891"/>
              <a:gd name="connsiteY51" fmla="*/ 2092036 h 2327564"/>
              <a:gd name="connsiteX52" fmla="*/ 512618 w 2105891"/>
              <a:gd name="connsiteY52" fmla="*/ 2050473 h 2327564"/>
              <a:gd name="connsiteX53" fmla="*/ 484909 w 2105891"/>
              <a:gd name="connsiteY53" fmla="*/ 2008909 h 2327564"/>
              <a:gd name="connsiteX54" fmla="*/ 415636 w 2105891"/>
              <a:gd name="connsiteY54" fmla="*/ 1953491 h 2327564"/>
              <a:gd name="connsiteX55" fmla="*/ 374072 w 2105891"/>
              <a:gd name="connsiteY55" fmla="*/ 1801091 h 2327564"/>
              <a:gd name="connsiteX56" fmla="*/ 360218 w 2105891"/>
              <a:gd name="connsiteY56" fmla="*/ 1759527 h 2327564"/>
              <a:gd name="connsiteX57" fmla="*/ 318654 w 2105891"/>
              <a:gd name="connsiteY57" fmla="*/ 1690255 h 232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105891" h="2327564">
                <a:moveTo>
                  <a:pt x="457200" y="1801091"/>
                </a:moveTo>
                <a:cubicBezTo>
                  <a:pt x="434109" y="1782618"/>
                  <a:pt x="408837" y="1766583"/>
                  <a:pt x="387927" y="1745673"/>
                </a:cubicBezTo>
                <a:cubicBezTo>
                  <a:pt x="381649" y="1739395"/>
                  <a:pt x="326522" y="1664426"/>
                  <a:pt x="318654" y="1648691"/>
                </a:cubicBezTo>
                <a:cubicBezTo>
                  <a:pt x="307532" y="1626447"/>
                  <a:pt x="302067" y="1601662"/>
                  <a:pt x="290945" y="1579418"/>
                </a:cubicBezTo>
                <a:cubicBezTo>
                  <a:pt x="283498" y="1564525"/>
                  <a:pt x="271497" y="1552312"/>
                  <a:pt x="263236" y="1537855"/>
                </a:cubicBezTo>
                <a:cubicBezTo>
                  <a:pt x="252989" y="1519923"/>
                  <a:pt x="250131" y="1497040"/>
                  <a:pt x="235527" y="1482436"/>
                </a:cubicBezTo>
                <a:cubicBezTo>
                  <a:pt x="225200" y="1472109"/>
                  <a:pt x="207818" y="1473200"/>
                  <a:pt x="193963" y="1468582"/>
                </a:cubicBezTo>
                <a:cubicBezTo>
                  <a:pt x="94953" y="1320066"/>
                  <a:pt x="249138" y="1545457"/>
                  <a:pt x="124691" y="1385455"/>
                </a:cubicBezTo>
                <a:cubicBezTo>
                  <a:pt x="104245" y="1359168"/>
                  <a:pt x="69272" y="1302327"/>
                  <a:pt x="69272" y="1302327"/>
                </a:cubicBezTo>
                <a:cubicBezTo>
                  <a:pt x="40439" y="1186993"/>
                  <a:pt x="75547" y="1301021"/>
                  <a:pt x="27709" y="1205346"/>
                </a:cubicBezTo>
                <a:cubicBezTo>
                  <a:pt x="17769" y="1185467"/>
                  <a:pt x="4440" y="1126124"/>
                  <a:pt x="0" y="1108364"/>
                </a:cubicBezTo>
                <a:cubicBezTo>
                  <a:pt x="4618" y="946728"/>
                  <a:pt x="2054" y="784726"/>
                  <a:pt x="13854" y="623455"/>
                </a:cubicBezTo>
                <a:cubicBezTo>
                  <a:pt x="16236" y="590900"/>
                  <a:pt x="51027" y="516837"/>
                  <a:pt x="69272" y="484909"/>
                </a:cubicBezTo>
                <a:cubicBezTo>
                  <a:pt x="77533" y="470452"/>
                  <a:pt x="86579" y="456348"/>
                  <a:pt x="96981" y="443346"/>
                </a:cubicBezTo>
                <a:cubicBezTo>
                  <a:pt x="105141" y="433146"/>
                  <a:pt x="115454" y="424873"/>
                  <a:pt x="124691" y="415636"/>
                </a:cubicBezTo>
                <a:cubicBezTo>
                  <a:pt x="163004" y="300696"/>
                  <a:pt x="98684" y="481508"/>
                  <a:pt x="193963" y="290946"/>
                </a:cubicBezTo>
                <a:cubicBezTo>
                  <a:pt x="203199" y="272473"/>
                  <a:pt x="208770" y="251655"/>
                  <a:pt x="221672" y="235527"/>
                </a:cubicBezTo>
                <a:cubicBezTo>
                  <a:pt x="246152" y="204927"/>
                  <a:pt x="281288" y="183749"/>
                  <a:pt x="304800" y="152400"/>
                </a:cubicBezTo>
                <a:cubicBezTo>
                  <a:pt x="355125" y="85299"/>
                  <a:pt x="324457" y="104284"/>
                  <a:pt x="387927" y="83127"/>
                </a:cubicBezTo>
                <a:cubicBezTo>
                  <a:pt x="397163" y="69273"/>
                  <a:pt x="402087" y="51242"/>
                  <a:pt x="415636" y="41564"/>
                </a:cubicBezTo>
                <a:cubicBezTo>
                  <a:pt x="451077" y="16249"/>
                  <a:pt x="513258" y="8185"/>
                  <a:pt x="554181" y="0"/>
                </a:cubicBezTo>
                <a:lnTo>
                  <a:pt x="1399309" y="13855"/>
                </a:lnTo>
                <a:cubicBezTo>
                  <a:pt x="1418341" y="14441"/>
                  <a:pt x="1437696" y="19194"/>
                  <a:pt x="1454727" y="27709"/>
                </a:cubicBezTo>
                <a:cubicBezTo>
                  <a:pt x="1501375" y="51033"/>
                  <a:pt x="1549828" y="94280"/>
                  <a:pt x="1593272" y="124691"/>
                </a:cubicBezTo>
                <a:cubicBezTo>
                  <a:pt x="1721864" y="214705"/>
                  <a:pt x="1637721" y="141429"/>
                  <a:pt x="1759527" y="263236"/>
                </a:cubicBezTo>
                <a:lnTo>
                  <a:pt x="1787236" y="290946"/>
                </a:lnTo>
                <a:cubicBezTo>
                  <a:pt x="1801091" y="304801"/>
                  <a:pt x="1817932" y="316206"/>
                  <a:pt x="1828800" y="332509"/>
                </a:cubicBezTo>
                <a:lnTo>
                  <a:pt x="1884218" y="415636"/>
                </a:lnTo>
                <a:cubicBezTo>
                  <a:pt x="1893454" y="429491"/>
                  <a:pt x="1900153" y="445426"/>
                  <a:pt x="1911927" y="457200"/>
                </a:cubicBezTo>
                <a:lnTo>
                  <a:pt x="1953491" y="498764"/>
                </a:lnTo>
                <a:cubicBezTo>
                  <a:pt x="1958109" y="618837"/>
                  <a:pt x="1954981" y="739458"/>
                  <a:pt x="1967345" y="858982"/>
                </a:cubicBezTo>
                <a:cubicBezTo>
                  <a:pt x="1969058" y="875545"/>
                  <a:pt x="1987607" y="885653"/>
                  <a:pt x="1995054" y="900546"/>
                </a:cubicBezTo>
                <a:cubicBezTo>
                  <a:pt x="2001585" y="913608"/>
                  <a:pt x="2003156" y="928686"/>
                  <a:pt x="2008909" y="942109"/>
                </a:cubicBezTo>
                <a:cubicBezTo>
                  <a:pt x="2017045" y="961092"/>
                  <a:pt x="2027382" y="979054"/>
                  <a:pt x="2036618" y="997527"/>
                </a:cubicBezTo>
                <a:cubicBezTo>
                  <a:pt x="2041236" y="1016000"/>
                  <a:pt x="2042739" y="1035546"/>
                  <a:pt x="2050472" y="1052946"/>
                </a:cubicBezTo>
                <a:cubicBezTo>
                  <a:pt x="2061409" y="1077553"/>
                  <a:pt x="2084638" y="1096326"/>
                  <a:pt x="2092036" y="1122218"/>
                </a:cubicBezTo>
                <a:cubicBezTo>
                  <a:pt x="2103525" y="1162428"/>
                  <a:pt x="2101273" y="1205345"/>
                  <a:pt x="2105891" y="1246909"/>
                </a:cubicBezTo>
                <a:cubicBezTo>
                  <a:pt x="2101273" y="1450109"/>
                  <a:pt x="2100325" y="1653426"/>
                  <a:pt x="2092036" y="1856509"/>
                </a:cubicBezTo>
                <a:cubicBezTo>
                  <a:pt x="2090613" y="1891375"/>
                  <a:pt x="2074256" y="1952659"/>
                  <a:pt x="2050472" y="1981200"/>
                </a:cubicBezTo>
                <a:cubicBezTo>
                  <a:pt x="2039812" y="1993992"/>
                  <a:pt x="2022763" y="1999673"/>
                  <a:pt x="2008909" y="2008909"/>
                </a:cubicBezTo>
                <a:cubicBezTo>
                  <a:pt x="1999673" y="2022764"/>
                  <a:pt x="1992165" y="2037942"/>
                  <a:pt x="1981200" y="2050473"/>
                </a:cubicBezTo>
                <a:cubicBezTo>
                  <a:pt x="1959696" y="2075049"/>
                  <a:pt x="1930041" y="2092575"/>
                  <a:pt x="1911927" y="2119746"/>
                </a:cubicBezTo>
                <a:cubicBezTo>
                  <a:pt x="1873305" y="2177680"/>
                  <a:pt x="1863781" y="2203739"/>
                  <a:pt x="1814945" y="2244436"/>
                </a:cubicBezTo>
                <a:cubicBezTo>
                  <a:pt x="1802153" y="2255096"/>
                  <a:pt x="1788274" y="2264699"/>
                  <a:pt x="1773381" y="2272146"/>
                </a:cubicBezTo>
                <a:cubicBezTo>
                  <a:pt x="1750106" y="2283783"/>
                  <a:pt x="1698587" y="2293199"/>
                  <a:pt x="1676400" y="2299855"/>
                </a:cubicBezTo>
                <a:cubicBezTo>
                  <a:pt x="1648424" y="2308248"/>
                  <a:pt x="1593272" y="2327564"/>
                  <a:pt x="1593272" y="2327564"/>
                </a:cubicBezTo>
                <a:lnTo>
                  <a:pt x="955963" y="2313709"/>
                </a:lnTo>
                <a:cubicBezTo>
                  <a:pt x="903675" y="2308681"/>
                  <a:pt x="868648" y="2245797"/>
                  <a:pt x="831272" y="2216727"/>
                </a:cubicBezTo>
                <a:cubicBezTo>
                  <a:pt x="804985" y="2196281"/>
                  <a:pt x="775854" y="2179782"/>
                  <a:pt x="748145" y="2161309"/>
                </a:cubicBezTo>
                <a:cubicBezTo>
                  <a:pt x="734290" y="2152073"/>
                  <a:pt x="722041" y="2139784"/>
                  <a:pt x="706581" y="2133600"/>
                </a:cubicBezTo>
                <a:cubicBezTo>
                  <a:pt x="683490" y="2124364"/>
                  <a:pt x="660595" y="2114623"/>
                  <a:pt x="637309" y="2105891"/>
                </a:cubicBezTo>
                <a:cubicBezTo>
                  <a:pt x="623635" y="2100763"/>
                  <a:pt x="608807" y="2098567"/>
                  <a:pt x="595745" y="2092036"/>
                </a:cubicBezTo>
                <a:cubicBezTo>
                  <a:pt x="488320" y="2038324"/>
                  <a:pt x="617083" y="2085294"/>
                  <a:pt x="512618" y="2050473"/>
                </a:cubicBezTo>
                <a:cubicBezTo>
                  <a:pt x="503382" y="2036618"/>
                  <a:pt x="497911" y="2019311"/>
                  <a:pt x="484909" y="2008909"/>
                </a:cubicBezTo>
                <a:cubicBezTo>
                  <a:pt x="425332" y="1961248"/>
                  <a:pt x="453973" y="2039749"/>
                  <a:pt x="415636" y="1953491"/>
                </a:cubicBezTo>
                <a:cubicBezTo>
                  <a:pt x="381669" y="1877066"/>
                  <a:pt x="392697" y="1875590"/>
                  <a:pt x="374072" y="1801091"/>
                </a:cubicBezTo>
                <a:cubicBezTo>
                  <a:pt x="370530" y="1786923"/>
                  <a:pt x="369341" y="1770931"/>
                  <a:pt x="360218" y="1759527"/>
                </a:cubicBezTo>
                <a:cubicBezTo>
                  <a:pt x="307126" y="1693162"/>
                  <a:pt x="318654" y="1774238"/>
                  <a:pt x="318654" y="1690255"/>
                </a:cubicBezTo>
              </a:path>
            </a:pathLst>
          </a:custGeom>
          <a:ln w="889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ight Arrow 7"/>
          <p:cNvSpPr/>
          <p:nvPr/>
        </p:nvSpPr>
        <p:spPr>
          <a:xfrm rot="17991433">
            <a:off x="3983530" y="4554070"/>
            <a:ext cx="437779" cy="1744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Right Arrow 12"/>
          <p:cNvSpPr/>
          <p:nvPr/>
        </p:nvSpPr>
        <p:spPr>
          <a:xfrm rot="14950790">
            <a:off x="5534297" y="4645340"/>
            <a:ext cx="437779" cy="2028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Right Arrow 13"/>
          <p:cNvSpPr/>
          <p:nvPr/>
        </p:nvSpPr>
        <p:spPr>
          <a:xfrm rot="3562601">
            <a:off x="3743745" y="2055227"/>
            <a:ext cx="437779" cy="1744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Right Arrow 14"/>
          <p:cNvSpPr/>
          <p:nvPr/>
        </p:nvSpPr>
        <p:spPr>
          <a:xfrm rot="6694768">
            <a:off x="5340333" y="1835833"/>
            <a:ext cx="437779" cy="1744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5397627" y="230851"/>
            <a:ext cx="1993774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Original SCJ</a:t>
            </a:r>
            <a:endParaRPr lang="th-TH" sz="2800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95056" y="2800869"/>
            <a:ext cx="1701144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New SCJ</a:t>
            </a:r>
            <a:endParaRPr lang="th-TH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6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3" grpId="0" animBg="1"/>
      <p:bldP spid="14" grpId="0" animBg="1"/>
      <p:bldP spid="15" grpId="0" animBg="1"/>
      <p:bldP spid="12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Rinku\colpo book\metaplasia\metaplasia tongue island\Image9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5000" contrast="-1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0" y="1082151"/>
            <a:ext cx="4572000" cy="4861925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82151"/>
            <a:ext cx="4267200" cy="486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02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Bookman Old Style" pitchFamily="18" charset="0"/>
                <a:cs typeface="Calibri" pitchFamily="34" charset="0"/>
              </a:rPr>
              <a:t>Parts of female genital tract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3810000" cy="493776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sz="2400" b="1" i="1" dirty="0" smtClean="0">
                <a:cs typeface="Calibri" pitchFamily="34" charset="0"/>
              </a:rPr>
              <a:t>Internal genitalia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Lie within the pelvis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Comprises of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Uterus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Two ovaries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Two Fallopian tubes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Vagina</a:t>
            </a:r>
          </a:p>
          <a:p>
            <a:endParaRPr lang="en-IN" dirty="0"/>
          </a:p>
        </p:txBody>
      </p:sp>
      <p:pic>
        <p:nvPicPr>
          <p:cNvPr id="4" name="Content Placeholder 3" descr="anatomy_uterus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95400"/>
            <a:ext cx="48768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igure23 HPV M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8305800" cy="649778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2555954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221B-6DE6-4156-A2C9-083AC6C592E5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pic>
        <p:nvPicPr>
          <p:cNvPr id="92162" name="Picture 2" descr="C:\NCI Basic colposcopy 21-23 Dec 05\My presentation\T-zone 4.JPG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686800" cy="5715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5943600" y="5257800"/>
            <a:ext cx="3200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FFFFF"/>
                </a:solidFill>
              </a:rPr>
              <a:t>Original squamocolumnar junction</a:t>
            </a:r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 rot="2776031">
            <a:off x="6477000" y="4648200"/>
            <a:ext cx="1447800" cy="533400"/>
          </a:xfrm>
          <a:prstGeom prst="leftArrow">
            <a:avLst>
              <a:gd name="adj1" fmla="val 50000"/>
              <a:gd name="adj2" fmla="val 6785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75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utoUpdateAnimBg="0"/>
      <p:bldP spid="9216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5F2AE-B89C-4422-882C-AEFCFE8733A2}" type="datetime1">
              <a:rPr lang="en-US" smtClean="0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pic>
        <p:nvPicPr>
          <p:cNvPr id="4" name="Picture 2" descr="M:\Diagnosed Colpo Picture 2010\Normal\2007-06-04_15-08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" y="1346032"/>
            <a:ext cx="4303017" cy="421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ผลการค้นหารูปภาพสำหรับ metaplasia squamous cervix colposcopy compar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4" y="1346032"/>
            <a:ext cx="4391025" cy="421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9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5F2AE-B89C-4422-882C-AEFCFE8733A2}" type="datetime1">
              <a:rPr lang="en-US" smtClean="0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pic>
        <p:nvPicPr>
          <p:cNvPr id="5122" name="Picture 2" descr="Anatomy of Uterine Cervix Ectocervix Metaplasia Endocervix New SCJ Native SCJ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37" y="4572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9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4C3-CECF-4CF3-B2F4-E6AB0E63FE28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7200" y="2667000"/>
            <a:ext cx="8305800" cy="227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8800" b="1" dirty="0" smtClean="0">
                <a:solidFill>
                  <a:srgbClr val="FFFF00"/>
                </a:solidFill>
                <a:latin typeface="Angsana New" pitchFamily="18" charset="-34"/>
              </a:rPr>
              <a:t>Transformation Zone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3600" b="1" dirty="0" smtClean="0">
                <a:solidFill>
                  <a:srgbClr val="FFFFFF"/>
                </a:solidFill>
                <a:latin typeface="Angsana New" pitchFamily="18" charset="-34"/>
              </a:rPr>
              <a:t>   </a:t>
            </a:r>
            <a:endParaRPr lang="th-TH" sz="3600" b="1" dirty="0" smtClean="0">
              <a:solidFill>
                <a:srgbClr val="FFFFFF"/>
              </a:solidFill>
              <a:latin typeface="Angsana New" pitchFamily="18" charset="-34"/>
            </a:endParaRP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457200" y="2209800"/>
            <a:ext cx="807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57200" y="5105400"/>
            <a:ext cx="8001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8616950" y="6416675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000000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489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13375"/>
            <a:ext cx="8534400" cy="526297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  <a:buFontTx/>
              <a:buChar char="-"/>
            </a:pPr>
            <a:r>
              <a:rPr lang="en-US" altLang="th-TH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th-TH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 between the</a:t>
            </a:r>
            <a:r>
              <a:rPr lang="th-TH" altLang="th-TH" sz="28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 SCJ </a:t>
            </a:r>
            <a:r>
              <a:rPr lang="en-US" altLang="th-TH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th-TH" altLang="th-TH" sz="28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US" altLang="th-TH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SCJ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th-TH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-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Composed </a:t>
            </a:r>
            <a:r>
              <a:rPr lang="en-US" altLang="th-TH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th-TH" altLang="th-TH" sz="3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h-TH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squamous, columnar,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and </a:t>
            </a:r>
            <a:r>
              <a:rPr lang="en-US" altLang="th-TH" sz="3600" dirty="0">
                <a:solidFill>
                  <a:prstClr val="black"/>
                </a:solidFill>
                <a:latin typeface="Arial" panose="020B0604020202020204" pitchFamily="34" charset="0"/>
              </a:rPr>
              <a:t> 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	squamous </a:t>
            </a:r>
            <a:r>
              <a:rPr lang="en-US" altLang="th-TH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metaplasia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th-TH" sz="3600" dirty="0">
                <a:solidFill>
                  <a:prstClr val="black"/>
                </a:solidFill>
                <a:latin typeface="Arial" panose="020B0604020202020204" pitchFamily="34" charset="0"/>
              </a:rPr>
              <a:t>-</a:t>
            </a:r>
            <a:r>
              <a:rPr lang="th-TH" altLang="th-TH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at risk for</a:t>
            </a:r>
            <a:r>
              <a:rPr lang="th-TH" altLang="th-TH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th-TH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squamous intraepithelial </a:t>
            </a:r>
            <a:r>
              <a:rPr lang="en-US" altLang="th-T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lesion (SIL)</a:t>
            </a:r>
            <a:endParaRPr lang="en-US" altLang="th-TH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80117" y="228600"/>
            <a:ext cx="72008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th-TH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 Zone (T-Zone)</a:t>
            </a:r>
          </a:p>
        </p:txBody>
      </p:sp>
    </p:spTree>
    <p:extLst>
      <p:ext uri="{BB962C8B-B14F-4D97-AF65-F5344CB8AC3E}">
        <p14:creationId xmlns:p14="http://schemas.microsoft.com/office/powerpoint/2010/main" val="414052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Transformation Zone (TZ)</a:t>
            </a:r>
            <a:endParaRPr lang="en-IN" dirty="0"/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457200" y="5428488"/>
            <a:ext cx="8216646" cy="1277112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SCJ is formed located closer to external </a:t>
            </a:r>
            <a:r>
              <a:rPr kumimoji="0" lang="en-IN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</a:t>
            </a:r>
            <a:endParaRPr kumimoji="0" lang="en-IN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I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Area between original SCJ and new SCJ is called TZ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endParaRPr kumimoji="0" lang="en-I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029" descr="via04"/>
          <p:cNvPicPr>
            <a:picLocks noChangeAspect="1" noChangeArrowheads="1"/>
          </p:cNvPicPr>
          <p:nvPr/>
        </p:nvPicPr>
        <p:blipFill>
          <a:blip r:embed="rId2" cstate="print"/>
          <a:srcRect l="15671" t="19794" r="26685" b="24088"/>
          <a:stretch>
            <a:fillRect/>
          </a:stretch>
        </p:blipFill>
        <p:spPr bwMode="auto">
          <a:xfrm>
            <a:off x="1676400" y="1219200"/>
            <a:ext cx="5257800" cy="418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13"/>
          <p:cNvSpPr>
            <a:spLocks/>
          </p:cNvSpPr>
          <p:nvPr/>
        </p:nvSpPr>
        <p:spPr bwMode="auto">
          <a:xfrm rot="1544459">
            <a:off x="2798160" y="2102193"/>
            <a:ext cx="4022710" cy="2921437"/>
          </a:xfrm>
          <a:custGeom>
            <a:avLst/>
            <a:gdLst/>
            <a:ahLst/>
            <a:cxnLst>
              <a:cxn ang="0">
                <a:pos x="217" y="601"/>
              </a:cxn>
              <a:cxn ang="0">
                <a:pos x="284" y="518"/>
              </a:cxn>
              <a:cxn ang="0">
                <a:pos x="342" y="459"/>
              </a:cxn>
              <a:cxn ang="0">
                <a:pos x="576" y="267"/>
              </a:cxn>
              <a:cxn ang="0">
                <a:pos x="743" y="209"/>
              </a:cxn>
              <a:cxn ang="0">
                <a:pos x="1060" y="42"/>
              </a:cxn>
              <a:cxn ang="0">
                <a:pos x="1210" y="34"/>
              </a:cxn>
              <a:cxn ang="0">
                <a:pos x="1377" y="75"/>
              </a:cxn>
              <a:cxn ang="0">
                <a:pos x="1519" y="50"/>
              </a:cxn>
              <a:cxn ang="0">
                <a:pos x="1861" y="42"/>
              </a:cxn>
              <a:cxn ang="0">
                <a:pos x="2012" y="126"/>
              </a:cxn>
              <a:cxn ang="0">
                <a:pos x="2279" y="443"/>
              </a:cxn>
              <a:cxn ang="0">
                <a:pos x="2387" y="560"/>
              </a:cxn>
              <a:cxn ang="0">
                <a:pos x="2487" y="651"/>
              </a:cxn>
              <a:cxn ang="0">
                <a:pos x="2504" y="1319"/>
              </a:cxn>
              <a:cxn ang="0">
                <a:pos x="2429" y="1570"/>
              </a:cxn>
              <a:cxn ang="0">
                <a:pos x="2312" y="1828"/>
              </a:cxn>
              <a:cxn ang="0">
                <a:pos x="2229" y="1995"/>
              </a:cxn>
              <a:cxn ang="0">
                <a:pos x="2003" y="2137"/>
              </a:cxn>
              <a:cxn ang="0">
                <a:pos x="1745" y="2263"/>
              </a:cxn>
              <a:cxn ang="0">
                <a:pos x="1536" y="2321"/>
              </a:cxn>
              <a:cxn ang="0">
                <a:pos x="1285" y="2455"/>
              </a:cxn>
              <a:cxn ang="0">
                <a:pos x="818" y="2371"/>
              </a:cxn>
              <a:cxn ang="0">
                <a:pos x="743" y="2321"/>
              </a:cxn>
              <a:cxn ang="0">
                <a:pos x="576" y="2187"/>
              </a:cxn>
              <a:cxn ang="0">
                <a:pos x="434" y="2129"/>
              </a:cxn>
              <a:cxn ang="0">
                <a:pos x="334" y="2012"/>
              </a:cxn>
              <a:cxn ang="0">
                <a:pos x="242" y="1929"/>
              </a:cxn>
              <a:cxn ang="0">
                <a:pos x="175" y="1837"/>
              </a:cxn>
              <a:cxn ang="0">
                <a:pos x="42" y="1653"/>
              </a:cxn>
              <a:cxn ang="0">
                <a:pos x="33" y="1169"/>
              </a:cxn>
              <a:cxn ang="0">
                <a:pos x="167" y="702"/>
              </a:cxn>
            </a:cxnLst>
            <a:rect l="0" t="0" r="r" b="b"/>
            <a:pathLst>
              <a:path w="2530" h="2492">
                <a:moveTo>
                  <a:pt x="200" y="626"/>
                </a:moveTo>
                <a:cubicBezTo>
                  <a:pt x="206" y="618"/>
                  <a:pt x="210" y="608"/>
                  <a:pt x="217" y="601"/>
                </a:cubicBezTo>
                <a:cubicBezTo>
                  <a:pt x="224" y="594"/>
                  <a:pt x="236" y="593"/>
                  <a:pt x="242" y="585"/>
                </a:cubicBezTo>
                <a:cubicBezTo>
                  <a:pt x="320" y="492"/>
                  <a:pt x="192" y="612"/>
                  <a:pt x="284" y="518"/>
                </a:cubicBezTo>
                <a:cubicBezTo>
                  <a:pt x="296" y="505"/>
                  <a:pt x="313" y="497"/>
                  <a:pt x="325" y="484"/>
                </a:cubicBezTo>
                <a:cubicBezTo>
                  <a:pt x="332" y="477"/>
                  <a:pt x="334" y="465"/>
                  <a:pt x="342" y="459"/>
                </a:cubicBezTo>
                <a:cubicBezTo>
                  <a:pt x="348" y="455"/>
                  <a:pt x="480" y="368"/>
                  <a:pt x="517" y="343"/>
                </a:cubicBezTo>
                <a:cubicBezTo>
                  <a:pt x="636" y="265"/>
                  <a:pt x="507" y="336"/>
                  <a:pt x="576" y="267"/>
                </a:cubicBezTo>
                <a:cubicBezTo>
                  <a:pt x="594" y="249"/>
                  <a:pt x="661" y="244"/>
                  <a:pt x="693" y="234"/>
                </a:cubicBezTo>
                <a:cubicBezTo>
                  <a:pt x="708" y="224"/>
                  <a:pt x="728" y="221"/>
                  <a:pt x="743" y="209"/>
                </a:cubicBezTo>
                <a:cubicBezTo>
                  <a:pt x="768" y="189"/>
                  <a:pt x="777" y="155"/>
                  <a:pt x="801" y="134"/>
                </a:cubicBezTo>
                <a:cubicBezTo>
                  <a:pt x="872" y="71"/>
                  <a:pt x="970" y="52"/>
                  <a:pt x="1060" y="42"/>
                </a:cubicBezTo>
                <a:cubicBezTo>
                  <a:pt x="1091" y="34"/>
                  <a:pt x="1121" y="24"/>
                  <a:pt x="1152" y="17"/>
                </a:cubicBezTo>
                <a:cubicBezTo>
                  <a:pt x="1171" y="23"/>
                  <a:pt x="1192" y="26"/>
                  <a:pt x="1210" y="34"/>
                </a:cubicBezTo>
                <a:cubicBezTo>
                  <a:pt x="1223" y="40"/>
                  <a:pt x="1230" y="56"/>
                  <a:pt x="1244" y="59"/>
                </a:cubicBezTo>
                <a:cubicBezTo>
                  <a:pt x="1287" y="70"/>
                  <a:pt x="1333" y="70"/>
                  <a:pt x="1377" y="75"/>
                </a:cubicBezTo>
                <a:cubicBezTo>
                  <a:pt x="1395" y="81"/>
                  <a:pt x="1426" y="94"/>
                  <a:pt x="1444" y="92"/>
                </a:cubicBezTo>
                <a:cubicBezTo>
                  <a:pt x="1452" y="91"/>
                  <a:pt x="1518" y="50"/>
                  <a:pt x="1519" y="50"/>
                </a:cubicBezTo>
                <a:cubicBezTo>
                  <a:pt x="1567" y="26"/>
                  <a:pt x="1617" y="11"/>
                  <a:pt x="1669" y="0"/>
                </a:cubicBezTo>
                <a:cubicBezTo>
                  <a:pt x="1737" y="8"/>
                  <a:pt x="1796" y="21"/>
                  <a:pt x="1861" y="42"/>
                </a:cubicBezTo>
                <a:cubicBezTo>
                  <a:pt x="1959" y="114"/>
                  <a:pt x="1828" y="25"/>
                  <a:pt x="1937" y="75"/>
                </a:cubicBezTo>
                <a:cubicBezTo>
                  <a:pt x="1937" y="75"/>
                  <a:pt x="1999" y="117"/>
                  <a:pt x="2012" y="126"/>
                </a:cubicBezTo>
                <a:cubicBezTo>
                  <a:pt x="2085" y="176"/>
                  <a:pt x="2072" y="261"/>
                  <a:pt x="2170" y="292"/>
                </a:cubicBezTo>
                <a:cubicBezTo>
                  <a:pt x="2236" y="345"/>
                  <a:pt x="2241" y="375"/>
                  <a:pt x="2279" y="443"/>
                </a:cubicBezTo>
                <a:cubicBezTo>
                  <a:pt x="2300" y="481"/>
                  <a:pt x="2333" y="497"/>
                  <a:pt x="2362" y="526"/>
                </a:cubicBezTo>
                <a:cubicBezTo>
                  <a:pt x="2372" y="536"/>
                  <a:pt x="2377" y="550"/>
                  <a:pt x="2387" y="560"/>
                </a:cubicBezTo>
                <a:cubicBezTo>
                  <a:pt x="2411" y="584"/>
                  <a:pt x="2438" y="602"/>
                  <a:pt x="2462" y="626"/>
                </a:cubicBezTo>
                <a:cubicBezTo>
                  <a:pt x="2470" y="634"/>
                  <a:pt x="2487" y="651"/>
                  <a:pt x="2487" y="651"/>
                </a:cubicBezTo>
                <a:cubicBezTo>
                  <a:pt x="2530" y="770"/>
                  <a:pt x="2491" y="900"/>
                  <a:pt x="2529" y="1019"/>
                </a:cubicBezTo>
                <a:cubicBezTo>
                  <a:pt x="2521" y="1119"/>
                  <a:pt x="2514" y="1219"/>
                  <a:pt x="2504" y="1319"/>
                </a:cubicBezTo>
                <a:cubicBezTo>
                  <a:pt x="2499" y="1366"/>
                  <a:pt x="2475" y="1408"/>
                  <a:pt x="2462" y="1453"/>
                </a:cubicBezTo>
                <a:cubicBezTo>
                  <a:pt x="2447" y="1505"/>
                  <a:pt x="2458" y="1499"/>
                  <a:pt x="2429" y="1570"/>
                </a:cubicBezTo>
                <a:cubicBezTo>
                  <a:pt x="2405" y="1628"/>
                  <a:pt x="2371" y="1686"/>
                  <a:pt x="2346" y="1745"/>
                </a:cubicBezTo>
                <a:cubicBezTo>
                  <a:pt x="2334" y="1772"/>
                  <a:pt x="2325" y="1801"/>
                  <a:pt x="2312" y="1828"/>
                </a:cubicBezTo>
                <a:cubicBezTo>
                  <a:pt x="2301" y="1850"/>
                  <a:pt x="2289" y="1872"/>
                  <a:pt x="2279" y="1895"/>
                </a:cubicBezTo>
                <a:cubicBezTo>
                  <a:pt x="2262" y="1933"/>
                  <a:pt x="2263" y="1961"/>
                  <a:pt x="2229" y="1995"/>
                </a:cubicBezTo>
                <a:cubicBezTo>
                  <a:pt x="2142" y="2082"/>
                  <a:pt x="2187" y="2043"/>
                  <a:pt x="2095" y="2112"/>
                </a:cubicBezTo>
                <a:cubicBezTo>
                  <a:pt x="2078" y="2125"/>
                  <a:pt x="2024" y="2132"/>
                  <a:pt x="2003" y="2137"/>
                </a:cubicBezTo>
                <a:cubicBezTo>
                  <a:pt x="1949" y="2170"/>
                  <a:pt x="1936" y="2171"/>
                  <a:pt x="1870" y="2179"/>
                </a:cubicBezTo>
                <a:cubicBezTo>
                  <a:pt x="1827" y="2205"/>
                  <a:pt x="1793" y="2245"/>
                  <a:pt x="1745" y="2263"/>
                </a:cubicBezTo>
                <a:cubicBezTo>
                  <a:pt x="1708" y="2277"/>
                  <a:pt x="1624" y="2277"/>
                  <a:pt x="1603" y="2279"/>
                </a:cubicBezTo>
                <a:cubicBezTo>
                  <a:pt x="1581" y="2293"/>
                  <a:pt x="1559" y="2308"/>
                  <a:pt x="1536" y="2321"/>
                </a:cubicBezTo>
                <a:cubicBezTo>
                  <a:pt x="1528" y="2325"/>
                  <a:pt x="1519" y="2325"/>
                  <a:pt x="1511" y="2329"/>
                </a:cubicBezTo>
                <a:cubicBezTo>
                  <a:pt x="1440" y="2371"/>
                  <a:pt x="1372" y="2446"/>
                  <a:pt x="1285" y="2455"/>
                </a:cubicBezTo>
                <a:cubicBezTo>
                  <a:pt x="1221" y="2462"/>
                  <a:pt x="1157" y="2460"/>
                  <a:pt x="1093" y="2463"/>
                </a:cubicBezTo>
                <a:cubicBezTo>
                  <a:pt x="974" y="2492"/>
                  <a:pt x="883" y="2466"/>
                  <a:pt x="818" y="2371"/>
                </a:cubicBezTo>
                <a:cubicBezTo>
                  <a:pt x="815" y="2357"/>
                  <a:pt x="822" y="2337"/>
                  <a:pt x="810" y="2329"/>
                </a:cubicBezTo>
                <a:cubicBezTo>
                  <a:pt x="791" y="2317"/>
                  <a:pt x="765" y="2327"/>
                  <a:pt x="743" y="2321"/>
                </a:cubicBezTo>
                <a:cubicBezTo>
                  <a:pt x="720" y="2315"/>
                  <a:pt x="686" y="2289"/>
                  <a:pt x="659" y="2279"/>
                </a:cubicBezTo>
                <a:cubicBezTo>
                  <a:pt x="642" y="2252"/>
                  <a:pt x="608" y="2198"/>
                  <a:pt x="576" y="2187"/>
                </a:cubicBezTo>
                <a:cubicBezTo>
                  <a:pt x="549" y="2178"/>
                  <a:pt x="520" y="2178"/>
                  <a:pt x="492" y="2171"/>
                </a:cubicBezTo>
                <a:cubicBezTo>
                  <a:pt x="456" y="2114"/>
                  <a:pt x="504" y="2179"/>
                  <a:pt x="434" y="2129"/>
                </a:cubicBezTo>
                <a:cubicBezTo>
                  <a:pt x="416" y="2116"/>
                  <a:pt x="407" y="2094"/>
                  <a:pt x="392" y="2079"/>
                </a:cubicBezTo>
                <a:cubicBezTo>
                  <a:pt x="381" y="2044"/>
                  <a:pt x="358" y="2040"/>
                  <a:pt x="334" y="2012"/>
                </a:cubicBezTo>
                <a:cubicBezTo>
                  <a:pt x="309" y="1983"/>
                  <a:pt x="325" y="1988"/>
                  <a:pt x="292" y="1962"/>
                </a:cubicBezTo>
                <a:cubicBezTo>
                  <a:pt x="276" y="1950"/>
                  <a:pt x="242" y="1929"/>
                  <a:pt x="242" y="1929"/>
                </a:cubicBezTo>
                <a:cubicBezTo>
                  <a:pt x="227" y="1908"/>
                  <a:pt x="207" y="1891"/>
                  <a:pt x="192" y="1870"/>
                </a:cubicBezTo>
                <a:cubicBezTo>
                  <a:pt x="185" y="1860"/>
                  <a:pt x="183" y="1846"/>
                  <a:pt x="175" y="1837"/>
                </a:cubicBezTo>
                <a:cubicBezTo>
                  <a:pt x="149" y="1807"/>
                  <a:pt x="92" y="1753"/>
                  <a:pt x="92" y="1753"/>
                </a:cubicBezTo>
                <a:cubicBezTo>
                  <a:pt x="77" y="1718"/>
                  <a:pt x="63" y="1685"/>
                  <a:pt x="42" y="1653"/>
                </a:cubicBezTo>
                <a:cubicBezTo>
                  <a:pt x="30" y="1588"/>
                  <a:pt x="20" y="1516"/>
                  <a:pt x="0" y="1453"/>
                </a:cubicBezTo>
                <a:cubicBezTo>
                  <a:pt x="9" y="1358"/>
                  <a:pt x="25" y="1264"/>
                  <a:pt x="33" y="1169"/>
                </a:cubicBezTo>
                <a:cubicBezTo>
                  <a:pt x="42" y="1068"/>
                  <a:pt x="42" y="981"/>
                  <a:pt x="67" y="885"/>
                </a:cubicBezTo>
                <a:cubicBezTo>
                  <a:pt x="75" y="788"/>
                  <a:pt x="60" y="722"/>
                  <a:pt x="167" y="702"/>
                </a:cubicBezTo>
                <a:cubicBezTo>
                  <a:pt x="178" y="646"/>
                  <a:pt x="167" y="671"/>
                  <a:pt x="200" y="626"/>
                </a:cubicBez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 rot="21098386">
            <a:off x="3886200" y="2682556"/>
            <a:ext cx="2438400" cy="1752600"/>
          </a:xfrm>
          <a:custGeom>
            <a:avLst/>
            <a:gdLst>
              <a:gd name="connsiteX0" fmla="*/ 0 w 1955475"/>
              <a:gd name="connsiteY0" fmla="*/ 252382 h 1059110"/>
              <a:gd name="connsiteX1" fmla="*/ 0 w 1955475"/>
              <a:gd name="connsiteY1" fmla="*/ 252382 h 1059110"/>
              <a:gd name="connsiteX2" fmla="*/ 58057 w 1955475"/>
              <a:gd name="connsiteY2" fmla="*/ 383011 h 1059110"/>
              <a:gd name="connsiteX3" fmla="*/ 87085 w 1955475"/>
              <a:gd name="connsiteY3" fmla="*/ 441068 h 1059110"/>
              <a:gd name="connsiteX4" fmla="*/ 174171 w 1955475"/>
              <a:gd name="connsiteY4" fmla="*/ 513640 h 1059110"/>
              <a:gd name="connsiteX5" fmla="*/ 203200 w 1955475"/>
              <a:gd name="connsiteY5" fmla="*/ 557182 h 1059110"/>
              <a:gd name="connsiteX6" fmla="*/ 319314 w 1955475"/>
              <a:gd name="connsiteY6" fmla="*/ 586211 h 1059110"/>
              <a:gd name="connsiteX7" fmla="*/ 377371 w 1955475"/>
              <a:gd name="connsiteY7" fmla="*/ 600725 h 1059110"/>
              <a:gd name="connsiteX8" fmla="*/ 449943 w 1955475"/>
              <a:gd name="connsiteY8" fmla="*/ 615240 h 1059110"/>
              <a:gd name="connsiteX9" fmla="*/ 493485 w 1955475"/>
              <a:gd name="connsiteY9" fmla="*/ 629754 h 1059110"/>
              <a:gd name="connsiteX10" fmla="*/ 653143 w 1955475"/>
              <a:gd name="connsiteY10" fmla="*/ 644268 h 1059110"/>
              <a:gd name="connsiteX11" fmla="*/ 740228 w 1955475"/>
              <a:gd name="connsiteY11" fmla="*/ 702325 h 1059110"/>
              <a:gd name="connsiteX12" fmla="*/ 885371 w 1955475"/>
              <a:gd name="connsiteY12" fmla="*/ 731354 h 1059110"/>
              <a:gd name="connsiteX13" fmla="*/ 928914 w 1955475"/>
              <a:gd name="connsiteY13" fmla="*/ 760382 h 1059110"/>
              <a:gd name="connsiteX14" fmla="*/ 986971 w 1955475"/>
              <a:gd name="connsiteY14" fmla="*/ 774897 h 1059110"/>
              <a:gd name="connsiteX15" fmla="*/ 1074057 w 1955475"/>
              <a:gd name="connsiteY15" fmla="*/ 803925 h 1059110"/>
              <a:gd name="connsiteX16" fmla="*/ 1117600 w 1955475"/>
              <a:gd name="connsiteY16" fmla="*/ 847468 h 1059110"/>
              <a:gd name="connsiteX17" fmla="*/ 1175657 w 1955475"/>
              <a:gd name="connsiteY17" fmla="*/ 861982 h 1059110"/>
              <a:gd name="connsiteX18" fmla="*/ 1320800 w 1955475"/>
              <a:gd name="connsiteY18" fmla="*/ 876497 h 1059110"/>
              <a:gd name="connsiteX19" fmla="*/ 1378857 w 1955475"/>
              <a:gd name="connsiteY19" fmla="*/ 905525 h 1059110"/>
              <a:gd name="connsiteX20" fmla="*/ 1494971 w 1955475"/>
              <a:gd name="connsiteY20" fmla="*/ 978097 h 1059110"/>
              <a:gd name="connsiteX21" fmla="*/ 1553028 w 1955475"/>
              <a:gd name="connsiteY21" fmla="*/ 992611 h 1059110"/>
              <a:gd name="connsiteX22" fmla="*/ 1596571 w 1955475"/>
              <a:gd name="connsiteY22" fmla="*/ 1021640 h 1059110"/>
              <a:gd name="connsiteX23" fmla="*/ 1901371 w 1955475"/>
              <a:gd name="connsiteY23" fmla="*/ 1021640 h 1059110"/>
              <a:gd name="connsiteX24" fmla="*/ 1944914 w 1955475"/>
              <a:gd name="connsiteY24" fmla="*/ 978097 h 1059110"/>
              <a:gd name="connsiteX25" fmla="*/ 1857828 w 1955475"/>
              <a:gd name="connsiteY25" fmla="*/ 949068 h 1059110"/>
              <a:gd name="connsiteX26" fmla="*/ 1756228 w 1955475"/>
              <a:gd name="connsiteY26" fmla="*/ 891011 h 1059110"/>
              <a:gd name="connsiteX27" fmla="*/ 1712685 w 1955475"/>
              <a:gd name="connsiteY27" fmla="*/ 861982 h 1059110"/>
              <a:gd name="connsiteX28" fmla="*/ 1640114 w 1955475"/>
              <a:gd name="connsiteY28" fmla="*/ 774897 h 1059110"/>
              <a:gd name="connsiteX29" fmla="*/ 1553028 w 1955475"/>
              <a:gd name="connsiteY29" fmla="*/ 745868 h 1059110"/>
              <a:gd name="connsiteX30" fmla="*/ 1465943 w 1955475"/>
              <a:gd name="connsiteY30" fmla="*/ 687811 h 1059110"/>
              <a:gd name="connsiteX31" fmla="*/ 1422400 w 1955475"/>
              <a:gd name="connsiteY31" fmla="*/ 658782 h 1059110"/>
              <a:gd name="connsiteX32" fmla="*/ 1378857 w 1955475"/>
              <a:gd name="connsiteY32" fmla="*/ 629754 h 1059110"/>
              <a:gd name="connsiteX33" fmla="*/ 1364343 w 1955475"/>
              <a:gd name="connsiteY33" fmla="*/ 586211 h 1059110"/>
              <a:gd name="connsiteX34" fmla="*/ 1349828 w 1955475"/>
              <a:gd name="connsiteY34" fmla="*/ 528154 h 1059110"/>
              <a:gd name="connsiteX35" fmla="*/ 1291771 w 1955475"/>
              <a:gd name="connsiteY35" fmla="*/ 441068 h 1059110"/>
              <a:gd name="connsiteX36" fmla="*/ 1277257 w 1955475"/>
              <a:gd name="connsiteY36" fmla="*/ 397525 h 1059110"/>
              <a:gd name="connsiteX37" fmla="*/ 1175657 w 1955475"/>
              <a:gd name="connsiteY37" fmla="*/ 368497 h 1059110"/>
              <a:gd name="connsiteX38" fmla="*/ 1146628 w 1955475"/>
              <a:gd name="connsiteY38" fmla="*/ 324954 h 1059110"/>
              <a:gd name="connsiteX39" fmla="*/ 1103085 w 1955475"/>
              <a:gd name="connsiteY39" fmla="*/ 310440 h 1059110"/>
              <a:gd name="connsiteX40" fmla="*/ 1059543 w 1955475"/>
              <a:gd name="connsiteY40" fmla="*/ 281411 h 1059110"/>
              <a:gd name="connsiteX41" fmla="*/ 682171 w 1955475"/>
              <a:gd name="connsiteY41" fmla="*/ 266897 h 1059110"/>
              <a:gd name="connsiteX42" fmla="*/ 638628 w 1955475"/>
              <a:gd name="connsiteY42" fmla="*/ 179811 h 1059110"/>
              <a:gd name="connsiteX43" fmla="*/ 595085 w 1955475"/>
              <a:gd name="connsiteY43" fmla="*/ 150782 h 1059110"/>
              <a:gd name="connsiteX44" fmla="*/ 43543 w 1955475"/>
              <a:gd name="connsiteY44" fmla="*/ 252382 h 1059110"/>
              <a:gd name="connsiteX45" fmla="*/ 14514 w 1955475"/>
              <a:gd name="connsiteY45" fmla="*/ 310440 h 1059110"/>
              <a:gd name="connsiteX46" fmla="*/ 14514 w 1955475"/>
              <a:gd name="connsiteY46" fmla="*/ 310440 h 1059110"/>
              <a:gd name="connsiteX47" fmla="*/ 29028 w 1955475"/>
              <a:gd name="connsiteY47" fmla="*/ 310440 h 105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55475" h="1059110">
                <a:moveTo>
                  <a:pt x="0" y="252382"/>
                </a:moveTo>
                <a:lnTo>
                  <a:pt x="0" y="252382"/>
                </a:lnTo>
                <a:cubicBezTo>
                  <a:pt x="19352" y="295925"/>
                  <a:pt x="38089" y="339747"/>
                  <a:pt x="58057" y="383011"/>
                </a:cubicBezTo>
                <a:cubicBezTo>
                  <a:pt x="67124" y="402656"/>
                  <a:pt x="74509" y="423462"/>
                  <a:pt x="87085" y="441068"/>
                </a:cubicBezTo>
                <a:cubicBezTo>
                  <a:pt x="112483" y="476626"/>
                  <a:pt x="139452" y="490494"/>
                  <a:pt x="174171" y="513640"/>
                </a:cubicBezTo>
                <a:cubicBezTo>
                  <a:pt x="183847" y="528154"/>
                  <a:pt x="187598" y="549381"/>
                  <a:pt x="203200" y="557182"/>
                </a:cubicBezTo>
                <a:cubicBezTo>
                  <a:pt x="238884" y="575024"/>
                  <a:pt x="280609" y="576535"/>
                  <a:pt x="319314" y="586211"/>
                </a:cubicBezTo>
                <a:cubicBezTo>
                  <a:pt x="338666" y="591049"/>
                  <a:pt x="357810" y="596813"/>
                  <a:pt x="377371" y="600725"/>
                </a:cubicBezTo>
                <a:cubicBezTo>
                  <a:pt x="401562" y="605563"/>
                  <a:pt x="426010" y="609257"/>
                  <a:pt x="449943" y="615240"/>
                </a:cubicBezTo>
                <a:cubicBezTo>
                  <a:pt x="464785" y="618951"/>
                  <a:pt x="478340" y="627590"/>
                  <a:pt x="493485" y="629754"/>
                </a:cubicBezTo>
                <a:cubicBezTo>
                  <a:pt x="546387" y="637311"/>
                  <a:pt x="599924" y="639430"/>
                  <a:pt x="653143" y="644268"/>
                </a:cubicBezTo>
                <a:cubicBezTo>
                  <a:pt x="682171" y="663620"/>
                  <a:pt x="706382" y="693863"/>
                  <a:pt x="740228" y="702325"/>
                </a:cubicBezTo>
                <a:cubicBezTo>
                  <a:pt x="826835" y="723978"/>
                  <a:pt x="778608" y="713561"/>
                  <a:pt x="885371" y="731354"/>
                </a:cubicBezTo>
                <a:cubicBezTo>
                  <a:pt x="899885" y="741030"/>
                  <a:pt x="912881" y="753510"/>
                  <a:pt x="928914" y="760382"/>
                </a:cubicBezTo>
                <a:cubicBezTo>
                  <a:pt x="947249" y="768240"/>
                  <a:pt x="967864" y="769165"/>
                  <a:pt x="986971" y="774897"/>
                </a:cubicBezTo>
                <a:cubicBezTo>
                  <a:pt x="1016279" y="783690"/>
                  <a:pt x="1045028" y="794249"/>
                  <a:pt x="1074057" y="803925"/>
                </a:cubicBezTo>
                <a:cubicBezTo>
                  <a:pt x="1088571" y="818439"/>
                  <a:pt x="1099778" y="837284"/>
                  <a:pt x="1117600" y="847468"/>
                </a:cubicBezTo>
                <a:cubicBezTo>
                  <a:pt x="1134920" y="857365"/>
                  <a:pt x="1155910" y="859161"/>
                  <a:pt x="1175657" y="861982"/>
                </a:cubicBezTo>
                <a:cubicBezTo>
                  <a:pt x="1223791" y="868858"/>
                  <a:pt x="1272419" y="871659"/>
                  <a:pt x="1320800" y="876497"/>
                </a:cubicBezTo>
                <a:cubicBezTo>
                  <a:pt x="1340152" y="886173"/>
                  <a:pt x="1360509" y="894058"/>
                  <a:pt x="1378857" y="905525"/>
                </a:cubicBezTo>
                <a:cubicBezTo>
                  <a:pt x="1447356" y="948337"/>
                  <a:pt x="1421420" y="950515"/>
                  <a:pt x="1494971" y="978097"/>
                </a:cubicBezTo>
                <a:cubicBezTo>
                  <a:pt x="1513649" y="985101"/>
                  <a:pt x="1533676" y="987773"/>
                  <a:pt x="1553028" y="992611"/>
                </a:cubicBezTo>
                <a:cubicBezTo>
                  <a:pt x="1567542" y="1002287"/>
                  <a:pt x="1580537" y="1014768"/>
                  <a:pt x="1596571" y="1021640"/>
                </a:cubicBezTo>
                <a:cubicBezTo>
                  <a:pt x="1684001" y="1059110"/>
                  <a:pt x="1843528" y="1025042"/>
                  <a:pt x="1901371" y="1021640"/>
                </a:cubicBezTo>
                <a:cubicBezTo>
                  <a:pt x="1915885" y="1007126"/>
                  <a:pt x="1955475" y="995698"/>
                  <a:pt x="1944914" y="978097"/>
                </a:cubicBezTo>
                <a:cubicBezTo>
                  <a:pt x="1929171" y="951859"/>
                  <a:pt x="1883288" y="966041"/>
                  <a:pt x="1857828" y="949068"/>
                </a:cubicBezTo>
                <a:cubicBezTo>
                  <a:pt x="1751732" y="878339"/>
                  <a:pt x="1885145" y="964679"/>
                  <a:pt x="1756228" y="891011"/>
                </a:cubicBezTo>
                <a:cubicBezTo>
                  <a:pt x="1741082" y="882356"/>
                  <a:pt x="1727199" y="871658"/>
                  <a:pt x="1712685" y="861982"/>
                </a:cubicBezTo>
                <a:cubicBezTo>
                  <a:pt x="1694617" y="834880"/>
                  <a:pt x="1669696" y="791332"/>
                  <a:pt x="1640114" y="774897"/>
                </a:cubicBezTo>
                <a:cubicBezTo>
                  <a:pt x="1613366" y="760037"/>
                  <a:pt x="1578488" y="762841"/>
                  <a:pt x="1553028" y="745868"/>
                </a:cubicBezTo>
                <a:lnTo>
                  <a:pt x="1465943" y="687811"/>
                </a:lnTo>
                <a:lnTo>
                  <a:pt x="1422400" y="658782"/>
                </a:lnTo>
                <a:lnTo>
                  <a:pt x="1378857" y="629754"/>
                </a:lnTo>
                <a:cubicBezTo>
                  <a:pt x="1374019" y="615240"/>
                  <a:pt x="1368546" y="600922"/>
                  <a:pt x="1364343" y="586211"/>
                </a:cubicBezTo>
                <a:cubicBezTo>
                  <a:pt x="1358863" y="567031"/>
                  <a:pt x="1358749" y="545996"/>
                  <a:pt x="1349828" y="528154"/>
                </a:cubicBezTo>
                <a:cubicBezTo>
                  <a:pt x="1334226" y="496949"/>
                  <a:pt x="1291771" y="441068"/>
                  <a:pt x="1291771" y="441068"/>
                </a:cubicBezTo>
                <a:cubicBezTo>
                  <a:pt x="1286933" y="426554"/>
                  <a:pt x="1288075" y="408343"/>
                  <a:pt x="1277257" y="397525"/>
                </a:cubicBezTo>
                <a:cubicBezTo>
                  <a:pt x="1270317" y="390585"/>
                  <a:pt x="1176159" y="368622"/>
                  <a:pt x="1175657" y="368497"/>
                </a:cubicBezTo>
                <a:cubicBezTo>
                  <a:pt x="1165981" y="353983"/>
                  <a:pt x="1160250" y="335851"/>
                  <a:pt x="1146628" y="324954"/>
                </a:cubicBezTo>
                <a:cubicBezTo>
                  <a:pt x="1134681" y="315397"/>
                  <a:pt x="1116769" y="317282"/>
                  <a:pt x="1103085" y="310440"/>
                </a:cubicBezTo>
                <a:cubicBezTo>
                  <a:pt x="1087483" y="302639"/>
                  <a:pt x="1076894" y="283206"/>
                  <a:pt x="1059543" y="281411"/>
                </a:cubicBezTo>
                <a:cubicBezTo>
                  <a:pt x="934328" y="268458"/>
                  <a:pt x="807962" y="271735"/>
                  <a:pt x="682171" y="266897"/>
                </a:cubicBezTo>
                <a:cubicBezTo>
                  <a:pt x="670366" y="231481"/>
                  <a:pt x="666765" y="207948"/>
                  <a:pt x="638628" y="179811"/>
                </a:cubicBezTo>
                <a:cubicBezTo>
                  <a:pt x="626293" y="167476"/>
                  <a:pt x="609599" y="160458"/>
                  <a:pt x="595085" y="150782"/>
                </a:cubicBezTo>
                <a:cubicBezTo>
                  <a:pt x="41975" y="166147"/>
                  <a:pt x="127671" y="0"/>
                  <a:pt x="43543" y="252382"/>
                </a:cubicBezTo>
                <a:cubicBezTo>
                  <a:pt x="26865" y="302415"/>
                  <a:pt x="39846" y="285107"/>
                  <a:pt x="14514" y="310440"/>
                </a:cubicBezTo>
                <a:lnTo>
                  <a:pt x="14514" y="310440"/>
                </a:lnTo>
                <a:lnTo>
                  <a:pt x="29028" y="31044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Line Callout 2 6"/>
          <p:cNvSpPr/>
          <p:nvPr/>
        </p:nvSpPr>
        <p:spPr>
          <a:xfrm>
            <a:off x="4447674" y="1596189"/>
            <a:ext cx="2209800" cy="381000"/>
          </a:xfrm>
          <a:prstGeom prst="borderCallout2">
            <a:avLst>
              <a:gd name="adj1" fmla="val 41607"/>
              <a:gd name="adj2" fmla="val -2422"/>
              <a:gd name="adj3" fmla="val 49227"/>
              <a:gd name="adj4" fmla="val -12726"/>
              <a:gd name="adj5" fmla="val 150595"/>
              <a:gd name="adj6" fmla="val -302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tx1"/>
                </a:solidFill>
              </a:rPr>
              <a:t>Original SCJ</a:t>
            </a:r>
            <a:endParaRPr lang="en-IN" b="1" dirty="0">
              <a:solidFill>
                <a:schemeClr val="tx1"/>
              </a:solidFill>
            </a:endParaRPr>
          </a:p>
        </p:txBody>
      </p:sp>
      <p:sp>
        <p:nvSpPr>
          <p:cNvPr id="9" name="Line Callout 2 8"/>
          <p:cNvSpPr/>
          <p:nvPr/>
        </p:nvSpPr>
        <p:spPr>
          <a:xfrm>
            <a:off x="2590800" y="4572000"/>
            <a:ext cx="1676400" cy="381000"/>
          </a:xfrm>
          <a:prstGeom prst="borderCallout2">
            <a:avLst>
              <a:gd name="adj1" fmla="val -23155"/>
              <a:gd name="adj2" fmla="val 48810"/>
              <a:gd name="adj3" fmla="val -7917"/>
              <a:gd name="adj4" fmla="val 49134"/>
              <a:gd name="adj5" fmla="val -257024"/>
              <a:gd name="adj6" fmla="val 814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tx1"/>
                </a:solidFill>
              </a:rPr>
              <a:t>New SCJ</a:t>
            </a:r>
            <a:endParaRPr lang="en-IN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Z_Dia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433508"/>
            <a:ext cx="331236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Transformation zone</a:t>
            </a:r>
            <a:endParaRPr lang="th-TH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45C6BE5B-F707-4783-AFE5-50C36A289C7A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4" name="Picture 2" descr="E:\Doctor work\Dr.SOMCHAI\picture\Practical colposcopy\pic55[p43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7" y="1524000"/>
            <a:ext cx="4336473" cy="4472637"/>
          </a:xfrm>
          <a:prstGeom prst="rect">
            <a:avLst/>
          </a:prstGeom>
          <a:noFill/>
        </p:spPr>
      </p:pic>
      <p:pic>
        <p:nvPicPr>
          <p:cNvPr id="5" name="Picture 3" descr="C:\My Documents\S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36" y="1524000"/>
            <a:ext cx="4507779" cy="447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25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T-zone2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/>
          <a:stretch>
            <a:fillRect/>
          </a:stretch>
        </p:blipFill>
        <p:spPr bwMode="auto">
          <a:xfrm>
            <a:off x="533400" y="228600"/>
            <a:ext cx="762000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3" name="AutoShape 3"/>
          <p:cNvSpPr>
            <a:spLocks/>
          </p:cNvSpPr>
          <p:nvPr/>
        </p:nvSpPr>
        <p:spPr bwMode="auto">
          <a:xfrm>
            <a:off x="2209800" y="2743200"/>
            <a:ext cx="1066800" cy="3352800"/>
          </a:xfrm>
          <a:prstGeom prst="leftBrace">
            <a:avLst>
              <a:gd name="adj1" fmla="val 261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280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685800" y="41148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000032"/>
                </a:solidFill>
                <a:latin typeface="Lucida Console" pitchFamily="49" charset="0"/>
                <a:cs typeface="Angsana New" pitchFamily="18" charset="-34"/>
              </a:rPr>
              <a:t>T-zone</a:t>
            </a:r>
          </a:p>
        </p:txBody>
      </p:sp>
    </p:spTree>
    <p:extLst>
      <p:ext uri="{BB962C8B-B14F-4D97-AF65-F5344CB8AC3E}">
        <p14:creationId xmlns:p14="http://schemas.microsoft.com/office/powerpoint/2010/main" val="303660447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 animBg="1"/>
      <p:bldP spid="19968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C:\Dr.Sathone\New Slide\BackgroundBL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438400" y="1371600"/>
            <a:ext cx="4038600" cy="4343400"/>
          </a:xfrm>
          <a:prstGeom prst="rect">
            <a:avLst/>
          </a:prstGeom>
          <a:solidFill>
            <a:srgbClr val="00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6600" b="1">
                <a:solidFill>
                  <a:srgbClr val="008000"/>
                </a:solidFill>
                <a:cs typeface="Angsana New" pitchFamily="18" charset="-34"/>
              </a:rPr>
              <a:t>The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6600" b="1">
                <a:solidFill>
                  <a:srgbClr val="008000"/>
                </a:solidFill>
                <a:cs typeface="Angsana New" pitchFamily="18" charset="-34"/>
              </a:rPr>
              <a:t>Normal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6600" b="1">
                <a:solidFill>
                  <a:srgbClr val="008000"/>
                </a:solidFill>
                <a:cs typeface="Angsana New" pitchFamily="18" charset="-34"/>
              </a:rPr>
              <a:t>Cervix</a:t>
            </a:r>
          </a:p>
        </p:txBody>
      </p:sp>
    </p:spTree>
    <p:extLst>
      <p:ext uri="{BB962C8B-B14F-4D97-AF65-F5344CB8AC3E}">
        <p14:creationId xmlns:p14="http://schemas.microsoft.com/office/powerpoint/2010/main" val="283032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F82E9418-2A84-4B80-9373-271F4B81D374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62467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62468" name="Picture 2" descr="C:\NCI Basic colposcopy 21-23 Dec 05\My presentation\T-zone 4.JPG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534400" cy="680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AutoShape 4"/>
          <p:cNvSpPr>
            <a:spLocks/>
          </p:cNvSpPr>
          <p:nvPr/>
        </p:nvSpPr>
        <p:spPr bwMode="auto">
          <a:xfrm>
            <a:off x="5257800" y="2819400"/>
            <a:ext cx="1447800" cy="3581400"/>
          </a:xfrm>
          <a:prstGeom prst="rightBrace">
            <a:avLst>
              <a:gd name="adj1" fmla="val 20614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6934200" y="4267200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4000" smtClean="0">
                <a:solidFill>
                  <a:srgbClr val="000000"/>
                </a:solidFill>
              </a:rPr>
              <a:t>T-zone</a:t>
            </a:r>
          </a:p>
        </p:txBody>
      </p:sp>
    </p:spTree>
    <p:extLst>
      <p:ext uri="{BB962C8B-B14F-4D97-AF65-F5344CB8AC3E}">
        <p14:creationId xmlns:p14="http://schemas.microsoft.com/office/powerpoint/2010/main" val="127152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nimBg="1"/>
      <p:bldP spid="9728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11353806-9746-4C96-AC01-82484C1F123F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6349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63492" name="Picture 1026" descr="C:\Dr.Sathone\New Slide\BackgroundBLUE.jpg"/>
          <p:cNvPicPr>
            <a:picLocks noChangeAspect="1" noChangeArrowheads="1"/>
          </p:cNvPicPr>
          <p:nvPr/>
        </p:nvPicPr>
        <p:blipFill>
          <a:blip r:embed="rId2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Text Box 1027"/>
          <p:cNvSpPr txBox="1">
            <a:spLocks noChangeArrowheads="1"/>
          </p:cNvSpPr>
          <p:nvPr/>
        </p:nvSpPr>
        <p:spPr bwMode="auto">
          <a:xfrm>
            <a:off x="0" y="228600"/>
            <a:ext cx="320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b="1" smtClean="0">
                <a:solidFill>
                  <a:srgbClr val="00CC99"/>
                </a:solidFill>
              </a:rPr>
              <a:t>The Normal Cervix</a:t>
            </a:r>
          </a:p>
        </p:txBody>
      </p:sp>
      <p:sp>
        <p:nvSpPr>
          <p:cNvPr id="63494" name="Text Box 1028"/>
          <p:cNvSpPr txBox="1">
            <a:spLocks noChangeArrowheads="1"/>
          </p:cNvSpPr>
          <p:nvPr/>
        </p:nvSpPr>
        <p:spPr bwMode="auto">
          <a:xfrm>
            <a:off x="228600" y="990600"/>
            <a:ext cx="868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AU" sz="3200" b="1" smtClean="0">
                <a:solidFill>
                  <a:srgbClr val="33CC33"/>
                </a:solidFill>
              </a:rPr>
              <a:t>Colposcopic Features Of Transformation Zone</a:t>
            </a:r>
          </a:p>
        </p:txBody>
      </p:sp>
      <p:sp>
        <p:nvSpPr>
          <p:cNvPr id="63495" name="Text Box 1029"/>
          <p:cNvSpPr txBox="1">
            <a:spLocks noChangeArrowheads="1"/>
          </p:cNvSpPr>
          <p:nvPr/>
        </p:nvSpPr>
        <p:spPr bwMode="auto">
          <a:xfrm>
            <a:off x="1066800" y="1981200"/>
            <a:ext cx="7315200" cy="3724275"/>
          </a:xfrm>
          <a:prstGeom prst="rect">
            <a:avLst/>
          </a:prstGeom>
          <a:solidFill>
            <a:srgbClr val="2952A5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120000"/>
              <a:buFontTx/>
              <a:buChar char="•"/>
            </a:pPr>
            <a:r>
              <a:rPr lang="en-AU" b="1" dirty="0" smtClean="0">
                <a:solidFill>
                  <a:srgbClr val="FFFF99"/>
                </a:solidFill>
              </a:rPr>
              <a:t> Pink, Featureless mature </a:t>
            </a:r>
            <a:r>
              <a:rPr lang="en-AU" b="1" dirty="0" err="1" smtClean="0">
                <a:solidFill>
                  <a:srgbClr val="FFFF99"/>
                </a:solidFill>
              </a:rPr>
              <a:t>glycogenated</a:t>
            </a:r>
            <a:r>
              <a:rPr lang="en-AU" b="1" dirty="0" smtClean="0">
                <a:solidFill>
                  <a:srgbClr val="FFFF99"/>
                </a:solidFill>
              </a:rPr>
              <a:t> squamous metaplasia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120000"/>
              <a:buFontTx/>
              <a:buChar char="•"/>
            </a:pPr>
            <a:r>
              <a:rPr lang="en-AU" b="1" dirty="0" smtClean="0">
                <a:solidFill>
                  <a:srgbClr val="FFFF99"/>
                </a:solidFill>
              </a:rPr>
              <a:t> </a:t>
            </a:r>
            <a:r>
              <a:rPr lang="en-AU" b="1" dirty="0" err="1" smtClean="0">
                <a:solidFill>
                  <a:srgbClr val="FFFF99"/>
                </a:solidFill>
              </a:rPr>
              <a:t>Nabothian</a:t>
            </a:r>
            <a:r>
              <a:rPr lang="en-AU" b="1" dirty="0" smtClean="0">
                <a:solidFill>
                  <a:srgbClr val="FFFF99"/>
                </a:solidFill>
              </a:rPr>
              <a:t> follicles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120000"/>
              <a:buFontTx/>
              <a:buChar char="•"/>
            </a:pPr>
            <a:r>
              <a:rPr lang="en-AU" b="1" dirty="0" smtClean="0">
                <a:solidFill>
                  <a:srgbClr val="FFFF99"/>
                </a:solidFill>
              </a:rPr>
              <a:t> Gland openings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120000"/>
              <a:buFontTx/>
              <a:buChar char="•"/>
            </a:pPr>
            <a:r>
              <a:rPr lang="en-AU" b="1" dirty="0" smtClean="0">
                <a:solidFill>
                  <a:srgbClr val="FFFF99"/>
                </a:solidFill>
              </a:rPr>
              <a:t> Amorphous grey-pink </a:t>
            </a:r>
            <a:r>
              <a:rPr lang="en-AU" b="1" dirty="0" err="1" smtClean="0">
                <a:solidFill>
                  <a:srgbClr val="FFFF99"/>
                </a:solidFill>
              </a:rPr>
              <a:t>unglycogenated</a:t>
            </a:r>
            <a:r>
              <a:rPr lang="en-AU" b="1" dirty="0" smtClean="0">
                <a:solidFill>
                  <a:srgbClr val="FFFF99"/>
                </a:solidFill>
              </a:rPr>
              <a:t> immature squamous metaplasia overhanging red, granular columnar epithelium at NSCJ</a:t>
            </a:r>
          </a:p>
        </p:txBody>
      </p:sp>
    </p:spTree>
    <p:extLst>
      <p:ext uri="{BB962C8B-B14F-4D97-AF65-F5344CB8AC3E}">
        <p14:creationId xmlns:p14="http://schemas.microsoft.com/office/powerpoint/2010/main" val="333935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23\Desktop\Myanmar colpo training\P7050798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20888"/>
            <a:ext cx="4956349" cy="36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9"/>
          <p:cNvSpPr/>
          <p:nvPr/>
        </p:nvSpPr>
        <p:spPr>
          <a:xfrm>
            <a:off x="4975864" y="3046365"/>
            <a:ext cx="2296806" cy="2578258"/>
          </a:xfrm>
          <a:custGeom>
            <a:avLst/>
            <a:gdLst>
              <a:gd name="connsiteX0" fmla="*/ 21438 w 2296806"/>
              <a:gd name="connsiteY0" fmla="*/ 15812 h 2578258"/>
              <a:gd name="connsiteX1" fmla="*/ 361680 w 2296806"/>
              <a:gd name="connsiteY1" fmla="*/ 47709 h 2578258"/>
              <a:gd name="connsiteX2" fmla="*/ 372313 w 2296806"/>
              <a:gd name="connsiteY2" fmla="*/ 79607 h 2578258"/>
              <a:gd name="connsiteX3" fmla="*/ 404210 w 2296806"/>
              <a:gd name="connsiteY3" fmla="*/ 100872 h 2578258"/>
              <a:gd name="connsiteX4" fmla="*/ 436108 w 2296806"/>
              <a:gd name="connsiteY4" fmla="*/ 132770 h 2578258"/>
              <a:gd name="connsiteX5" fmla="*/ 457373 w 2296806"/>
              <a:gd name="connsiteY5" fmla="*/ 185933 h 2578258"/>
              <a:gd name="connsiteX6" fmla="*/ 499903 w 2296806"/>
              <a:gd name="connsiteY6" fmla="*/ 398584 h 2578258"/>
              <a:gd name="connsiteX7" fmla="*/ 648759 w 2296806"/>
              <a:gd name="connsiteY7" fmla="*/ 387951 h 2578258"/>
              <a:gd name="connsiteX8" fmla="*/ 680657 w 2296806"/>
              <a:gd name="connsiteY8" fmla="*/ 366686 h 2578258"/>
              <a:gd name="connsiteX9" fmla="*/ 733820 w 2296806"/>
              <a:gd name="connsiteY9" fmla="*/ 356054 h 2578258"/>
              <a:gd name="connsiteX10" fmla="*/ 765717 w 2296806"/>
              <a:gd name="connsiteY10" fmla="*/ 366686 h 2578258"/>
              <a:gd name="connsiteX11" fmla="*/ 776350 w 2296806"/>
              <a:gd name="connsiteY11" fmla="*/ 473012 h 2578258"/>
              <a:gd name="connsiteX12" fmla="*/ 808248 w 2296806"/>
              <a:gd name="connsiteY12" fmla="*/ 536807 h 2578258"/>
              <a:gd name="connsiteX13" fmla="*/ 903941 w 2296806"/>
              <a:gd name="connsiteY13" fmla="*/ 579337 h 2578258"/>
              <a:gd name="connsiteX14" fmla="*/ 967736 w 2296806"/>
              <a:gd name="connsiteY14" fmla="*/ 600602 h 2578258"/>
              <a:gd name="connsiteX15" fmla="*/ 1010266 w 2296806"/>
              <a:gd name="connsiteY15" fmla="*/ 611235 h 2578258"/>
              <a:gd name="connsiteX16" fmla="*/ 1063429 w 2296806"/>
              <a:gd name="connsiteY16" fmla="*/ 664398 h 2578258"/>
              <a:gd name="connsiteX17" fmla="*/ 1137857 w 2296806"/>
              <a:gd name="connsiteY17" fmla="*/ 696295 h 2578258"/>
              <a:gd name="connsiteX18" fmla="*/ 1424936 w 2296806"/>
              <a:gd name="connsiteY18" fmla="*/ 675030 h 2578258"/>
              <a:gd name="connsiteX19" fmla="*/ 1488731 w 2296806"/>
              <a:gd name="connsiteY19" fmla="*/ 643133 h 2578258"/>
              <a:gd name="connsiteX20" fmla="*/ 1552527 w 2296806"/>
              <a:gd name="connsiteY20" fmla="*/ 611235 h 2578258"/>
              <a:gd name="connsiteX21" fmla="*/ 1573792 w 2296806"/>
              <a:gd name="connsiteY21" fmla="*/ 579337 h 2578258"/>
              <a:gd name="connsiteX22" fmla="*/ 1605689 w 2296806"/>
              <a:gd name="connsiteY22" fmla="*/ 568705 h 2578258"/>
              <a:gd name="connsiteX23" fmla="*/ 1616322 w 2296806"/>
              <a:gd name="connsiteY23" fmla="*/ 536807 h 2578258"/>
              <a:gd name="connsiteX24" fmla="*/ 1637587 w 2296806"/>
              <a:gd name="connsiteY24" fmla="*/ 451747 h 2578258"/>
              <a:gd name="connsiteX25" fmla="*/ 1680117 w 2296806"/>
              <a:gd name="connsiteY25" fmla="*/ 558072 h 2578258"/>
              <a:gd name="connsiteX26" fmla="*/ 1701383 w 2296806"/>
              <a:gd name="connsiteY26" fmla="*/ 579337 h 2578258"/>
              <a:gd name="connsiteX27" fmla="*/ 1914034 w 2296806"/>
              <a:gd name="connsiteY27" fmla="*/ 547440 h 2578258"/>
              <a:gd name="connsiteX28" fmla="*/ 1935299 w 2296806"/>
              <a:gd name="connsiteY28" fmla="*/ 504909 h 2578258"/>
              <a:gd name="connsiteX29" fmla="*/ 1945931 w 2296806"/>
              <a:gd name="connsiteY29" fmla="*/ 451747 h 2578258"/>
              <a:gd name="connsiteX30" fmla="*/ 1956564 w 2296806"/>
              <a:gd name="connsiteY30" fmla="*/ 345421 h 2578258"/>
              <a:gd name="connsiteX31" fmla="*/ 1988462 w 2296806"/>
              <a:gd name="connsiteY31" fmla="*/ 324156 h 2578258"/>
              <a:gd name="connsiteX32" fmla="*/ 2062889 w 2296806"/>
              <a:gd name="connsiteY32" fmla="*/ 334788 h 2578258"/>
              <a:gd name="connsiteX33" fmla="*/ 2084155 w 2296806"/>
              <a:gd name="connsiteY33" fmla="*/ 356054 h 2578258"/>
              <a:gd name="connsiteX34" fmla="*/ 2116052 w 2296806"/>
              <a:gd name="connsiteY34" fmla="*/ 494277 h 2578258"/>
              <a:gd name="connsiteX35" fmla="*/ 2179848 w 2296806"/>
              <a:gd name="connsiteY35" fmla="*/ 515542 h 2578258"/>
              <a:gd name="connsiteX36" fmla="*/ 2222378 w 2296806"/>
              <a:gd name="connsiteY36" fmla="*/ 536807 h 2578258"/>
              <a:gd name="connsiteX37" fmla="*/ 2243643 w 2296806"/>
              <a:gd name="connsiteY37" fmla="*/ 568705 h 2578258"/>
              <a:gd name="connsiteX38" fmla="*/ 2275541 w 2296806"/>
              <a:gd name="connsiteY38" fmla="*/ 600602 h 2578258"/>
              <a:gd name="connsiteX39" fmla="*/ 2296806 w 2296806"/>
              <a:gd name="connsiteY39" fmla="*/ 664398 h 2578258"/>
              <a:gd name="connsiteX40" fmla="*/ 2286173 w 2296806"/>
              <a:gd name="connsiteY40" fmla="*/ 738826 h 2578258"/>
              <a:gd name="connsiteX41" fmla="*/ 2254276 w 2296806"/>
              <a:gd name="connsiteY41" fmla="*/ 760091 h 2578258"/>
              <a:gd name="connsiteX42" fmla="*/ 2243643 w 2296806"/>
              <a:gd name="connsiteY42" fmla="*/ 823886 h 2578258"/>
              <a:gd name="connsiteX43" fmla="*/ 2254276 w 2296806"/>
              <a:gd name="connsiteY43" fmla="*/ 919579 h 2578258"/>
              <a:gd name="connsiteX44" fmla="*/ 2275541 w 2296806"/>
              <a:gd name="connsiteY44" fmla="*/ 983375 h 2578258"/>
              <a:gd name="connsiteX45" fmla="*/ 2254276 w 2296806"/>
              <a:gd name="connsiteY45" fmla="*/ 1068435 h 2578258"/>
              <a:gd name="connsiteX46" fmla="*/ 2233010 w 2296806"/>
              <a:gd name="connsiteY46" fmla="*/ 1132230 h 2578258"/>
              <a:gd name="connsiteX47" fmla="*/ 2211745 w 2296806"/>
              <a:gd name="connsiteY47" fmla="*/ 1302351 h 2578258"/>
              <a:gd name="connsiteX48" fmla="*/ 2190480 w 2296806"/>
              <a:gd name="connsiteY48" fmla="*/ 1355514 h 2578258"/>
              <a:gd name="connsiteX49" fmla="*/ 2169215 w 2296806"/>
              <a:gd name="connsiteY49" fmla="*/ 1429942 h 2578258"/>
              <a:gd name="connsiteX50" fmla="*/ 2137317 w 2296806"/>
              <a:gd name="connsiteY50" fmla="*/ 1451207 h 2578258"/>
              <a:gd name="connsiteX51" fmla="*/ 2094787 w 2296806"/>
              <a:gd name="connsiteY51" fmla="*/ 1493737 h 2578258"/>
              <a:gd name="connsiteX52" fmla="*/ 2073522 w 2296806"/>
              <a:gd name="connsiteY52" fmla="*/ 1525635 h 2578258"/>
              <a:gd name="connsiteX53" fmla="*/ 2041624 w 2296806"/>
              <a:gd name="connsiteY53" fmla="*/ 1568165 h 2578258"/>
              <a:gd name="connsiteX54" fmla="*/ 2009727 w 2296806"/>
              <a:gd name="connsiteY54" fmla="*/ 1546900 h 2578258"/>
              <a:gd name="connsiteX55" fmla="*/ 1860871 w 2296806"/>
              <a:gd name="connsiteY55" fmla="*/ 1557533 h 2578258"/>
              <a:gd name="connsiteX56" fmla="*/ 1850238 w 2296806"/>
              <a:gd name="connsiteY56" fmla="*/ 1589430 h 2578258"/>
              <a:gd name="connsiteX57" fmla="*/ 1882136 w 2296806"/>
              <a:gd name="connsiteY57" fmla="*/ 1738286 h 2578258"/>
              <a:gd name="connsiteX58" fmla="*/ 1892769 w 2296806"/>
              <a:gd name="connsiteY58" fmla="*/ 1833979 h 2578258"/>
              <a:gd name="connsiteX59" fmla="*/ 1924666 w 2296806"/>
              <a:gd name="connsiteY59" fmla="*/ 1897775 h 2578258"/>
              <a:gd name="connsiteX60" fmla="*/ 1945931 w 2296806"/>
              <a:gd name="connsiteY60" fmla="*/ 1961570 h 2578258"/>
              <a:gd name="connsiteX61" fmla="*/ 1988462 w 2296806"/>
              <a:gd name="connsiteY61" fmla="*/ 2067895 h 2578258"/>
              <a:gd name="connsiteX62" fmla="*/ 1999094 w 2296806"/>
              <a:gd name="connsiteY62" fmla="*/ 2099793 h 2578258"/>
              <a:gd name="connsiteX63" fmla="*/ 2020359 w 2296806"/>
              <a:gd name="connsiteY63" fmla="*/ 2131691 h 2578258"/>
              <a:gd name="connsiteX64" fmla="*/ 2030992 w 2296806"/>
              <a:gd name="connsiteY64" fmla="*/ 2174221 h 2578258"/>
              <a:gd name="connsiteX65" fmla="*/ 2041624 w 2296806"/>
              <a:gd name="connsiteY65" fmla="*/ 2206119 h 2578258"/>
              <a:gd name="connsiteX66" fmla="*/ 2030992 w 2296806"/>
              <a:gd name="connsiteY66" fmla="*/ 2280547 h 2578258"/>
              <a:gd name="connsiteX67" fmla="*/ 2020359 w 2296806"/>
              <a:gd name="connsiteY67" fmla="*/ 2344342 h 2578258"/>
              <a:gd name="connsiteX68" fmla="*/ 1999094 w 2296806"/>
              <a:gd name="connsiteY68" fmla="*/ 2525095 h 2578258"/>
              <a:gd name="connsiteX69" fmla="*/ 1988462 w 2296806"/>
              <a:gd name="connsiteY69" fmla="*/ 2567626 h 2578258"/>
              <a:gd name="connsiteX70" fmla="*/ 1945931 w 2296806"/>
              <a:gd name="connsiteY70" fmla="*/ 2578258 h 2578258"/>
              <a:gd name="connsiteX71" fmla="*/ 1701383 w 2296806"/>
              <a:gd name="connsiteY71" fmla="*/ 2546361 h 2578258"/>
              <a:gd name="connsiteX72" fmla="*/ 1669485 w 2296806"/>
              <a:gd name="connsiteY72" fmla="*/ 2493198 h 2578258"/>
              <a:gd name="connsiteX73" fmla="*/ 1648220 w 2296806"/>
              <a:gd name="connsiteY73" fmla="*/ 2461300 h 2578258"/>
              <a:gd name="connsiteX74" fmla="*/ 1637587 w 2296806"/>
              <a:gd name="connsiteY74" fmla="*/ 2429402 h 2578258"/>
              <a:gd name="connsiteX75" fmla="*/ 1605689 w 2296806"/>
              <a:gd name="connsiteY75" fmla="*/ 2418770 h 2578258"/>
              <a:gd name="connsiteX76" fmla="*/ 1520629 w 2296806"/>
              <a:gd name="connsiteY76" fmla="*/ 2365607 h 2578258"/>
              <a:gd name="connsiteX77" fmla="*/ 1467466 w 2296806"/>
              <a:gd name="connsiteY77" fmla="*/ 2386872 h 2578258"/>
              <a:gd name="connsiteX78" fmla="*/ 1446201 w 2296806"/>
              <a:gd name="connsiteY78" fmla="*/ 2429402 h 2578258"/>
              <a:gd name="connsiteX79" fmla="*/ 1393038 w 2296806"/>
              <a:gd name="connsiteY79" fmla="*/ 2482565 h 2578258"/>
              <a:gd name="connsiteX80" fmla="*/ 1382406 w 2296806"/>
              <a:gd name="connsiteY80" fmla="*/ 2514463 h 2578258"/>
              <a:gd name="connsiteX81" fmla="*/ 1339876 w 2296806"/>
              <a:gd name="connsiteY81" fmla="*/ 2525095 h 2578258"/>
              <a:gd name="connsiteX82" fmla="*/ 1265448 w 2296806"/>
              <a:gd name="connsiteY82" fmla="*/ 2556993 h 2578258"/>
              <a:gd name="connsiteX83" fmla="*/ 1137857 w 2296806"/>
              <a:gd name="connsiteY83" fmla="*/ 2525095 h 2578258"/>
              <a:gd name="connsiteX84" fmla="*/ 1127224 w 2296806"/>
              <a:gd name="connsiteY84" fmla="*/ 2493198 h 2578258"/>
              <a:gd name="connsiteX85" fmla="*/ 1116592 w 2296806"/>
              <a:gd name="connsiteY85" fmla="*/ 2408137 h 2578258"/>
              <a:gd name="connsiteX86" fmla="*/ 1084694 w 2296806"/>
              <a:gd name="connsiteY86" fmla="*/ 2397505 h 2578258"/>
              <a:gd name="connsiteX87" fmla="*/ 786983 w 2296806"/>
              <a:gd name="connsiteY87" fmla="*/ 2386872 h 2578258"/>
              <a:gd name="connsiteX88" fmla="*/ 691289 w 2296806"/>
              <a:gd name="connsiteY88" fmla="*/ 2365607 h 2578258"/>
              <a:gd name="connsiteX89" fmla="*/ 616862 w 2296806"/>
              <a:gd name="connsiteY89" fmla="*/ 2344342 h 2578258"/>
              <a:gd name="connsiteX90" fmla="*/ 584964 w 2296806"/>
              <a:gd name="connsiteY90" fmla="*/ 2323077 h 2578258"/>
              <a:gd name="connsiteX91" fmla="*/ 563699 w 2296806"/>
              <a:gd name="connsiteY91" fmla="*/ 2280547 h 2578258"/>
              <a:gd name="connsiteX92" fmla="*/ 531801 w 2296806"/>
              <a:gd name="connsiteY92" fmla="*/ 2248649 h 2578258"/>
              <a:gd name="connsiteX93" fmla="*/ 478638 w 2296806"/>
              <a:gd name="connsiteY93" fmla="*/ 2174221 h 2578258"/>
              <a:gd name="connsiteX94" fmla="*/ 457373 w 2296806"/>
              <a:gd name="connsiteY94" fmla="*/ 2142323 h 2578258"/>
              <a:gd name="connsiteX95" fmla="*/ 436108 w 2296806"/>
              <a:gd name="connsiteY95" fmla="*/ 1993468 h 2578258"/>
              <a:gd name="connsiteX96" fmla="*/ 414843 w 2296806"/>
              <a:gd name="connsiteY96" fmla="*/ 1961570 h 2578258"/>
              <a:gd name="connsiteX97" fmla="*/ 404210 w 2296806"/>
              <a:gd name="connsiteY97" fmla="*/ 1929672 h 2578258"/>
              <a:gd name="connsiteX98" fmla="*/ 382945 w 2296806"/>
              <a:gd name="connsiteY98" fmla="*/ 1717021 h 2578258"/>
              <a:gd name="connsiteX99" fmla="*/ 393578 w 2296806"/>
              <a:gd name="connsiteY99" fmla="*/ 1685123 h 2578258"/>
              <a:gd name="connsiteX100" fmla="*/ 361680 w 2296806"/>
              <a:gd name="connsiteY100" fmla="*/ 1546900 h 2578258"/>
              <a:gd name="connsiteX101" fmla="*/ 329783 w 2296806"/>
              <a:gd name="connsiteY101" fmla="*/ 1408677 h 2578258"/>
              <a:gd name="connsiteX102" fmla="*/ 319150 w 2296806"/>
              <a:gd name="connsiteY102" fmla="*/ 1079068 h 2578258"/>
              <a:gd name="connsiteX103" fmla="*/ 276620 w 2296806"/>
              <a:gd name="connsiteY103" fmla="*/ 1057802 h 2578258"/>
              <a:gd name="connsiteX104" fmla="*/ 244722 w 2296806"/>
              <a:gd name="connsiteY104" fmla="*/ 1025905 h 2578258"/>
              <a:gd name="connsiteX105" fmla="*/ 234089 w 2296806"/>
              <a:gd name="connsiteY105" fmla="*/ 994007 h 2578258"/>
              <a:gd name="connsiteX106" fmla="*/ 212824 w 2296806"/>
              <a:gd name="connsiteY106" fmla="*/ 962109 h 2578258"/>
              <a:gd name="connsiteX107" fmla="*/ 170294 w 2296806"/>
              <a:gd name="connsiteY107" fmla="*/ 877049 h 2578258"/>
              <a:gd name="connsiteX108" fmla="*/ 117131 w 2296806"/>
              <a:gd name="connsiteY108" fmla="*/ 770723 h 2578258"/>
              <a:gd name="connsiteX109" fmla="*/ 106499 w 2296806"/>
              <a:gd name="connsiteY109" fmla="*/ 685663 h 2578258"/>
              <a:gd name="connsiteX110" fmla="*/ 85234 w 2296806"/>
              <a:gd name="connsiteY110" fmla="*/ 621868 h 2578258"/>
              <a:gd name="connsiteX111" fmla="*/ 42703 w 2296806"/>
              <a:gd name="connsiteY111" fmla="*/ 217830 h 2578258"/>
              <a:gd name="connsiteX112" fmla="*/ 32071 w 2296806"/>
              <a:gd name="connsiteY112" fmla="*/ 175300 h 2578258"/>
              <a:gd name="connsiteX113" fmla="*/ 21438 w 2296806"/>
              <a:gd name="connsiteY113" fmla="*/ 15812 h 2578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296806" h="2578258">
                <a:moveTo>
                  <a:pt x="21438" y="15812"/>
                </a:moveTo>
                <a:cubicBezTo>
                  <a:pt x="76373" y="-5453"/>
                  <a:pt x="-70463" y="-14025"/>
                  <a:pt x="361680" y="47709"/>
                </a:cubicBezTo>
                <a:cubicBezTo>
                  <a:pt x="372775" y="49294"/>
                  <a:pt x="365312" y="70855"/>
                  <a:pt x="372313" y="79607"/>
                </a:cubicBezTo>
                <a:cubicBezTo>
                  <a:pt x="380296" y="89585"/>
                  <a:pt x="394393" y="92691"/>
                  <a:pt x="404210" y="100872"/>
                </a:cubicBezTo>
                <a:cubicBezTo>
                  <a:pt x="415762" y="110498"/>
                  <a:pt x="425475" y="122137"/>
                  <a:pt x="436108" y="132770"/>
                </a:cubicBezTo>
                <a:cubicBezTo>
                  <a:pt x="443196" y="150491"/>
                  <a:pt x="455006" y="166994"/>
                  <a:pt x="457373" y="185933"/>
                </a:cubicBezTo>
                <a:cubicBezTo>
                  <a:pt x="484695" y="404510"/>
                  <a:pt x="401358" y="365734"/>
                  <a:pt x="499903" y="398584"/>
                </a:cubicBezTo>
                <a:cubicBezTo>
                  <a:pt x="549522" y="395040"/>
                  <a:pt x="599771" y="396596"/>
                  <a:pt x="648759" y="387951"/>
                </a:cubicBezTo>
                <a:cubicBezTo>
                  <a:pt x="661343" y="385730"/>
                  <a:pt x="668692" y="371173"/>
                  <a:pt x="680657" y="366686"/>
                </a:cubicBezTo>
                <a:cubicBezTo>
                  <a:pt x="697578" y="360341"/>
                  <a:pt x="716099" y="359598"/>
                  <a:pt x="733820" y="356054"/>
                </a:cubicBezTo>
                <a:cubicBezTo>
                  <a:pt x="744452" y="359598"/>
                  <a:pt x="761887" y="356153"/>
                  <a:pt x="765717" y="366686"/>
                </a:cubicBezTo>
                <a:cubicBezTo>
                  <a:pt x="777889" y="400160"/>
                  <a:pt x="770934" y="437807"/>
                  <a:pt x="776350" y="473012"/>
                </a:cubicBezTo>
                <a:cubicBezTo>
                  <a:pt x="779495" y="493451"/>
                  <a:pt x="793912" y="522471"/>
                  <a:pt x="808248" y="536807"/>
                </a:cubicBezTo>
                <a:cubicBezTo>
                  <a:pt x="833522" y="562082"/>
                  <a:pt x="872356" y="568808"/>
                  <a:pt x="903941" y="579337"/>
                </a:cubicBezTo>
                <a:lnTo>
                  <a:pt x="967736" y="600602"/>
                </a:lnTo>
                <a:lnTo>
                  <a:pt x="1010266" y="611235"/>
                </a:lnTo>
                <a:cubicBezTo>
                  <a:pt x="1095327" y="667942"/>
                  <a:pt x="992545" y="593514"/>
                  <a:pt x="1063429" y="664398"/>
                </a:cubicBezTo>
                <a:cubicBezTo>
                  <a:pt x="1087905" y="688874"/>
                  <a:pt x="1105321" y="688161"/>
                  <a:pt x="1137857" y="696295"/>
                </a:cubicBezTo>
                <a:cubicBezTo>
                  <a:pt x="1233550" y="689207"/>
                  <a:pt x="1329457" y="684578"/>
                  <a:pt x="1424936" y="675030"/>
                </a:cubicBezTo>
                <a:cubicBezTo>
                  <a:pt x="1458345" y="671689"/>
                  <a:pt x="1459608" y="657695"/>
                  <a:pt x="1488731" y="643133"/>
                </a:cubicBezTo>
                <a:cubicBezTo>
                  <a:pt x="1576777" y="599109"/>
                  <a:pt x="1461107" y="672180"/>
                  <a:pt x="1552527" y="611235"/>
                </a:cubicBezTo>
                <a:cubicBezTo>
                  <a:pt x="1559615" y="600602"/>
                  <a:pt x="1563813" y="587320"/>
                  <a:pt x="1573792" y="579337"/>
                </a:cubicBezTo>
                <a:cubicBezTo>
                  <a:pt x="1582543" y="572336"/>
                  <a:pt x="1597764" y="576630"/>
                  <a:pt x="1605689" y="568705"/>
                </a:cubicBezTo>
                <a:cubicBezTo>
                  <a:pt x="1613614" y="560780"/>
                  <a:pt x="1613373" y="547620"/>
                  <a:pt x="1616322" y="536807"/>
                </a:cubicBezTo>
                <a:cubicBezTo>
                  <a:pt x="1624012" y="508611"/>
                  <a:pt x="1630499" y="480100"/>
                  <a:pt x="1637587" y="451747"/>
                </a:cubicBezTo>
                <a:cubicBezTo>
                  <a:pt x="1649114" y="486327"/>
                  <a:pt x="1659258" y="526784"/>
                  <a:pt x="1680117" y="558072"/>
                </a:cubicBezTo>
                <a:cubicBezTo>
                  <a:pt x="1685678" y="566413"/>
                  <a:pt x="1694294" y="572249"/>
                  <a:pt x="1701383" y="579337"/>
                </a:cubicBezTo>
                <a:cubicBezTo>
                  <a:pt x="1713629" y="578617"/>
                  <a:pt x="1870296" y="599926"/>
                  <a:pt x="1914034" y="547440"/>
                </a:cubicBezTo>
                <a:cubicBezTo>
                  <a:pt x="1924181" y="535263"/>
                  <a:pt x="1928211" y="519086"/>
                  <a:pt x="1935299" y="504909"/>
                </a:cubicBezTo>
                <a:cubicBezTo>
                  <a:pt x="1938843" y="487188"/>
                  <a:pt x="1943543" y="469660"/>
                  <a:pt x="1945931" y="451747"/>
                </a:cubicBezTo>
                <a:cubicBezTo>
                  <a:pt x="1950638" y="416441"/>
                  <a:pt x="1945300" y="379212"/>
                  <a:pt x="1956564" y="345421"/>
                </a:cubicBezTo>
                <a:cubicBezTo>
                  <a:pt x="1960605" y="333298"/>
                  <a:pt x="1977829" y="331244"/>
                  <a:pt x="1988462" y="324156"/>
                </a:cubicBezTo>
                <a:cubicBezTo>
                  <a:pt x="2013271" y="327700"/>
                  <a:pt x="2039114" y="326863"/>
                  <a:pt x="2062889" y="334788"/>
                </a:cubicBezTo>
                <a:cubicBezTo>
                  <a:pt x="2072399" y="337958"/>
                  <a:pt x="2081517" y="346382"/>
                  <a:pt x="2084155" y="356054"/>
                </a:cubicBezTo>
                <a:cubicBezTo>
                  <a:pt x="2088272" y="371149"/>
                  <a:pt x="2084516" y="470625"/>
                  <a:pt x="2116052" y="494277"/>
                </a:cubicBezTo>
                <a:cubicBezTo>
                  <a:pt x="2133985" y="507726"/>
                  <a:pt x="2159799" y="505517"/>
                  <a:pt x="2179848" y="515542"/>
                </a:cubicBezTo>
                <a:lnTo>
                  <a:pt x="2222378" y="536807"/>
                </a:lnTo>
                <a:cubicBezTo>
                  <a:pt x="2229466" y="547440"/>
                  <a:pt x="2235462" y="558888"/>
                  <a:pt x="2243643" y="568705"/>
                </a:cubicBezTo>
                <a:cubicBezTo>
                  <a:pt x="2253269" y="580256"/>
                  <a:pt x="2268239" y="587458"/>
                  <a:pt x="2275541" y="600602"/>
                </a:cubicBezTo>
                <a:cubicBezTo>
                  <a:pt x="2286427" y="620197"/>
                  <a:pt x="2296806" y="664398"/>
                  <a:pt x="2296806" y="664398"/>
                </a:cubicBezTo>
                <a:cubicBezTo>
                  <a:pt x="2293262" y="689207"/>
                  <a:pt x="2296351" y="715925"/>
                  <a:pt x="2286173" y="738826"/>
                </a:cubicBezTo>
                <a:cubicBezTo>
                  <a:pt x="2280983" y="750503"/>
                  <a:pt x="2259991" y="748662"/>
                  <a:pt x="2254276" y="760091"/>
                </a:cubicBezTo>
                <a:cubicBezTo>
                  <a:pt x="2244635" y="779373"/>
                  <a:pt x="2247187" y="802621"/>
                  <a:pt x="2243643" y="823886"/>
                </a:cubicBezTo>
                <a:cubicBezTo>
                  <a:pt x="2247187" y="855784"/>
                  <a:pt x="2247982" y="888108"/>
                  <a:pt x="2254276" y="919579"/>
                </a:cubicBezTo>
                <a:cubicBezTo>
                  <a:pt x="2258672" y="941559"/>
                  <a:pt x="2275541" y="983375"/>
                  <a:pt x="2275541" y="983375"/>
                </a:cubicBezTo>
                <a:cubicBezTo>
                  <a:pt x="2243279" y="1080154"/>
                  <a:pt x="2292766" y="927306"/>
                  <a:pt x="2254276" y="1068435"/>
                </a:cubicBezTo>
                <a:cubicBezTo>
                  <a:pt x="2248378" y="1090061"/>
                  <a:pt x="2240099" y="1110965"/>
                  <a:pt x="2233010" y="1132230"/>
                </a:cubicBezTo>
                <a:cubicBezTo>
                  <a:pt x="2229363" y="1172350"/>
                  <a:pt x="2226076" y="1254582"/>
                  <a:pt x="2211745" y="1302351"/>
                </a:cubicBezTo>
                <a:cubicBezTo>
                  <a:pt x="2206261" y="1320632"/>
                  <a:pt x="2196515" y="1337407"/>
                  <a:pt x="2190480" y="1355514"/>
                </a:cubicBezTo>
                <a:cubicBezTo>
                  <a:pt x="2189387" y="1358792"/>
                  <a:pt x="2175068" y="1422626"/>
                  <a:pt x="2169215" y="1429942"/>
                </a:cubicBezTo>
                <a:cubicBezTo>
                  <a:pt x="2161232" y="1439921"/>
                  <a:pt x="2147950" y="1444119"/>
                  <a:pt x="2137317" y="1451207"/>
                </a:cubicBezTo>
                <a:cubicBezTo>
                  <a:pt x="2114120" y="1520803"/>
                  <a:pt x="2146339" y="1452496"/>
                  <a:pt x="2094787" y="1493737"/>
                </a:cubicBezTo>
                <a:cubicBezTo>
                  <a:pt x="2084808" y="1501720"/>
                  <a:pt x="2080950" y="1515236"/>
                  <a:pt x="2073522" y="1525635"/>
                </a:cubicBezTo>
                <a:cubicBezTo>
                  <a:pt x="2063222" y="1540055"/>
                  <a:pt x="2052257" y="1553988"/>
                  <a:pt x="2041624" y="1568165"/>
                </a:cubicBezTo>
                <a:cubicBezTo>
                  <a:pt x="2030992" y="1561077"/>
                  <a:pt x="2021472" y="1551934"/>
                  <a:pt x="2009727" y="1546900"/>
                </a:cubicBezTo>
                <a:cubicBezTo>
                  <a:pt x="1954177" y="1523093"/>
                  <a:pt x="1926999" y="1544307"/>
                  <a:pt x="1860871" y="1557533"/>
                </a:cubicBezTo>
                <a:cubicBezTo>
                  <a:pt x="1857327" y="1568165"/>
                  <a:pt x="1849440" y="1578251"/>
                  <a:pt x="1850238" y="1589430"/>
                </a:cubicBezTo>
                <a:cubicBezTo>
                  <a:pt x="1855527" y="1663473"/>
                  <a:pt x="1864058" y="1684054"/>
                  <a:pt x="1882136" y="1738286"/>
                </a:cubicBezTo>
                <a:cubicBezTo>
                  <a:pt x="1885680" y="1770184"/>
                  <a:pt x="1887493" y="1802322"/>
                  <a:pt x="1892769" y="1833979"/>
                </a:cubicBezTo>
                <a:cubicBezTo>
                  <a:pt x="1900525" y="1880514"/>
                  <a:pt x="1905071" y="1853686"/>
                  <a:pt x="1924666" y="1897775"/>
                </a:cubicBezTo>
                <a:cubicBezTo>
                  <a:pt x="1933770" y="1918258"/>
                  <a:pt x="1940494" y="1939824"/>
                  <a:pt x="1945931" y="1961570"/>
                </a:cubicBezTo>
                <a:cubicBezTo>
                  <a:pt x="1969627" y="2056355"/>
                  <a:pt x="1946530" y="2025965"/>
                  <a:pt x="1988462" y="2067895"/>
                </a:cubicBezTo>
                <a:cubicBezTo>
                  <a:pt x="1992006" y="2078528"/>
                  <a:pt x="1994082" y="2089768"/>
                  <a:pt x="1999094" y="2099793"/>
                </a:cubicBezTo>
                <a:cubicBezTo>
                  <a:pt x="2004809" y="2111223"/>
                  <a:pt x="2015325" y="2119945"/>
                  <a:pt x="2020359" y="2131691"/>
                </a:cubicBezTo>
                <a:cubicBezTo>
                  <a:pt x="2026115" y="2145122"/>
                  <a:pt x="2026978" y="2160170"/>
                  <a:pt x="2030992" y="2174221"/>
                </a:cubicBezTo>
                <a:cubicBezTo>
                  <a:pt x="2034071" y="2184998"/>
                  <a:pt x="2038080" y="2195486"/>
                  <a:pt x="2041624" y="2206119"/>
                </a:cubicBezTo>
                <a:cubicBezTo>
                  <a:pt x="2038080" y="2230928"/>
                  <a:pt x="2034803" y="2255777"/>
                  <a:pt x="2030992" y="2280547"/>
                </a:cubicBezTo>
                <a:cubicBezTo>
                  <a:pt x="2027714" y="2301855"/>
                  <a:pt x="2023147" y="2322965"/>
                  <a:pt x="2020359" y="2344342"/>
                </a:cubicBezTo>
                <a:cubicBezTo>
                  <a:pt x="2012512" y="2404499"/>
                  <a:pt x="2007673" y="2465038"/>
                  <a:pt x="1999094" y="2525095"/>
                </a:cubicBezTo>
                <a:cubicBezTo>
                  <a:pt x="1997027" y="2539561"/>
                  <a:pt x="1998795" y="2557293"/>
                  <a:pt x="1988462" y="2567626"/>
                </a:cubicBezTo>
                <a:cubicBezTo>
                  <a:pt x="1978129" y="2577959"/>
                  <a:pt x="1960108" y="2574714"/>
                  <a:pt x="1945931" y="2578258"/>
                </a:cubicBezTo>
                <a:cubicBezTo>
                  <a:pt x="1824878" y="2537907"/>
                  <a:pt x="1904513" y="2558309"/>
                  <a:pt x="1701383" y="2546361"/>
                </a:cubicBezTo>
                <a:cubicBezTo>
                  <a:pt x="1659846" y="2504824"/>
                  <a:pt x="1697090" y="2548408"/>
                  <a:pt x="1669485" y="2493198"/>
                </a:cubicBezTo>
                <a:cubicBezTo>
                  <a:pt x="1663770" y="2481768"/>
                  <a:pt x="1653935" y="2472730"/>
                  <a:pt x="1648220" y="2461300"/>
                </a:cubicBezTo>
                <a:cubicBezTo>
                  <a:pt x="1643208" y="2451275"/>
                  <a:pt x="1645512" y="2437327"/>
                  <a:pt x="1637587" y="2429402"/>
                </a:cubicBezTo>
                <a:cubicBezTo>
                  <a:pt x="1629662" y="2421477"/>
                  <a:pt x="1616322" y="2422314"/>
                  <a:pt x="1605689" y="2418770"/>
                </a:cubicBezTo>
                <a:cubicBezTo>
                  <a:pt x="1581448" y="2394529"/>
                  <a:pt x="1560905" y="2365607"/>
                  <a:pt x="1520629" y="2365607"/>
                </a:cubicBezTo>
                <a:cubicBezTo>
                  <a:pt x="1501543" y="2365607"/>
                  <a:pt x="1485187" y="2379784"/>
                  <a:pt x="1467466" y="2386872"/>
                </a:cubicBezTo>
                <a:cubicBezTo>
                  <a:pt x="1460378" y="2401049"/>
                  <a:pt x="1455932" y="2416891"/>
                  <a:pt x="1446201" y="2429402"/>
                </a:cubicBezTo>
                <a:cubicBezTo>
                  <a:pt x="1430815" y="2449184"/>
                  <a:pt x="1393038" y="2482565"/>
                  <a:pt x="1393038" y="2482565"/>
                </a:cubicBezTo>
                <a:cubicBezTo>
                  <a:pt x="1389494" y="2493198"/>
                  <a:pt x="1391158" y="2507462"/>
                  <a:pt x="1382406" y="2514463"/>
                </a:cubicBezTo>
                <a:cubicBezTo>
                  <a:pt x="1370995" y="2523592"/>
                  <a:pt x="1353927" y="2521081"/>
                  <a:pt x="1339876" y="2525095"/>
                </a:cubicBezTo>
                <a:cubicBezTo>
                  <a:pt x="1303374" y="2535524"/>
                  <a:pt x="1303249" y="2538092"/>
                  <a:pt x="1265448" y="2556993"/>
                </a:cubicBezTo>
                <a:cubicBezTo>
                  <a:pt x="1232432" y="2553325"/>
                  <a:pt x="1166445" y="2560829"/>
                  <a:pt x="1137857" y="2525095"/>
                </a:cubicBezTo>
                <a:cubicBezTo>
                  <a:pt x="1130856" y="2516343"/>
                  <a:pt x="1130768" y="2503830"/>
                  <a:pt x="1127224" y="2493198"/>
                </a:cubicBezTo>
                <a:cubicBezTo>
                  <a:pt x="1123680" y="2464844"/>
                  <a:pt x="1128197" y="2434249"/>
                  <a:pt x="1116592" y="2408137"/>
                </a:cubicBezTo>
                <a:cubicBezTo>
                  <a:pt x="1112040" y="2397895"/>
                  <a:pt x="1095878" y="2398227"/>
                  <a:pt x="1084694" y="2397505"/>
                </a:cubicBezTo>
                <a:cubicBezTo>
                  <a:pt x="985600" y="2391112"/>
                  <a:pt x="886220" y="2390416"/>
                  <a:pt x="786983" y="2386872"/>
                </a:cubicBezTo>
                <a:lnTo>
                  <a:pt x="691289" y="2365607"/>
                </a:lnTo>
                <a:cubicBezTo>
                  <a:pt x="678629" y="2362686"/>
                  <a:pt x="631373" y="2351598"/>
                  <a:pt x="616862" y="2344342"/>
                </a:cubicBezTo>
                <a:cubicBezTo>
                  <a:pt x="605432" y="2338627"/>
                  <a:pt x="595597" y="2330165"/>
                  <a:pt x="584964" y="2323077"/>
                </a:cubicBezTo>
                <a:cubicBezTo>
                  <a:pt x="577876" y="2308900"/>
                  <a:pt x="572912" y="2293445"/>
                  <a:pt x="563699" y="2280547"/>
                </a:cubicBezTo>
                <a:cubicBezTo>
                  <a:pt x="554959" y="2268311"/>
                  <a:pt x="539104" y="2261794"/>
                  <a:pt x="531801" y="2248649"/>
                </a:cubicBezTo>
                <a:cubicBezTo>
                  <a:pt x="486693" y="2167455"/>
                  <a:pt x="541951" y="2195326"/>
                  <a:pt x="478638" y="2174221"/>
                </a:cubicBezTo>
                <a:cubicBezTo>
                  <a:pt x="471550" y="2163588"/>
                  <a:pt x="461414" y="2154446"/>
                  <a:pt x="457373" y="2142323"/>
                </a:cubicBezTo>
                <a:cubicBezTo>
                  <a:pt x="445777" y="2107535"/>
                  <a:pt x="444466" y="2024115"/>
                  <a:pt x="436108" y="1993468"/>
                </a:cubicBezTo>
                <a:cubicBezTo>
                  <a:pt x="432746" y="1981139"/>
                  <a:pt x="420558" y="1973000"/>
                  <a:pt x="414843" y="1961570"/>
                </a:cubicBezTo>
                <a:cubicBezTo>
                  <a:pt x="409831" y="1951545"/>
                  <a:pt x="407754" y="1940305"/>
                  <a:pt x="404210" y="1929672"/>
                </a:cubicBezTo>
                <a:cubicBezTo>
                  <a:pt x="397122" y="1858788"/>
                  <a:pt x="386039" y="1788191"/>
                  <a:pt x="382945" y="1717021"/>
                </a:cubicBezTo>
                <a:cubicBezTo>
                  <a:pt x="382458" y="1705824"/>
                  <a:pt x="393578" y="1696331"/>
                  <a:pt x="393578" y="1685123"/>
                </a:cubicBezTo>
                <a:cubicBezTo>
                  <a:pt x="393578" y="1583940"/>
                  <a:pt x="398431" y="1602028"/>
                  <a:pt x="361680" y="1546900"/>
                </a:cubicBezTo>
                <a:cubicBezTo>
                  <a:pt x="353466" y="1514041"/>
                  <a:pt x="331092" y="1426125"/>
                  <a:pt x="329783" y="1408677"/>
                </a:cubicBezTo>
                <a:cubicBezTo>
                  <a:pt x="321561" y="1299058"/>
                  <a:pt x="335618" y="1187754"/>
                  <a:pt x="319150" y="1079068"/>
                </a:cubicBezTo>
                <a:cubicBezTo>
                  <a:pt x="316776" y="1063397"/>
                  <a:pt x="289518" y="1067015"/>
                  <a:pt x="276620" y="1057802"/>
                </a:cubicBezTo>
                <a:cubicBezTo>
                  <a:pt x="264384" y="1049062"/>
                  <a:pt x="255355" y="1036537"/>
                  <a:pt x="244722" y="1025905"/>
                </a:cubicBezTo>
                <a:cubicBezTo>
                  <a:pt x="241178" y="1015272"/>
                  <a:pt x="239101" y="1004032"/>
                  <a:pt x="234089" y="994007"/>
                </a:cubicBezTo>
                <a:cubicBezTo>
                  <a:pt x="228374" y="982577"/>
                  <a:pt x="217858" y="973855"/>
                  <a:pt x="212824" y="962109"/>
                </a:cubicBezTo>
                <a:cubicBezTo>
                  <a:pt x="173011" y="869210"/>
                  <a:pt x="241135" y="971503"/>
                  <a:pt x="170294" y="877049"/>
                </a:cubicBezTo>
                <a:cubicBezTo>
                  <a:pt x="145930" y="779591"/>
                  <a:pt x="173347" y="808200"/>
                  <a:pt x="117131" y="770723"/>
                </a:cubicBezTo>
                <a:cubicBezTo>
                  <a:pt x="113587" y="742370"/>
                  <a:pt x="112486" y="713603"/>
                  <a:pt x="106499" y="685663"/>
                </a:cubicBezTo>
                <a:cubicBezTo>
                  <a:pt x="101802" y="663745"/>
                  <a:pt x="87359" y="644182"/>
                  <a:pt x="85234" y="621868"/>
                </a:cubicBezTo>
                <a:cubicBezTo>
                  <a:pt x="46186" y="211859"/>
                  <a:pt x="155682" y="330804"/>
                  <a:pt x="42703" y="217830"/>
                </a:cubicBezTo>
                <a:cubicBezTo>
                  <a:pt x="39159" y="203653"/>
                  <a:pt x="31213" y="189888"/>
                  <a:pt x="32071" y="175300"/>
                </a:cubicBezTo>
                <a:cubicBezTo>
                  <a:pt x="34809" y="128764"/>
                  <a:pt x="-33497" y="37077"/>
                  <a:pt x="21438" y="15812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485321" y="2488019"/>
            <a:ext cx="903767" cy="3562327"/>
          </a:xfrm>
          <a:custGeom>
            <a:avLst/>
            <a:gdLst>
              <a:gd name="connsiteX0" fmla="*/ 0 w 903767"/>
              <a:gd name="connsiteY0" fmla="*/ 0 h 3562327"/>
              <a:gd name="connsiteX1" fmla="*/ 63795 w 903767"/>
              <a:gd name="connsiteY1" fmla="*/ 21265 h 3562327"/>
              <a:gd name="connsiteX2" fmla="*/ 116958 w 903767"/>
              <a:gd name="connsiteY2" fmla="*/ 85060 h 3562327"/>
              <a:gd name="connsiteX3" fmla="*/ 127591 w 903767"/>
              <a:gd name="connsiteY3" fmla="*/ 170121 h 3562327"/>
              <a:gd name="connsiteX4" fmla="*/ 170121 w 903767"/>
              <a:gd name="connsiteY4" fmla="*/ 255181 h 3562327"/>
              <a:gd name="connsiteX5" fmla="*/ 191386 w 903767"/>
              <a:gd name="connsiteY5" fmla="*/ 297711 h 3562327"/>
              <a:gd name="connsiteX6" fmla="*/ 202019 w 903767"/>
              <a:gd name="connsiteY6" fmla="*/ 329609 h 3562327"/>
              <a:gd name="connsiteX7" fmla="*/ 233916 w 903767"/>
              <a:gd name="connsiteY7" fmla="*/ 361507 h 3562327"/>
              <a:gd name="connsiteX8" fmla="*/ 255181 w 903767"/>
              <a:gd name="connsiteY8" fmla="*/ 393404 h 3562327"/>
              <a:gd name="connsiteX9" fmla="*/ 297712 w 903767"/>
              <a:gd name="connsiteY9" fmla="*/ 446567 h 3562327"/>
              <a:gd name="connsiteX10" fmla="*/ 318977 w 903767"/>
              <a:gd name="connsiteY10" fmla="*/ 520995 h 3562327"/>
              <a:gd name="connsiteX11" fmla="*/ 350874 w 903767"/>
              <a:gd name="connsiteY11" fmla="*/ 552893 h 3562327"/>
              <a:gd name="connsiteX12" fmla="*/ 372139 w 903767"/>
              <a:gd name="connsiteY12" fmla="*/ 584790 h 3562327"/>
              <a:gd name="connsiteX13" fmla="*/ 404037 w 903767"/>
              <a:gd name="connsiteY13" fmla="*/ 659218 h 3562327"/>
              <a:gd name="connsiteX14" fmla="*/ 435935 w 903767"/>
              <a:gd name="connsiteY14" fmla="*/ 691116 h 3562327"/>
              <a:gd name="connsiteX15" fmla="*/ 489098 w 903767"/>
              <a:gd name="connsiteY15" fmla="*/ 786809 h 3562327"/>
              <a:gd name="connsiteX16" fmla="*/ 510363 w 903767"/>
              <a:gd name="connsiteY16" fmla="*/ 818707 h 3562327"/>
              <a:gd name="connsiteX17" fmla="*/ 552893 w 903767"/>
              <a:gd name="connsiteY17" fmla="*/ 893134 h 3562327"/>
              <a:gd name="connsiteX18" fmla="*/ 574158 w 903767"/>
              <a:gd name="connsiteY18" fmla="*/ 956930 h 3562327"/>
              <a:gd name="connsiteX19" fmla="*/ 595423 w 903767"/>
              <a:gd name="connsiteY19" fmla="*/ 988828 h 3562327"/>
              <a:gd name="connsiteX20" fmla="*/ 606056 w 903767"/>
              <a:gd name="connsiteY20" fmla="*/ 1020725 h 3562327"/>
              <a:gd name="connsiteX21" fmla="*/ 637953 w 903767"/>
              <a:gd name="connsiteY21" fmla="*/ 1052623 h 3562327"/>
              <a:gd name="connsiteX22" fmla="*/ 669851 w 903767"/>
              <a:gd name="connsiteY22" fmla="*/ 1148316 h 3562327"/>
              <a:gd name="connsiteX23" fmla="*/ 691116 w 903767"/>
              <a:gd name="connsiteY23" fmla="*/ 1222744 h 3562327"/>
              <a:gd name="connsiteX24" fmla="*/ 712381 w 903767"/>
              <a:gd name="connsiteY24" fmla="*/ 1254641 h 3562327"/>
              <a:gd name="connsiteX25" fmla="*/ 754912 w 903767"/>
              <a:gd name="connsiteY25" fmla="*/ 1531088 h 3562327"/>
              <a:gd name="connsiteX26" fmla="*/ 786809 w 903767"/>
              <a:gd name="connsiteY26" fmla="*/ 1679944 h 3562327"/>
              <a:gd name="connsiteX27" fmla="*/ 797442 w 903767"/>
              <a:gd name="connsiteY27" fmla="*/ 1722474 h 3562327"/>
              <a:gd name="connsiteX28" fmla="*/ 818707 w 903767"/>
              <a:gd name="connsiteY28" fmla="*/ 1754372 h 3562327"/>
              <a:gd name="connsiteX29" fmla="*/ 839972 w 903767"/>
              <a:gd name="connsiteY29" fmla="*/ 1828800 h 3562327"/>
              <a:gd name="connsiteX30" fmla="*/ 871870 w 903767"/>
              <a:gd name="connsiteY30" fmla="*/ 2115879 h 3562327"/>
              <a:gd name="connsiteX31" fmla="*/ 882502 w 903767"/>
              <a:gd name="connsiteY31" fmla="*/ 2222204 h 3562327"/>
              <a:gd name="connsiteX32" fmla="*/ 903767 w 903767"/>
              <a:gd name="connsiteY32" fmla="*/ 2647507 h 3562327"/>
              <a:gd name="connsiteX33" fmla="*/ 882502 w 903767"/>
              <a:gd name="connsiteY33" fmla="*/ 2945218 h 3562327"/>
              <a:gd name="connsiteX34" fmla="*/ 871870 w 903767"/>
              <a:gd name="connsiteY34" fmla="*/ 2987748 h 3562327"/>
              <a:gd name="connsiteX35" fmla="*/ 850605 w 903767"/>
              <a:gd name="connsiteY35" fmla="*/ 3030279 h 3562327"/>
              <a:gd name="connsiteX36" fmla="*/ 808074 w 903767"/>
              <a:gd name="connsiteY36" fmla="*/ 3136604 h 3562327"/>
              <a:gd name="connsiteX37" fmla="*/ 776177 w 903767"/>
              <a:gd name="connsiteY37" fmla="*/ 3147237 h 3562327"/>
              <a:gd name="connsiteX38" fmla="*/ 765544 w 903767"/>
              <a:gd name="connsiteY38" fmla="*/ 3179134 h 3562327"/>
              <a:gd name="connsiteX39" fmla="*/ 744279 w 903767"/>
              <a:gd name="connsiteY39" fmla="*/ 3200400 h 3562327"/>
              <a:gd name="connsiteX40" fmla="*/ 723014 w 903767"/>
              <a:gd name="connsiteY40" fmla="*/ 3232297 h 3562327"/>
              <a:gd name="connsiteX41" fmla="*/ 680484 w 903767"/>
              <a:gd name="connsiteY41" fmla="*/ 3285460 h 3562327"/>
              <a:gd name="connsiteX42" fmla="*/ 637953 w 903767"/>
              <a:gd name="connsiteY42" fmla="*/ 3338623 h 3562327"/>
              <a:gd name="connsiteX43" fmla="*/ 595423 w 903767"/>
              <a:gd name="connsiteY43" fmla="*/ 3349255 h 3562327"/>
              <a:gd name="connsiteX44" fmla="*/ 563526 w 903767"/>
              <a:gd name="connsiteY44" fmla="*/ 3359888 h 3562327"/>
              <a:gd name="connsiteX45" fmla="*/ 542260 w 903767"/>
              <a:gd name="connsiteY45" fmla="*/ 3391786 h 3562327"/>
              <a:gd name="connsiteX46" fmla="*/ 478465 w 903767"/>
              <a:gd name="connsiteY46" fmla="*/ 3413051 h 3562327"/>
              <a:gd name="connsiteX47" fmla="*/ 414670 w 903767"/>
              <a:gd name="connsiteY47" fmla="*/ 3444948 h 3562327"/>
              <a:gd name="connsiteX48" fmla="*/ 404037 w 903767"/>
              <a:gd name="connsiteY48" fmla="*/ 3476846 h 3562327"/>
              <a:gd name="connsiteX49" fmla="*/ 361507 w 903767"/>
              <a:gd name="connsiteY49" fmla="*/ 3487479 h 3562327"/>
              <a:gd name="connsiteX50" fmla="*/ 265814 w 903767"/>
              <a:gd name="connsiteY50" fmla="*/ 3508744 h 3562327"/>
              <a:gd name="connsiteX51" fmla="*/ 233916 w 903767"/>
              <a:gd name="connsiteY51" fmla="*/ 3561907 h 3562327"/>
              <a:gd name="connsiteX52" fmla="*/ 223284 w 903767"/>
              <a:gd name="connsiteY52" fmla="*/ 3530009 h 3562327"/>
              <a:gd name="connsiteX53" fmla="*/ 212651 w 903767"/>
              <a:gd name="connsiteY53" fmla="*/ 3519376 h 356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903767" h="3562327">
                <a:moveTo>
                  <a:pt x="0" y="0"/>
                </a:moveTo>
                <a:cubicBezTo>
                  <a:pt x="21265" y="7088"/>
                  <a:pt x="44200" y="10379"/>
                  <a:pt x="63795" y="21265"/>
                </a:cubicBezTo>
                <a:cubicBezTo>
                  <a:pt x="85468" y="33305"/>
                  <a:pt x="103722" y="65205"/>
                  <a:pt x="116958" y="85060"/>
                </a:cubicBezTo>
                <a:cubicBezTo>
                  <a:pt x="120502" y="113414"/>
                  <a:pt x="119068" y="142847"/>
                  <a:pt x="127591" y="170121"/>
                </a:cubicBezTo>
                <a:cubicBezTo>
                  <a:pt x="137046" y="200378"/>
                  <a:pt x="155944" y="226828"/>
                  <a:pt x="170121" y="255181"/>
                </a:cubicBezTo>
                <a:cubicBezTo>
                  <a:pt x="177209" y="269358"/>
                  <a:pt x="186374" y="282674"/>
                  <a:pt x="191386" y="297711"/>
                </a:cubicBezTo>
                <a:cubicBezTo>
                  <a:pt x="194930" y="308344"/>
                  <a:pt x="195802" y="320283"/>
                  <a:pt x="202019" y="329609"/>
                </a:cubicBezTo>
                <a:cubicBezTo>
                  <a:pt x="210360" y="342120"/>
                  <a:pt x="224290" y="349955"/>
                  <a:pt x="233916" y="361507"/>
                </a:cubicBezTo>
                <a:cubicBezTo>
                  <a:pt x="242097" y="371324"/>
                  <a:pt x="248093" y="382772"/>
                  <a:pt x="255181" y="393404"/>
                </a:cubicBezTo>
                <a:cubicBezTo>
                  <a:pt x="281792" y="499844"/>
                  <a:pt x="241781" y="390635"/>
                  <a:pt x="297712" y="446567"/>
                </a:cubicBezTo>
                <a:cubicBezTo>
                  <a:pt x="303005" y="451860"/>
                  <a:pt x="318612" y="520356"/>
                  <a:pt x="318977" y="520995"/>
                </a:cubicBezTo>
                <a:cubicBezTo>
                  <a:pt x="326437" y="534050"/>
                  <a:pt x="341248" y="541341"/>
                  <a:pt x="350874" y="552893"/>
                </a:cubicBezTo>
                <a:cubicBezTo>
                  <a:pt x="359055" y="562710"/>
                  <a:pt x="366424" y="573361"/>
                  <a:pt x="372139" y="584790"/>
                </a:cubicBezTo>
                <a:cubicBezTo>
                  <a:pt x="395277" y="631066"/>
                  <a:pt x="367163" y="607595"/>
                  <a:pt x="404037" y="659218"/>
                </a:cubicBezTo>
                <a:cubicBezTo>
                  <a:pt x="412777" y="671454"/>
                  <a:pt x="425302" y="680483"/>
                  <a:pt x="435935" y="691116"/>
                </a:cubicBezTo>
                <a:cubicBezTo>
                  <a:pt x="454649" y="747261"/>
                  <a:pt x="440349" y="713687"/>
                  <a:pt x="489098" y="786809"/>
                </a:cubicBezTo>
                <a:lnTo>
                  <a:pt x="510363" y="818707"/>
                </a:lnTo>
                <a:cubicBezTo>
                  <a:pt x="539565" y="935520"/>
                  <a:pt x="495306" y="789478"/>
                  <a:pt x="552893" y="893134"/>
                </a:cubicBezTo>
                <a:cubicBezTo>
                  <a:pt x="563779" y="912729"/>
                  <a:pt x="561724" y="938279"/>
                  <a:pt x="574158" y="956930"/>
                </a:cubicBezTo>
                <a:cubicBezTo>
                  <a:pt x="581246" y="967563"/>
                  <a:pt x="589708" y="977398"/>
                  <a:pt x="595423" y="988828"/>
                </a:cubicBezTo>
                <a:cubicBezTo>
                  <a:pt x="600435" y="998852"/>
                  <a:pt x="599839" y="1011400"/>
                  <a:pt x="606056" y="1020725"/>
                </a:cubicBezTo>
                <a:cubicBezTo>
                  <a:pt x="614397" y="1033236"/>
                  <a:pt x="627321" y="1041990"/>
                  <a:pt x="637953" y="1052623"/>
                </a:cubicBezTo>
                <a:cubicBezTo>
                  <a:pt x="657693" y="1171059"/>
                  <a:pt x="632475" y="1073563"/>
                  <a:pt x="669851" y="1148316"/>
                </a:cubicBezTo>
                <a:cubicBezTo>
                  <a:pt x="690549" y="1189711"/>
                  <a:pt x="670669" y="1175033"/>
                  <a:pt x="691116" y="1222744"/>
                </a:cubicBezTo>
                <a:cubicBezTo>
                  <a:pt x="696150" y="1234489"/>
                  <a:pt x="705293" y="1244009"/>
                  <a:pt x="712381" y="1254641"/>
                </a:cubicBezTo>
                <a:cubicBezTo>
                  <a:pt x="730875" y="1365607"/>
                  <a:pt x="744254" y="1429835"/>
                  <a:pt x="754912" y="1531088"/>
                </a:cubicBezTo>
                <a:cubicBezTo>
                  <a:pt x="768912" y="1664089"/>
                  <a:pt x="743108" y="1614391"/>
                  <a:pt x="786809" y="1679944"/>
                </a:cubicBezTo>
                <a:cubicBezTo>
                  <a:pt x="790353" y="1694121"/>
                  <a:pt x="791686" y="1709043"/>
                  <a:pt x="797442" y="1722474"/>
                </a:cubicBezTo>
                <a:cubicBezTo>
                  <a:pt x="802476" y="1734220"/>
                  <a:pt x="812992" y="1742942"/>
                  <a:pt x="818707" y="1754372"/>
                </a:cubicBezTo>
                <a:cubicBezTo>
                  <a:pt x="825026" y="1767011"/>
                  <a:pt x="838269" y="1818583"/>
                  <a:pt x="839972" y="1828800"/>
                </a:cubicBezTo>
                <a:cubicBezTo>
                  <a:pt x="866998" y="1990956"/>
                  <a:pt x="858106" y="1957594"/>
                  <a:pt x="871870" y="2115879"/>
                </a:cubicBezTo>
                <a:cubicBezTo>
                  <a:pt x="874956" y="2151364"/>
                  <a:pt x="880369" y="2186650"/>
                  <a:pt x="882502" y="2222204"/>
                </a:cubicBezTo>
                <a:cubicBezTo>
                  <a:pt x="891003" y="2363894"/>
                  <a:pt x="896679" y="2505739"/>
                  <a:pt x="903767" y="2647507"/>
                </a:cubicBezTo>
                <a:cubicBezTo>
                  <a:pt x="897152" y="2793048"/>
                  <a:pt x="904588" y="2834790"/>
                  <a:pt x="882502" y="2945218"/>
                </a:cubicBezTo>
                <a:cubicBezTo>
                  <a:pt x="879636" y="2959547"/>
                  <a:pt x="877001" y="2974065"/>
                  <a:pt x="871870" y="2987748"/>
                </a:cubicBezTo>
                <a:cubicBezTo>
                  <a:pt x="866305" y="3002589"/>
                  <a:pt x="856492" y="3015562"/>
                  <a:pt x="850605" y="3030279"/>
                </a:cubicBezTo>
                <a:cubicBezTo>
                  <a:pt x="845069" y="3044118"/>
                  <a:pt x="824696" y="3119981"/>
                  <a:pt x="808074" y="3136604"/>
                </a:cubicBezTo>
                <a:cubicBezTo>
                  <a:pt x="800149" y="3144529"/>
                  <a:pt x="786809" y="3143693"/>
                  <a:pt x="776177" y="3147237"/>
                </a:cubicBezTo>
                <a:cubicBezTo>
                  <a:pt x="772633" y="3157869"/>
                  <a:pt x="771310" y="3169524"/>
                  <a:pt x="765544" y="3179134"/>
                </a:cubicBezTo>
                <a:cubicBezTo>
                  <a:pt x="760386" y="3187730"/>
                  <a:pt x="750541" y="3192572"/>
                  <a:pt x="744279" y="3200400"/>
                </a:cubicBezTo>
                <a:cubicBezTo>
                  <a:pt x="736296" y="3210378"/>
                  <a:pt x="728729" y="3220868"/>
                  <a:pt x="723014" y="3232297"/>
                </a:cubicBezTo>
                <a:cubicBezTo>
                  <a:pt x="697335" y="3283655"/>
                  <a:pt x="734254" y="3249613"/>
                  <a:pt x="680484" y="3285460"/>
                </a:cubicBezTo>
                <a:cubicBezTo>
                  <a:pt x="672970" y="3296731"/>
                  <a:pt x="653106" y="3331047"/>
                  <a:pt x="637953" y="3338623"/>
                </a:cubicBezTo>
                <a:cubicBezTo>
                  <a:pt x="624883" y="3345158"/>
                  <a:pt x="609474" y="3345240"/>
                  <a:pt x="595423" y="3349255"/>
                </a:cubicBezTo>
                <a:cubicBezTo>
                  <a:pt x="584647" y="3352334"/>
                  <a:pt x="574158" y="3356344"/>
                  <a:pt x="563526" y="3359888"/>
                </a:cubicBezTo>
                <a:cubicBezTo>
                  <a:pt x="556437" y="3370521"/>
                  <a:pt x="553097" y="3385013"/>
                  <a:pt x="542260" y="3391786"/>
                </a:cubicBezTo>
                <a:cubicBezTo>
                  <a:pt x="523252" y="3403666"/>
                  <a:pt x="497116" y="3400617"/>
                  <a:pt x="478465" y="3413051"/>
                </a:cubicBezTo>
                <a:cubicBezTo>
                  <a:pt x="437242" y="3440533"/>
                  <a:pt x="458690" y="3430275"/>
                  <a:pt x="414670" y="3444948"/>
                </a:cubicBezTo>
                <a:cubicBezTo>
                  <a:pt x="411126" y="3455581"/>
                  <a:pt x="412789" y="3469844"/>
                  <a:pt x="404037" y="3476846"/>
                </a:cubicBezTo>
                <a:cubicBezTo>
                  <a:pt x="392626" y="3485975"/>
                  <a:pt x="375746" y="3484193"/>
                  <a:pt x="361507" y="3487479"/>
                </a:cubicBezTo>
                <a:lnTo>
                  <a:pt x="265814" y="3508744"/>
                </a:lnTo>
                <a:cubicBezTo>
                  <a:pt x="265066" y="3510989"/>
                  <a:pt x="251429" y="3567744"/>
                  <a:pt x="233916" y="3561907"/>
                </a:cubicBezTo>
                <a:cubicBezTo>
                  <a:pt x="223283" y="3558363"/>
                  <a:pt x="228296" y="3540034"/>
                  <a:pt x="223284" y="3530009"/>
                </a:cubicBezTo>
                <a:cubicBezTo>
                  <a:pt x="221042" y="3525526"/>
                  <a:pt x="216195" y="3522920"/>
                  <a:pt x="212651" y="351937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923414" y="4837814"/>
            <a:ext cx="1520456" cy="1265477"/>
          </a:xfrm>
          <a:custGeom>
            <a:avLst/>
            <a:gdLst>
              <a:gd name="connsiteX0" fmla="*/ 0 w 1520456"/>
              <a:gd name="connsiteY0" fmla="*/ 0 h 1265477"/>
              <a:gd name="connsiteX1" fmla="*/ 53163 w 1520456"/>
              <a:gd name="connsiteY1" fmla="*/ 31898 h 1265477"/>
              <a:gd name="connsiteX2" fmla="*/ 63795 w 1520456"/>
              <a:gd name="connsiteY2" fmla="*/ 170121 h 1265477"/>
              <a:gd name="connsiteX3" fmla="*/ 95693 w 1520456"/>
              <a:gd name="connsiteY3" fmla="*/ 340242 h 1265477"/>
              <a:gd name="connsiteX4" fmla="*/ 148856 w 1520456"/>
              <a:gd name="connsiteY4" fmla="*/ 425302 h 1265477"/>
              <a:gd name="connsiteX5" fmla="*/ 159488 w 1520456"/>
              <a:gd name="connsiteY5" fmla="*/ 457200 h 1265477"/>
              <a:gd name="connsiteX6" fmla="*/ 223284 w 1520456"/>
              <a:gd name="connsiteY6" fmla="*/ 478465 h 1265477"/>
              <a:gd name="connsiteX7" fmla="*/ 287079 w 1520456"/>
              <a:gd name="connsiteY7" fmla="*/ 457200 h 1265477"/>
              <a:gd name="connsiteX8" fmla="*/ 446567 w 1520456"/>
              <a:gd name="connsiteY8" fmla="*/ 499730 h 1265477"/>
              <a:gd name="connsiteX9" fmla="*/ 478465 w 1520456"/>
              <a:gd name="connsiteY9" fmla="*/ 531628 h 1265477"/>
              <a:gd name="connsiteX10" fmla="*/ 531628 w 1520456"/>
              <a:gd name="connsiteY10" fmla="*/ 563526 h 1265477"/>
              <a:gd name="connsiteX11" fmla="*/ 552893 w 1520456"/>
              <a:gd name="connsiteY11" fmla="*/ 595423 h 1265477"/>
              <a:gd name="connsiteX12" fmla="*/ 563526 w 1520456"/>
              <a:gd name="connsiteY12" fmla="*/ 627321 h 1265477"/>
              <a:gd name="connsiteX13" fmla="*/ 606056 w 1520456"/>
              <a:gd name="connsiteY13" fmla="*/ 648586 h 1265477"/>
              <a:gd name="connsiteX14" fmla="*/ 648586 w 1520456"/>
              <a:gd name="connsiteY14" fmla="*/ 691116 h 1265477"/>
              <a:gd name="connsiteX15" fmla="*/ 659219 w 1520456"/>
              <a:gd name="connsiteY15" fmla="*/ 723014 h 1265477"/>
              <a:gd name="connsiteX16" fmla="*/ 691116 w 1520456"/>
              <a:gd name="connsiteY16" fmla="*/ 744279 h 1265477"/>
              <a:gd name="connsiteX17" fmla="*/ 754912 w 1520456"/>
              <a:gd name="connsiteY17" fmla="*/ 797442 h 1265477"/>
              <a:gd name="connsiteX18" fmla="*/ 808074 w 1520456"/>
              <a:gd name="connsiteY18" fmla="*/ 861237 h 1265477"/>
              <a:gd name="connsiteX19" fmla="*/ 893135 w 1520456"/>
              <a:gd name="connsiteY19" fmla="*/ 882502 h 1265477"/>
              <a:gd name="connsiteX20" fmla="*/ 925033 w 1520456"/>
              <a:gd name="connsiteY20" fmla="*/ 903767 h 1265477"/>
              <a:gd name="connsiteX21" fmla="*/ 956930 w 1520456"/>
              <a:gd name="connsiteY21" fmla="*/ 914400 h 1265477"/>
              <a:gd name="connsiteX22" fmla="*/ 967563 w 1520456"/>
              <a:gd name="connsiteY22" fmla="*/ 956930 h 1265477"/>
              <a:gd name="connsiteX23" fmla="*/ 1031358 w 1520456"/>
              <a:gd name="connsiteY23" fmla="*/ 999460 h 1265477"/>
              <a:gd name="connsiteX24" fmla="*/ 1073888 w 1520456"/>
              <a:gd name="connsiteY24" fmla="*/ 1052623 h 1265477"/>
              <a:gd name="connsiteX25" fmla="*/ 1105786 w 1520456"/>
              <a:gd name="connsiteY25" fmla="*/ 1095153 h 1265477"/>
              <a:gd name="connsiteX26" fmla="*/ 1169581 w 1520456"/>
              <a:gd name="connsiteY26" fmla="*/ 1116419 h 1265477"/>
              <a:gd name="connsiteX27" fmla="*/ 1265274 w 1520456"/>
              <a:gd name="connsiteY27" fmla="*/ 1190846 h 1265477"/>
              <a:gd name="connsiteX28" fmla="*/ 1318437 w 1520456"/>
              <a:gd name="connsiteY28" fmla="*/ 1212112 h 1265477"/>
              <a:gd name="connsiteX29" fmla="*/ 1350335 w 1520456"/>
              <a:gd name="connsiteY29" fmla="*/ 1222744 h 1265477"/>
              <a:gd name="connsiteX30" fmla="*/ 1392865 w 1520456"/>
              <a:gd name="connsiteY30" fmla="*/ 1244009 h 1265477"/>
              <a:gd name="connsiteX31" fmla="*/ 1446028 w 1520456"/>
              <a:gd name="connsiteY31" fmla="*/ 1254642 h 1265477"/>
              <a:gd name="connsiteX32" fmla="*/ 1520456 w 1520456"/>
              <a:gd name="connsiteY32" fmla="*/ 1265274 h 126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20456" h="1265477">
                <a:moveTo>
                  <a:pt x="0" y="0"/>
                </a:moveTo>
                <a:cubicBezTo>
                  <a:pt x="17721" y="10633"/>
                  <a:pt x="45907" y="12548"/>
                  <a:pt x="53163" y="31898"/>
                </a:cubicBezTo>
                <a:cubicBezTo>
                  <a:pt x="69388" y="75166"/>
                  <a:pt x="59611" y="124100"/>
                  <a:pt x="63795" y="170121"/>
                </a:cubicBezTo>
                <a:cubicBezTo>
                  <a:pt x="72590" y="266870"/>
                  <a:pt x="69379" y="254722"/>
                  <a:pt x="95693" y="340242"/>
                </a:cubicBezTo>
                <a:cubicBezTo>
                  <a:pt x="118550" y="414527"/>
                  <a:pt x="99703" y="392534"/>
                  <a:pt x="148856" y="425302"/>
                </a:cubicBezTo>
                <a:cubicBezTo>
                  <a:pt x="152400" y="435935"/>
                  <a:pt x="150368" y="450686"/>
                  <a:pt x="159488" y="457200"/>
                </a:cubicBezTo>
                <a:cubicBezTo>
                  <a:pt x="177728" y="470229"/>
                  <a:pt x="223284" y="478465"/>
                  <a:pt x="223284" y="478465"/>
                </a:cubicBezTo>
                <a:cubicBezTo>
                  <a:pt x="244549" y="471377"/>
                  <a:pt x="264698" y="455957"/>
                  <a:pt x="287079" y="457200"/>
                </a:cubicBezTo>
                <a:cubicBezTo>
                  <a:pt x="328614" y="459508"/>
                  <a:pt x="397860" y="483495"/>
                  <a:pt x="446567" y="499730"/>
                </a:cubicBezTo>
                <a:cubicBezTo>
                  <a:pt x="457200" y="510363"/>
                  <a:pt x="465954" y="523287"/>
                  <a:pt x="478465" y="531628"/>
                </a:cubicBezTo>
                <a:cubicBezTo>
                  <a:pt x="529551" y="565685"/>
                  <a:pt x="493782" y="516218"/>
                  <a:pt x="531628" y="563526"/>
                </a:cubicBezTo>
                <a:cubicBezTo>
                  <a:pt x="539611" y="573504"/>
                  <a:pt x="547178" y="583994"/>
                  <a:pt x="552893" y="595423"/>
                </a:cubicBezTo>
                <a:cubicBezTo>
                  <a:pt x="557905" y="605448"/>
                  <a:pt x="555601" y="619396"/>
                  <a:pt x="563526" y="627321"/>
                </a:cubicBezTo>
                <a:cubicBezTo>
                  <a:pt x="574734" y="638529"/>
                  <a:pt x="591879" y="641498"/>
                  <a:pt x="606056" y="648586"/>
                </a:cubicBezTo>
                <a:cubicBezTo>
                  <a:pt x="634407" y="733645"/>
                  <a:pt x="591880" y="634411"/>
                  <a:pt x="648586" y="691116"/>
                </a:cubicBezTo>
                <a:cubicBezTo>
                  <a:pt x="656511" y="699041"/>
                  <a:pt x="652218" y="714262"/>
                  <a:pt x="659219" y="723014"/>
                </a:cubicBezTo>
                <a:cubicBezTo>
                  <a:pt x="667202" y="732992"/>
                  <a:pt x="680484" y="737191"/>
                  <a:pt x="691116" y="744279"/>
                </a:cubicBezTo>
                <a:cubicBezTo>
                  <a:pt x="764673" y="854616"/>
                  <a:pt x="646996" y="689528"/>
                  <a:pt x="754912" y="797442"/>
                </a:cubicBezTo>
                <a:cubicBezTo>
                  <a:pt x="808206" y="850735"/>
                  <a:pt x="697982" y="815365"/>
                  <a:pt x="808074" y="861237"/>
                </a:cubicBezTo>
                <a:cubicBezTo>
                  <a:pt x="835052" y="872478"/>
                  <a:pt x="893135" y="882502"/>
                  <a:pt x="893135" y="882502"/>
                </a:cubicBezTo>
                <a:cubicBezTo>
                  <a:pt x="903768" y="889590"/>
                  <a:pt x="913603" y="898052"/>
                  <a:pt x="925033" y="903767"/>
                </a:cubicBezTo>
                <a:cubicBezTo>
                  <a:pt x="935057" y="908779"/>
                  <a:pt x="949929" y="905648"/>
                  <a:pt x="956930" y="914400"/>
                </a:cubicBezTo>
                <a:cubicBezTo>
                  <a:pt x="966059" y="925811"/>
                  <a:pt x="957940" y="945933"/>
                  <a:pt x="967563" y="956930"/>
                </a:cubicBezTo>
                <a:cubicBezTo>
                  <a:pt x="984393" y="976164"/>
                  <a:pt x="1031358" y="999460"/>
                  <a:pt x="1031358" y="999460"/>
                </a:cubicBezTo>
                <a:cubicBezTo>
                  <a:pt x="1054131" y="1090549"/>
                  <a:pt x="1020902" y="1008468"/>
                  <a:pt x="1073888" y="1052623"/>
                </a:cubicBezTo>
                <a:cubicBezTo>
                  <a:pt x="1087502" y="1063968"/>
                  <a:pt x="1091041" y="1085323"/>
                  <a:pt x="1105786" y="1095153"/>
                </a:cubicBezTo>
                <a:cubicBezTo>
                  <a:pt x="1124437" y="1107587"/>
                  <a:pt x="1169581" y="1116419"/>
                  <a:pt x="1169581" y="1116419"/>
                </a:cubicBezTo>
                <a:cubicBezTo>
                  <a:pt x="1201479" y="1141228"/>
                  <a:pt x="1227755" y="1175838"/>
                  <a:pt x="1265274" y="1190846"/>
                </a:cubicBezTo>
                <a:cubicBezTo>
                  <a:pt x="1282995" y="1197935"/>
                  <a:pt x="1300566" y="1205410"/>
                  <a:pt x="1318437" y="1212112"/>
                </a:cubicBezTo>
                <a:cubicBezTo>
                  <a:pt x="1328931" y="1216047"/>
                  <a:pt x="1340033" y="1218329"/>
                  <a:pt x="1350335" y="1222744"/>
                </a:cubicBezTo>
                <a:cubicBezTo>
                  <a:pt x="1364903" y="1228988"/>
                  <a:pt x="1377828" y="1238997"/>
                  <a:pt x="1392865" y="1244009"/>
                </a:cubicBezTo>
                <a:cubicBezTo>
                  <a:pt x="1410010" y="1249724"/>
                  <a:pt x="1428386" y="1250722"/>
                  <a:pt x="1446028" y="1254642"/>
                </a:cubicBezTo>
                <a:cubicBezTo>
                  <a:pt x="1505476" y="1267853"/>
                  <a:pt x="1469140" y="1265274"/>
                  <a:pt x="1520456" y="126527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37204" y="2488019"/>
            <a:ext cx="1027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OSCJ</a:t>
            </a:r>
            <a:endParaRPr lang="th-TH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3108" y="460698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NSCJ</a:t>
            </a:r>
            <a:endParaRPr lang="th-TH" sz="2400" b="1" dirty="0">
              <a:solidFill>
                <a:srgbClr val="0000FF"/>
              </a:solidFill>
            </a:endParaRPr>
          </a:p>
        </p:txBody>
      </p:sp>
      <p:pic>
        <p:nvPicPr>
          <p:cNvPr id="16" name="Picture 2" descr="E:\Doctor work\Dr.SOMCHAI\picture\Practical colposcopy\pic55[p43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41" y="1150596"/>
            <a:ext cx="3636844" cy="4899749"/>
          </a:xfrm>
          <a:prstGeom prst="rect">
            <a:avLst/>
          </a:prstGeom>
          <a:noFill/>
        </p:spPr>
      </p:pic>
      <p:sp>
        <p:nvSpPr>
          <p:cNvPr id="3" name="Freeform 2"/>
          <p:cNvSpPr/>
          <p:nvPr/>
        </p:nvSpPr>
        <p:spPr>
          <a:xfrm>
            <a:off x="1123526" y="2787899"/>
            <a:ext cx="1757779" cy="106532"/>
          </a:xfrm>
          <a:custGeom>
            <a:avLst/>
            <a:gdLst>
              <a:gd name="connsiteX0" fmla="*/ 0 w 1757779"/>
              <a:gd name="connsiteY0" fmla="*/ 106532 h 106532"/>
              <a:gd name="connsiteX1" fmla="*/ 372863 w 1757779"/>
              <a:gd name="connsiteY1" fmla="*/ 106532 h 106532"/>
              <a:gd name="connsiteX2" fmla="*/ 763480 w 1757779"/>
              <a:gd name="connsiteY2" fmla="*/ 97655 h 106532"/>
              <a:gd name="connsiteX3" fmla="*/ 1269507 w 1757779"/>
              <a:gd name="connsiteY3" fmla="*/ 71022 h 106532"/>
              <a:gd name="connsiteX4" fmla="*/ 1384917 w 1757779"/>
              <a:gd name="connsiteY4" fmla="*/ 62144 h 106532"/>
              <a:gd name="connsiteX5" fmla="*/ 1429305 w 1757779"/>
              <a:gd name="connsiteY5" fmla="*/ 53266 h 106532"/>
              <a:gd name="connsiteX6" fmla="*/ 1509204 w 1757779"/>
              <a:gd name="connsiteY6" fmla="*/ 44389 h 106532"/>
              <a:gd name="connsiteX7" fmla="*/ 1642369 w 1757779"/>
              <a:gd name="connsiteY7" fmla="*/ 26633 h 106532"/>
              <a:gd name="connsiteX8" fmla="*/ 1695635 w 1757779"/>
              <a:gd name="connsiteY8" fmla="*/ 17756 h 106532"/>
              <a:gd name="connsiteX9" fmla="*/ 1731146 w 1757779"/>
              <a:gd name="connsiteY9" fmla="*/ 8878 h 106532"/>
              <a:gd name="connsiteX10" fmla="*/ 1757779 w 1757779"/>
              <a:gd name="connsiteY10" fmla="*/ 0 h 10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57779" h="106532">
                <a:moveTo>
                  <a:pt x="0" y="106532"/>
                </a:moveTo>
                <a:cubicBezTo>
                  <a:pt x="158190" y="74897"/>
                  <a:pt x="-17122" y="106532"/>
                  <a:pt x="372863" y="106532"/>
                </a:cubicBezTo>
                <a:cubicBezTo>
                  <a:pt x="503102" y="106532"/>
                  <a:pt x="633274" y="100614"/>
                  <a:pt x="763480" y="97655"/>
                </a:cubicBezTo>
                <a:cubicBezTo>
                  <a:pt x="1038019" y="67149"/>
                  <a:pt x="869702" y="81273"/>
                  <a:pt x="1269507" y="71022"/>
                </a:cubicBezTo>
                <a:cubicBezTo>
                  <a:pt x="1307977" y="68063"/>
                  <a:pt x="1346569" y="66405"/>
                  <a:pt x="1384917" y="62144"/>
                </a:cubicBezTo>
                <a:cubicBezTo>
                  <a:pt x="1399914" y="60478"/>
                  <a:pt x="1414368" y="55400"/>
                  <a:pt x="1429305" y="53266"/>
                </a:cubicBezTo>
                <a:cubicBezTo>
                  <a:pt x="1455833" y="49476"/>
                  <a:pt x="1482571" y="47348"/>
                  <a:pt x="1509204" y="44389"/>
                </a:cubicBezTo>
                <a:cubicBezTo>
                  <a:pt x="1573444" y="22975"/>
                  <a:pt x="1512033" y="41115"/>
                  <a:pt x="1642369" y="26633"/>
                </a:cubicBezTo>
                <a:cubicBezTo>
                  <a:pt x="1660259" y="24645"/>
                  <a:pt x="1677984" y="21286"/>
                  <a:pt x="1695635" y="17756"/>
                </a:cubicBezTo>
                <a:cubicBezTo>
                  <a:pt x="1707599" y="15363"/>
                  <a:pt x="1719414" y="12230"/>
                  <a:pt x="1731146" y="8878"/>
                </a:cubicBezTo>
                <a:cubicBezTo>
                  <a:pt x="1740144" y="6307"/>
                  <a:pt x="1757779" y="0"/>
                  <a:pt x="1757779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092" y="2740542"/>
            <a:ext cx="856215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OSCJ</a:t>
            </a:r>
            <a:endParaRPr lang="th-TH" sz="1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641" y="3645024"/>
            <a:ext cx="648072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NSCJ</a:t>
            </a:r>
            <a:endParaRPr lang="th-TH" sz="1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97452" y="304800"/>
            <a:ext cx="3175421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Transformation zone</a:t>
            </a:r>
            <a:endParaRPr lang="th-TH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99592" y="1988840"/>
            <a:ext cx="7632848" cy="24191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Usually found in the reproductive age</a:t>
            </a:r>
            <a:endParaRPr lang="th-TH" altLang="th-TH" sz="28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Char char="-"/>
            </a:pPr>
            <a:r>
              <a:rPr lang="th-TH" altLang="th-TH" sz="28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</a:rPr>
              <a:t> S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quamous </a:t>
            </a: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metaplasia occurs on the 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blockage </a:t>
            </a: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crypts</a:t>
            </a:r>
            <a:endParaRPr lang="th-TH" altLang="th-TH" sz="28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Sometimes </a:t>
            </a: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crypt or gland </a:t>
            </a:r>
            <a:r>
              <a:rPr lang="en-US" altLang="th-TH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openings </a:t>
            </a: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th-TH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be visualized</a:t>
            </a:r>
            <a:endParaRPr lang="th-TH" altLang="th-TH" sz="24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23628" y="764444"/>
            <a:ext cx="6984776" cy="523220"/>
          </a:xfrm>
          <a:prstGeom prst="rect">
            <a:avLst/>
          </a:prstGeom>
          <a:solidFill>
            <a:srgbClr val="D9EDF3"/>
          </a:solidFill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th-TH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Crypt (Gland) </a:t>
            </a:r>
            <a:r>
              <a:rPr lang="en-US" altLang="th-TH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opening &amp; </a:t>
            </a:r>
            <a:r>
              <a:rPr lang="en-US" altLang="th-TH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Nabothian</a:t>
            </a:r>
            <a:r>
              <a:rPr lang="en-US" altLang="th-TH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Cyst</a:t>
            </a:r>
          </a:p>
        </p:txBody>
      </p:sp>
    </p:spTree>
    <p:extLst>
      <p:ext uri="{BB962C8B-B14F-4D97-AF65-F5344CB8AC3E}">
        <p14:creationId xmlns:p14="http://schemas.microsoft.com/office/powerpoint/2010/main" val="98819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0B7D-6B5A-47B5-840D-65BD914579F5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pic>
        <p:nvPicPr>
          <p:cNvPr id="38914" name="Picture 1026" descr="C:\My Documents\S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5" name="Text Box 1027"/>
          <p:cNvSpPr txBox="1">
            <a:spLocks noChangeArrowheads="1"/>
          </p:cNvSpPr>
          <p:nvPr/>
        </p:nvSpPr>
        <p:spPr bwMode="auto">
          <a:xfrm>
            <a:off x="762000" y="4953000"/>
            <a:ext cx="2438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FFFFF"/>
                </a:solidFill>
              </a:rPr>
              <a:t>Gland opening with evolving Nabothian cyst </a:t>
            </a:r>
          </a:p>
        </p:txBody>
      </p:sp>
      <p:sp>
        <p:nvSpPr>
          <p:cNvPr id="38916" name="Text Box 1028"/>
          <p:cNvSpPr txBox="1">
            <a:spLocks noChangeArrowheads="1"/>
          </p:cNvSpPr>
          <p:nvPr/>
        </p:nvSpPr>
        <p:spPr bwMode="auto">
          <a:xfrm>
            <a:off x="4419600" y="4953000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FFFFF"/>
                </a:solidFill>
              </a:rPr>
              <a:t>Gland involvement</a:t>
            </a:r>
          </a:p>
        </p:txBody>
      </p:sp>
      <p:sp>
        <p:nvSpPr>
          <p:cNvPr id="38917" name="Text Box 1029"/>
          <p:cNvSpPr txBox="1">
            <a:spLocks noChangeArrowheads="1"/>
          </p:cNvSpPr>
          <p:nvPr/>
        </p:nvSpPr>
        <p:spPr bwMode="auto">
          <a:xfrm>
            <a:off x="8677275" y="6448425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000000"/>
                </a:solidFill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170070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50" descr="S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70" y="393884"/>
            <a:ext cx="7290331" cy="547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053"/>
          <p:cNvSpPr txBox="1">
            <a:spLocks noChangeArrowheads="1"/>
          </p:cNvSpPr>
          <p:nvPr/>
        </p:nvSpPr>
        <p:spPr bwMode="auto">
          <a:xfrm>
            <a:off x="1352422" y="6053132"/>
            <a:ext cx="6192688" cy="461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th-TH" sz="2400" kern="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Crypt (Gland) opening with </a:t>
            </a:r>
            <a:r>
              <a:rPr lang="en-US" altLang="th-TH" sz="2400" kern="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mucin</a:t>
            </a:r>
            <a:r>
              <a:rPr lang="en-US" altLang="th-TH" sz="2400" kern="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producing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6732240" y="2204864"/>
            <a:ext cx="792088" cy="792088"/>
          </a:xfrm>
          <a:prstGeom prst="straightConnector1">
            <a:avLst/>
          </a:prstGeom>
          <a:ln w="66675">
            <a:solidFill>
              <a:srgbClr val="4DFC3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77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Features of normal TZ`</a:t>
            </a:r>
            <a:endParaRPr lang="en-IN" dirty="0"/>
          </a:p>
        </p:txBody>
      </p:sp>
      <p:pic>
        <p:nvPicPr>
          <p:cNvPr id="4" name="Picture 36" descr="Image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1831" t="19286" r="24501" b="11363"/>
          <a:stretch>
            <a:fillRect/>
          </a:stretch>
        </p:blipFill>
        <p:spPr bwMode="auto">
          <a:xfrm>
            <a:off x="1981200" y="1162441"/>
            <a:ext cx="5480243" cy="47049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76400" y="5905381"/>
            <a:ext cx="5867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2800" dirty="0" smtClean="0"/>
              <a:t>Crypt openings</a:t>
            </a:r>
          </a:p>
          <a:p>
            <a:endParaRPr lang="en-IN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572000" y="3886200"/>
            <a:ext cx="6096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990600"/>
          </a:xfrm>
        </p:spPr>
        <p:txBody>
          <a:bodyPr/>
          <a:lstStyle/>
          <a:p>
            <a:r>
              <a:rPr lang="en-IN" dirty="0" smtClean="0"/>
              <a:t>Features of normal TZ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143000"/>
            <a:ext cx="3733800" cy="5334000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IN" sz="2400" dirty="0" err="1" smtClean="0"/>
              <a:t>Nabothian</a:t>
            </a:r>
            <a:r>
              <a:rPr lang="en-IN" sz="2400" dirty="0" smtClean="0"/>
              <a:t> cysts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Retention cysts due to blockage of crypts by </a:t>
            </a:r>
            <a:r>
              <a:rPr lang="en-US" sz="2400" dirty="0" err="1" smtClean="0">
                <a:cs typeface="Calibri" pitchFamily="34" charset="0"/>
              </a:rPr>
              <a:t>metaplastic</a:t>
            </a:r>
            <a:r>
              <a:rPr lang="en-US" sz="2400" dirty="0" smtClean="0">
                <a:cs typeface="Calibri" pitchFamily="34" charset="0"/>
              </a:rPr>
              <a:t> epithelium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Appear as bluish or white cysts (‘pimples on cervix’)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>
                <a:cs typeface="Calibri" pitchFamily="34" charset="0"/>
              </a:rPr>
              <a:t>Physiological</a:t>
            </a:r>
            <a:endParaRPr lang="en-IN" sz="2400" dirty="0" smtClean="0"/>
          </a:p>
          <a:p>
            <a:endParaRPr lang="en-IN" dirty="0"/>
          </a:p>
        </p:txBody>
      </p:sp>
      <p:pic>
        <p:nvPicPr>
          <p:cNvPr id="12" name="Picture 1" descr="Image0"/>
          <p:cNvPicPr>
            <a:picLocks noChangeAspect="1" noChangeArrowheads="1"/>
          </p:cNvPicPr>
          <p:nvPr/>
        </p:nvPicPr>
        <p:blipFill>
          <a:blip r:embed="rId2" cstate="print"/>
          <a:srcRect l="27681" t="9956" b="4124"/>
          <a:stretch>
            <a:fillRect/>
          </a:stretch>
        </p:blipFill>
        <p:spPr bwMode="auto">
          <a:xfrm>
            <a:off x="4052079" y="1447800"/>
            <a:ext cx="4969661" cy="4267200"/>
          </a:xfrm>
          <a:prstGeom prst="rect">
            <a:avLst/>
          </a:prstGeom>
          <a:noFill/>
        </p:spPr>
      </p:pic>
      <p:cxnSp>
        <p:nvCxnSpPr>
          <p:cNvPr id="15" name="Straight Arrow Connector 14"/>
          <p:cNvCxnSpPr/>
          <p:nvPr/>
        </p:nvCxnSpPr>
        <p:spPr>
          <a:xfrm rot="10800000" flipV="1">
            <a:off x="7467600" y="1981200"/>
            <a:ext cx="5334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66712D32-637D-4352-9421-58D47B95FA54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5529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55300" name="Picture 2" descr="M:\Diagnosed Colpo Picture 2010\Normal\2007-06-04_15-03-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Picture 3" descr="M:\Diagnosed Colpo Picture 2010\Normal\2007-06-04_15-05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6" name="Picture 4" descr="M:\Diagnosed Colpo Picture 2010\Normal\2007-06-04_15-05-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11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IN" dirty="0" smtClean="0"/>
              <a:t>Features of normal TZ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5867400"/>
            <a:ext cx="8229600" cy="6858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IN" sz="3200" b="1" dirty="0" smtClean="0">
                <a:solidFill>
                  <a:srgbClr val="0070C0"/>
                </a:solidFill>
              </a:rPr>
              <a:t>Islands of columnar epithelium (‘skip areas’)</a:t>
            </a:r>
          </a:p>
          <a:p>
            <a:endParaRPr lang="en-IN" dirty="0"/>
          </a:p>
        </p:txBody>
      </p:sp>
      <p:pic>
        <p:nvPicPr>
          <p:cNvPr id="4" name="Picture 3" descr="E:\Rinku\colpo book\metaplasia\met island\Imag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066800"/>
            <a:ext cx="6172200" cy="4742056"/>
          </a:xfrm>
          <a:prstGeom prst="rect">
            <a:avLst/>
          </a:prstGeom>
          <a:noFill/>
        </p:spPr>
      </p:pic>
      <p:cxnSp>
        <p:nvCxnSpPr>
          <p:cNvPr id="5" name="Straight Arrow Connector 4"/>
          <p:cNvCxnSpPr/>
          <p:nvPr/>
        </p:nvCxnSpPr>
        <p:spPr>
          <a:xfrm flipV="1">
            <a:off x="4495800" y="2514600"/>
            <a:ext cx="6096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Gross anatomy of cervix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4724400" cy="51816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800" dirty="0" smtClean="0"/>
              <a:t>Lower one third of uterus</a:t>
            </a:r>
          </a:p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800" dirty="0" smtClean="0"/>
              <a:t>Narrow and conical in shape</a:t>
            </a:r>
          </a:p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800" dirty="0" smtClean="0"/>
              <a:t>3 - 4 cm in length, &amp; 2.5 cm in diameter</a:t>
            </a:r>
          </a:p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800" dirty="0" smtClean="0"/>
              <a:t>Upper supra-vaginal portion</a:t>
            </a:r>
          </a:p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800" dirty="0" smtClean="0"/>
              <a:t>Lower vaginal portion (</a:t>
            </a:r>
            <a:r>
              <a:rPr lang="en-US" sz="2800" dirty="0" err="1" smtClean="0"/>
              <a:t>Portio</a:t>
            </a:r>
            <a:r>
              <a:rPr lang="en-US" sz="2800" dirty="0" smtClean="0"/>
              <a:t> </a:t>
            </a:r>
            <a:r>
              <a:rPr lang="en-US" sz="2800" dirty="0" err="1" smtClean="0"/>
              <a:t>vaginalis</a:t>
            </a:r>
            <a:r>
              <a:rPr lang="en-US" sz="2800" dirty="0" smtClean="0"/>
              <a:t>) - visible during speculum examination</a:t>
            </a:r>
          </a:p>
          <a:p>
            <a:endParaRPr lang="en-IN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r="12276"/>
          <a:stretch>
            <a:fillRect/>
          </a:stretch>
        </p:blipFill>
        <p:spPr bwMode="auto">
          <a:xfrm>
            <a:off x="5323609" y="1676400"/>
            <a:ext cx="3581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Identification of TZ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04800" y="5410200"/>
            <a:ext cx="8610600" cy="12192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IN" dirty="0" smtClean="0"/>
              <a:t>Proximal limit is the new SCJ itself</a:t>
            </a:r>
          </a:p>
          <a:p>
            <a:pPr lvl="0"/>
            <a:r>
              <a:rPr lang="en-IN" dirty="0" smtClean="0"/>
              <a:t>Distal limit identified by position of furthest crypt opening (shown by arrow) or </a:t>
            </a:r>
            <a:r>
              <a:rPr lang="en-IN" dirty="0" err="1" smtClean="0"/>
              <a:t>Nabothian</a:t>
            </a:r>
            <a:r>
              <a:rPr lang="en-IN" dirty="0" smtClean="0"/>
              <a:t> Cyst or </a:t>
            </a:r>
            <a:r>
              <a:rPr lang="en-IN" b="1" dirty="0" smtClean="0"/>
              <a:t>‘skip area’</a:t>
            </a:r>
            <a:endParaRPr lang="en-IN" b="1" dirty="0"/>
          </a:p>
        </p:txBody>
      </p:sp>
      <p:pic>
        <p:nvPicPr>
          <p:cNvPr id="41986" name="Picture 2" descr="E:\Rinku\Shivangi clinic\Case 20\Image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81100"/>
            <a:ext cx="5562600" cy="4171950"/>
          </a:xfrm>
          <a:prstGeom prst="rect">
            <a:avLst/>
          </a:prstGeom>
          <a:noFill/>
        </p:spPr>
      </p:pic>
      <p:cxnSp>
        <p:nvCxnSpPr>
          <p:cNvPr id="13" name="Straight Arrow Connector 12"/>
          <p:cNvCxnSpPr/>
          <p:nvPr/>
        </p:nvCxnSpPr>
        <p:spPr>
          <a:xfrm rot="5400000">
            <a:off x="3275806" y="1675606"/>
            <a:ext cx="457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3048001" y="1676400"/>
            <a:ext cx="3047999" cy="3048000"/>
          </a:xfrm>
          <a:custGeom>
            <a:avLst/>
            <a:gdLst>
              <a:gd name="connsiteX0" fmla="*/ 422031 w 2912484"/>
              <a:gd name="connsiteY0" fmla="*/ 253218 h 3024554"/>
              <a:gd name="connsiteX1" fmla="*/ 379828 w 2912484"/>
              <a:gd name="connsiteY1" fmla="*/ 267286 h 3024554"/>
              <a:gd name="connsiteX2" fmla="*/ 323557 w 2912484"/>
              <a:gd name="connsiteY2" fmla="*/ 323557 h 3024554"/>
              <a:gd name="connsiteX3" fmla="*/ 267286 w 2912484"/>
              <a:gd name="connsiteY3" fmla="*/ 393895 h 3024554"/>
              <a:gd name="connsiteX4" fmla="*/ 253218 w 2912484"/>
              <a:gd name="connsiteY4" fmla="*/ 450166 h 3024554"/>
              <a:gd name="connsiteX5" fmla="*/ 196948 w 2912484"/>
              <a:gd name="connsiteY5" fmla="*/ 534572 h 3024554"/>
              <a:gd name="connsiteX6" fmla="*/ 182880 w 2912484"/>
              <a:gd name="connsiteY6" fmla="*/ 576775 h 3024554"/>
              <a:gd name="connsiteX7" fmla="*/ 140677 w 2912484"/>
              <a:gd name="connsiteY7" fmla="*/ 604910 h 3024554"/>
              <a:gd name="connsiteX8" fmla="*/ 112541 w 2912484"/>
              <a:gd name="connsiteY8" fmla="*/ 689317 h 3024554"/>
              <a:gd name="connsiteX9" fmla="*/ 98474 w 2912484"/>
              <a:gd name="connsiteY9" fmla="*/ 731520 h 3024554"/>
              <a:gd name="connsiteX10" fmla="*/ 70338 w 2912484"/>
              <a:gd name="connsiteY10" fmla="*/ 773723 h 3024554"/>
              <a:gd name="connsiteX11" fmla="*/ 56271 w 2912484"/>
              <a:gd name="connsiteY11" fmla="*/ 829994 h 3024554"/>
              <a:gd name="connsiteX12" fmla="*/ 42203 w 2912484"/>
              <a:gd name="connsiteY12" fmla="*/ 900332 h 3024554"/>
              <a:gd name="connsiteX13" fmla="*/ 28135 w 2912484"/>
              <a:gd name="connsiteY13" fmla="*/ 942535 h 3024554"/>
              <a:gd name="connsiteX14" fmla="*/ 0 w 2912484"/>
              <a:gd name="connsiteY14" fmla="*/ 1744394 h 3024554"/>
              <a:gd name="connsiteX15" fmla="*/ 14068 w 2912484"/>
              <a:gd name="connsiteY15" fmla="*/ 1955409 h 3024554"/>
              <a:gd name="connsiteX16" fmla="*/ 28135 w 2912484"/>
              <a:gd name="connsiteY16" fmla="*/ 1997612 h 3024554"/>
              <a:gd name="connsiteX17" fmla="*/ 56271 w 2912484"/>
              <a:gd name="connsiteY17" fmla="*/ 2025747 h 3024554"/>
              <a:gd name="connsiteX18" fmla="*/ 126609 w 2912484"/>
              <a:gd name="connsiteY18" fmla="*/ 2152357 h 3024554"/>
              <a:gd name="connsiteX19" fmla="*/ 168812 w 2912484"/>
              <a:gd name="connsiteY19" fmla="*/ 2264898 h 3024554"/>
              <a:gd name="connsiteX20" fmla="*/ 211015 w 2912484"/>
              <a:gd name="connsiteY20" fmla="*/ 2335237 h 3024554"/>
              <a:gd name="connsiteX21" fmla="*/ 225083 w 2912484"/>
              <a:gd name="connsiteY21" fmla="*/ 2377440 h 3024554"/>
              <a:gd name="connsiteX22" fmla="*/ 239151 w 2912484"/>
              <a:gd name="connsiteY22" fmla="*/ 2475914 h 3024554"/>
              <a:gd name="connsiteX23" fmla="*/ 309489 w 2912484"/>
              <a:gd name="connsiteY23" fmla="*/ 2546252 h 3024554"/>
              <a:gd name="connsiteX24" fmla="*/ 323557 w 2912484"/>
              <a:gd name="connsiteY24" fmla="*/ 2588455 h 3024554"/>
              <a:gd name="connsiteX25" fmla="*/ 365760 w 2912484"/>
              <a:gd name="connsiteY25" fmla="*/ 2616590 h 3024554"/>
              <a:gd name="connsiteX26" fmla="*/ 436098 w 2912484"/>
              <a:gd name="connsiteY26" fmla="*/ 2658794 h 3024554"/>
              <a:gd name="connsiteX27" fmla="*/ 464234 w 2912484"/>
              <a:gd name="connsiteY27" fmla="*/ 2686929 h 3024554"/>
              <a:gd name="connsiteX28" fmla="*/ 548640 w 2912484"/>
              <a:gd name="connsiteY28" fmla="*/ 2785403 h 3024554"/>
              <a:gd name="connsiteX29" fmla="*/ 590843 w 2912484"/>
              <a:gd name="connsiteY29" fmla="*/ 2813538 h 3024554"/>
              <a:gd name="connsiteX30" fmla="*/ 914400 w 2912484"/>
              <a:gd name="connsiteY30" fmla="*/ 2926080 h 3024554"/>
              <a:gd name="connsiteX31" fmla="*/ 998806 w 2912484"/>
              <a:gd name="connsiteY31" fmla="*/ 2968283 h 3024554"/>
              <a:gd name="connsiteX32" fmla="*/ 1237957 w 2912484"/>
              <a:gd name="connsiteY32" fmla="*/ 2982350 h 3024554"/>
              <a:gd name="connsiteX33" fmla="*/ 1420837 w 2912484"/>
              <a:gd name="connsiteY33" fmla="*/ 3024554 h 3024554"/>
              <a:gd name="connsiteX34" fmla="*/ 1871003 w 2912484"/>
              <a:gd name="connsiteY34" fmla="*/ 3010486 h 3024554"/>
              <a:gd name="connsiteX35" fmla="*/ 1955409 w 2912484"/>
              <a:gd name="connsiteY35" fmla="*/ 2982350 h 3024554"/>
              <a:gd name="connsiteX36" fmla="*/ 2011680 w 2912484"/>
              <a:gd name="connsiteY36" fmla="*/ 2968283 h 3024554"/>
              <a:gd name="connsiteX37" fmla="*/ 2082018 w 2912484"/>
              <a:gd name="connsiteY37" fmla="*/ 2954215 h 3024554"/>
              <a:gd name="connsiteX38" fmla="*/ 2166425 w 2912484"/>
              <a:gd name="connsiteY38" fmla="*/ 2926080 h 3024554"/>
              <a:gd name="connsiteX39" fmla="*/ 2222695 w 2912484"/>
              <a:gd name="connsiteY39" fmla="*/ 2855741 h 3024554"/>
              <a:gd name="connsiteX40" fmla="*/ 2250831 w 2912484"/>
              <a:gd name="connsiteY40" fmla="*/ 2827606 h 3024554"/>
              <a:gd name="connsiteX41" fmla="*/ 2278966 w 2912484"/>
              <a:gd name="connsiteY41" fmla="*/ 2785403 h 3024554"/>
              <a:gd name="connsiteX42" fmla="*/ 2321169 w 2912484"/>
              <a:gd name="connsiteY42" fmla="*/ 2771335 h 3024554"/>
              <a:gd name="connsiteX43" fmla="*/ 2349305 w 2912484"/>
              <a:gd name="connsiteY43" fmla="*/ 2743200 h 3024554"/>
              <a:gd name="connsiteX44" fmla="*/ 2377440 w 2912484"/>
              <a:gd name="connsiteY44" fmla="*/ 2700997 h 3024554"/>
              <a:gd name="connsiteX45" fmla="*/ 2419643 w 2912484"/>
              <a:gd name="connsiteY45" fmla="*/ 2672861 h 3024554"/>
              <a:gd name="connsiteX46" fmla="*/ 2504049 w 2912484"/>
              <a:gd name="connsiteY46" fmla="*/ 2602523 h 3024554"/>
              <a:gd name="connsiteX47" fmla="*/ 2532185 w 2912484"/>
              <a:gd name="connsiteY47" fmla="*/ 2518117 h 3024554"/>
              <a:gd name="connsiteX48" fmla="*/ 2546252 w 2912484"/>
              <a:gd name="connsiteY48" fmla="*/ 2475914 h 3024554"/>
              <a:gd name="connsiteX49" fmla="*/ 2574388 w 2912484"/>
              <a:gd name="connsiteY49" fmla="*/ 2447778 h 3024554"/>
              <a:gd name="connsiteX50" fmla="*/ 2588455 w 2912484"/>
              <a:gd name="connsiteY50" fmla="*/ 2405575 h 3024554"/>
              <a:gd name="connsiteX51" fmla="*/ 2616591 w 2912484"/>
              <a:gd name="connsiteY51" fmla="*/ 2377440 h 3024554"/>
              <a:gd name="connsiteX52" fmla="*/ 2644726 w 2912484"/>
              <a:gd name="connsiteY52" fmla="*/ 2293034 h 3024554"/>
              <a:gd name="connsiteX53" fmla="*/ 2658794 w 2912484"/>
              <a:gd name="connsiteY53" fmla="*/ 2250830 h 3024554"/>
              <a:gd name="connsiteX54" fmla="*/ 2715065 w 2912484"/>
              <a:gd name="connsiteY54" fmla="*/ 2124221 h 3024554"/>
              <a:gd name="connsiteX55" fmla="*/ 2729132 w 2912484"/>
              <a:gd name="connsiteY55" fmla="*/ 2082018 h 3024554"/>
              <a:gd name="connsiteX56" fmla="*/ 2743200 w 2912484"/>
              <a:gd name="connsiteY56" fmla="*/ 2039815 h 3024554"/>
              <a:gd name="connsiteX57" fmla="*/ 2785403 w 2912484"/>
              <a:gd name="connsiteY57" fmla="*/ 1885070 h 3024554"/>
              <a:gd name="connsiteX58" fmla="*/ 2799471 w 2912484"/>
              <a:gd name="connsiteY58" fmla="*/ 1842867 h 3024554"/>
              <a:gd name="connsiteX59" fmla="*/ 2827606 w 2912484"/>
              <a:gd name="connsiteY59" fmla="*/ 1561514 h 3024554"/>
              <a:gd name="connsiteX60" fmla="*/ 2855741 w 2912484"/>
              <a:gd name="connsiteY60" fmla="*/ 1434904 h 3024554"/>
              <a:gd name="connsiteX61" fmla="*/ 2869809 w 2912484"/>
              <a:gd name="connsiteY61" fmla="*/ 1209821 h 3024554"/>
              <a:gd name="connsiteX62" fmla="*/ 2897945 w 2912484"/>
              <a:gd name="connsiteY62" fmla="*/ 1125415 h 3024554"/>
              <a:gd name="connsiteX63" fmla="*/ 2855741 w 2912484"/>
              <a:gd name="connsiteY63" fmla="*/ 970670 h 3024554"/>
              <a:gd name="connsiteX64" fmla="*/ 2813538 w 2912484"/>
              <a:gd name="connsiteY64" fmla="*/ 942535 h 3024554"/>
              <a:gd name="connsiteX65" fmla="*/ 2771335 w 2912484"/>
              <a:gd name="connsiteY65" fmla="*/ 872197 h 3024554"/>
              <a:gd name="connsiteX66" fmla="*/ 2757268 w 2912484"/>
              <a:gd name="connsiteY66" fmla="*/ 829994 h 3024554"/>
              <a:gd name="connsiteX67" fmla="*/ 2729132 w 2912484"/>
              <a:gd name="connsiteY67" fmla="*/ 787790 h 3024554"/>
              <a:gd name="connsiteX68" fmla="*/ 2715065 w 2912484"/>
              <a:gd name="connsiteY68" fmla="*/ 745587 h 3024554"/>
              <a:gd name="connsiteX69" fmla="*/ 2644726 w 2912484"/>
              <a:gd name="connsiteY69" fmla="*/ 703384 h 3024554"/>
              <a:gd name="connsiteX70" fmla="*/ 2630658 w 2912484"/>
              <a:gd name="connsiteY70" fmla="*/ 661181 h 3024554"/>
              <a:gd name="connsiteX71" fmla="*/ 2588455 w 2912484"/>
              <a:gd name="connsiteY71" fmla="*/ 633046 h 3024554"/>
              <a:gd name="connsiteX72" fmla="*/ 2518117 w 2912484"/>
              <a:gd name="connsiteY72" fmla="*/ 576775 h 3024554"/>
              <a:gd name="connsiteX73" fmla="*/ 2489981 w 2912484"/>
              <a:gd name="connsiteY73" fmla="*/ 464234 h 3024554"/>
              <a:gd name="connsiteX74" fmla="*/ 2461846 w 2912484"/>
              <a:gd name="connsiteY74" fmla="*/ 436098 h 3024554"/>
              <a:gd name="connsiteX75" fmla="*/ 2405575 w 2912484"/>
              <a:gd name="connsiteY75" fmla="*/ 379827 h 3024554"/>
              <a:gd name="connsiteX76" fmla="*/ 2377440 w 2912484"/>
              <a:gd name="connsiteY76" fmla="*/ 337624 h 3024554"/>
              <a:gd name="connsiteX77" fmla="*/ 2335237 w 2912484"/>
              <a:gd name="connsiteY77" fmla="*/ 309489 h 3024554"/>
              <a:gd name="connsiteX78" fmla="*/ 2278966 w 2912484"/>
              <a:gd name="connsiteY78" fmla="*/ 253218 h 3024554"/>
              <a:gd name="connsiteX79" fmla="*/ 2236763 w 2912484"/>
              <a:gd name="connsiteY79" fmla="*/ 225083 h 3024554"/>
              <a:gd name="connsiteX80" fmla="*/ 2152357 w 2912484"/>
              <a:gd name="connsiteY80" fmla="*/ 196947 h 3024554"/>
              <a:gd name="connsiteX81" fmla="*/ 2067951 w 2912484"/>
              <a:gd name="connsiteY81" fmla="*/ 154744 h 3024554"/>
              <a:gd name="connsiteX82" fmla="*/ 2039815 w 2912484"/>
              <a:gd name="connsiteY82" fmla="*/ 126609 h 3024554"/>
              <a:gd name="connsiteX83" fmla="*/ 1842868 w 2912484"/>
              <a:gd name="connsiteY83" fmla="*/ 70338 h 3024554"/>
              <a:gd name="connsiteX84" fmla="*/ 1716258 w 2912484"/>
              <a:gd name="connsiteY84" fmla="*/ 28135 h 3024554"/>
              <a:gd name="connsiteX85" fmla="*/ 1674055 w 2912484"/>
              <a:gd name="connsiteY85" fmla="*/ 14067 h 3024554"/>
              <a:gd name="connsiteX86" fmla="*/ 1617785 w 2912484"/>
              <a:gd name="connsiteY86" fmla="*/ 0 h 3024554"/>
              <a:gd name="connsiteX87" fmla="*/ 1519311 w 2912484"/>
              <a:gd name="connsiteY87" fmla="*/ 14067 h 3024554"/>
              <a:gd name="connsiteX88" fmla="*/ 1477108 w 2912484"/>
              <a:gd name="connsiteY88" fmla="*/ 28135 h 3024554"/>
              <a:gd name="connsiteX89" fmla="*/ 1252025 w 2912484"/>
              <a:gd name="connsiteY89" fmla="*/ 42203 h 3024554"/>
              <a:gd name="connsiteX90" fmla="*/ 998806 w 2912484"/>
              <a:gd name="connsiteY90" fmla="*/ 56270 h 3024554"/>
              <a:gd name="connsiteX91" fmla="*/ 815926 w 2912484"/>
              <a:gd name="connsiteY91" fmla="*/ 56270 h 3024554"/>
              <a:gd name="connsiteX92" fmla="*/ 759655 w 2912484"/>
              <a:gd name="connsiteY92" fmla="*/ 112541 h 3024554"/>
              <a:gd name="connsiteX93" fmla="*/ 731520 w 2912484"/>
              <a:gd name="connsiteY93" fmla="*/ 140677 h 3024554"/>
              <a:gd name="connsiteX94" fmla="*/ 647114 w 2912484"/>
              <a:gd name="connsiteY94" fmla="*/ 168812 h 3024554"/>
              <a:gd name="connsiteX95" fmla="*/ 618978 w 2912484"/>
              <a:gd name="connsiteY95" fmla="*/ 196947 h 3024554"/>
              <a:gd name="connsiteX96" fmla="*/ 576775 w 2912484"/>
              <a:gd name="connsiteY96" fmla="*/ 211015 h 3024554"/>
              <a:gd name="connsiteX97" fmla="*/ 422031 w 2912484"/>
              <a:gd name="connsiteY97" fmla="*/ 253218 h 3024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2912484" h="3024554">
                <a:moveTo>
                  <a:pt x="422031" y="253218"/>
                </a:moveTo>
                <a:cubicBezTo>
                  <a:pt x="389207" y="262596"/>
                  <a:pt x="391895" y="258667"/>
                  <a:pt x="379828" y="267286"/>
                </a:cubicBezTo>
                <a:cubicBezTo>
                  <a:pt x="358243" y="282704"/>
                  <a:pt x="323557" y="323557"/>
                  <a:pt x="323557" y="323557"/>
                </a:cubicBezTo>
                <a:cubicBezTo>
                  <a:pt x="277566" y="461528"/>
                  <a:pt x="352129" y="266631"/>
                  <a:pt x="267286" y="393895"/>
                </a:cubicBezTo>
                <a:cubicBezTo>
                  <a:pt x="256561" y="409982"/>
                  <a:pt x="261865" y="432873"/>
                  <a:pt x="253218" y="450166"/>
                </a:cubicBezTo>
                <a:cubicBezTo>
                  <a:pt x="238096" y="480411"/>
                  <a:pt x="207641" y="502493"/>
                  <a:pt x="196948" y="534572"/>
                </a:cubicBezTo>
                <a:cubicBezTo>
                  <a:pt x="192259" y="548640"/>
                  <a:pt x="192143" y="565196"/>
                  <a:pt x="182880" y="576775"/>
                </a:cubicBezTo>
                <a:cubicBezTo>
                  <a:pt x="172318" y="589977"/>
                  <a:pt x="154745" y="595532"/>
                  <a:pt x="140677" y="604910"/>
                </a:cubicBezTo>
                <a:lnTo>
                  <a:pt x="112541" y="689317"/>
                </a:lnTo>
                <a:cubicBezTo>
                  <a:pt x="107852" y="703385"/>
                  <a:pt x="106700" y="719182"/>
                  <a:pt x="98474" y="731520"/>
                </a:cubicBezTo>
                <a:lnTo>
                  <a:pt x="70338" y="773723"/>
                </a:lnTo>
                <a:cubicBezTo>
                  <a:pt x="65649" y="792480"/>
                  <a:pt x="60465" y="811120"/>
                  <a:pt x="56271" y="829994"/>
                </a:cubicBezTo>
                <a:cubicBezTo>
                  <a:pt x="51084" y="853335"/>
                  <a:pt x="48002" y="877136"/>
                  <a:pt x="42203" y="900332"/>
                </a:cubicBezTo>
                <a:cubicBezTo>
                  <a:pt x="38606" y="914718"/>
                  <a:pt x="32824" y="928467"/>
                  <a:pt x="28135" y="942535"/>
                </a:cubicBezTo>
                <a:cubicBezTo>
                  <a:pt x="2819" y="1271654"/>
                  <a:pt x="0" y="1265244"/>
                  <a:pt x="0" y="1744394"/>
                </a:cubicBezTo>
                <a:cubicBezTo>
                  <a:pt x="0" y="1814888"/>
                  <a:pt x="6283" y="1885346"/>
                  <a:pt x="14068" y="1955409"/>
                </a:cubicBezTo>
                <a:cubicBezTo>
                  <a:pt x="15706" y="1970147"/>
                  <a:pt x="20506" y="1984897"/>
                  <a:pt x="28135" y="1997612"/>
                </a:cubicBezTo>
                <a:cubicBezTo>
                  <a:pt x="34959" y="2008985"/>
                  <a:pt x="46892" y="2016369"/>
                  <a:pt x="56271" y="2025747"/>
                </a:cubicBezTo>
                <a:cubicBezTo>
                  <a:pt x="90697" y="2129028"/>
                  <a:pt x="63435" y="2089183"/>
                  <a:pt x="126609" y="2152357"/>
                </a:cubicBezTo>
                <a:cubicBezTo>
                  <a:pt x="153751" y="2288061"/>
                  <a:pt x="120514" y="2168303"/>
                  <a:pt x="168812" y="2264898"/>
                </a:cubicBezTo>
                <a:cubicBezTo>
                  <a:pt x="205336" y="2337946"/>
                  <a:pt x="156061" y="2280281"/>
                  <a:pt x="211015" y="2335237"/>
                </a:cubicBezTo>
                <a:cubicBezTo>
                  <a:pt x="215704" y="2349305"/>
                  <a:pt x="222175" y="2362899"/>
                  <a:pt x="225083" y="2377440"/>
                </a:cubicBezTo>
                <a:cubicBezTo>
                  <a:pt x="231586" y="2409954"/>
                  <a:pt x="229623" y="2444154"/>
                  <a:pt x="239151" y="2475914"/>
                </a:cubicBezTo>
                <a:cubicBezTo>
                  <a:pt x="250874" y="2514991"/>
                  <a:pt x="279008" y="2525932"/>
                  <a:pt x="309489" y="2546252"/>
                </a:cubicBezTo>
                <a:cubicBezTo>
                  <a:pt x="314178" y="2560320"/>
                  <a:pt x="314294" y="2576876"/>
                  <a:pt x="323557" y="2588455"/>
                </a:cubicBezTo>
                <a:cubicBezTo>
                  <a:pt x="334119" y="2601657"/>
                  <a:pt x="352558" y="2606028"/>
                  <a:pt x="365760" y="2616590"/>
                </a:cubicBezTo>
                <a:cubicBezTo>
                  <a:pt x="420934" y="2660730"/>
                  <a:pt x="362805" y="2634362"/>
                  <a:pt x="436098" y="2658794"/>
                </a:cubicBezTo>
                <a:cubicBezTo>
                  <a:pt x="445477" y="2668172"/>
                  <a:pt x="455948" y="2676572"/>
                  <a:pt x="464234" y="2686929"/>
                </a:cubicBezTo>
                <a:cubicBezTo>
                  <a:pt x="500600" y="2732386"/>
                  <a:pt x="490586" y="2746701"/>
                  <a:pt x="548640" y="2785403"/>
                </a:cubicBezTo>
                <a:cubicBezTo>
                  <a:pt x="562708" y="2794781"/>
                  <a:pt x="575063" y="2807469"/>
                  <a:pt x="590843" y="2813538"/>
                </a:cubicBezTo>
                <a:cubicBezTo>
                  <a:pt x="697422" y="2854530"/>
                  <a:pt x="819388" y="2862739"/>
                  <a:pt x="914400" y="2926080"/>
                </a:cubicBezTo>
                <a:cubicBezTo>
                  <a:pt x="941596" y="2944210"/>
                  <a:pt x="964547" y="2964857"/>
                  <a:pt x="998806" y="2968283"/>
                </a:cubicBezTo>
                <a:cubicBezTo>
                  <a:pt x="1078264" y="2976229"/>
                  <a:pt x="1158240" y="2977661"/>
                  <a:pt x="1237957" y="2982350"/>
                </a:cubicBezTo>
                <a:cubicBezTo>
                  <a:pt x="1353819" y="3020972"/>
                  <a:pt x="1293004" y="3006292"/>
                  <a:pt x="1420837" y="3024554"/>
                </a:cubicBezTo>
                <a:cubicBezTo>
                  <a:pt x="1570892" y="3019865"/>
                  <a:pt x="1721340" y="3022302"/>
                  <a:pt x="1871003" y="3010486"/>
                </a:cubicBezTo>
                <a:cubicBezTo>
                  <a:pt x="1900568" y="3008152"/>
                  <a:pt x="1926637" y="2989543"/>
                  <a:pt x="1955409" y="2982350"/>
                </a:cubicBezTo>
                <a:cubicBezTo>
                  <a:pt x="1974166" y="2977661"/>
                  <a:pt x="1992806" y="2972477"/>
                  <a:pt x="2011680" y="2968283"/>
                </a:cubicBezTo>
                <a:cubicBezTo>
                  <a:pt x="2035021" y="2963096"/>
                  <a:pt x="2058950" y="2960506"/>
                  <a:pt x="2082018" y="2954215"/>
                </a:cubicBezTo>
                <a:cubicBezTo>
                  <a:pt x="2110631" y="2946412"/>
                  <a:pt x="2166425" y="2926080"/>
                  <a:pt x="2166425" y="2926080"/>
                </a:cubicBezTo>
                <a:cubicBezTo>
                  <a:pt x="2234366" y="2858136"/>
                  <a:pt x="2151700" y="2944484"/>
                  <a:pt x="2222695" y="2855741"/>
                </a:cubicBezTo>
                <a:cubicBezTo>
                  <a:pt x="2230981" y="2845384"/>
                  <a:pt x="2242545" y="2837963"/>
                  <a:pt x="2250831" y="2827606"/>
                </a:cubicBezTo>
                <a:cubicBezTo>
                  <a:pt x="2261393" y="2814404"/>
                  <a:pt x="2265764" y="2795965"/>
                  <a:pt x="2278966" y="2785403"/>
                </a:cubicBezTo>
                <a:cubicBezTo>
                  <a:pt x="2290545" y="2776140"/>
                  <a:pt x="2307101" y="2776024"/>
                  <a:pt x="2321169" y="2771335"/>
                </a:cubicBezTo>
                <a:cubicBezTo>
                  <a:pt x="2330548" y="2761957"/>
                  <a:pt x="2341019" y="2753557"/>
                  <a:pt x="2349305" y="2743200"/>
                </a:cubicBezTo>
                <a:cubicBezTo>
                  <a:pt x="2359867" y="2729998"/>
                  <a:pt x="2365485" y="2712952"/>
                  <a:pt x="2377440" y="2700997"/>
                </a:cubicBezTo>
                <a:cubicBezTo>
                  <a:pt x="2389395" y="2689042"/>
                  <a:pt x="2406654" y="2683685"/>
                  <a:pt x="2419643" y="2672861"/>
                </a:cubicBezTo>
                <a:cubicBezTo>
                  <a:pt x="2527952" y="2582603"/>
                  <a:pt x="2399274" y="2672372"/>
                  <a:pt x="2504049" y="2602523"/>
                </a:cubicBezTo>
                <a:lnTo>
                  <a:pt x="2532185" y="2518117"/>
                </a:lnTo>
                <a:cubicBezTo>
                  <a:pt x="2536874" y="2504049"/>
                  <a:pt x="2535767" y="2486399"/>
                  <a:pt x="2546252" y="2475914"/>
                </a:cubicBezTo>
                <a:lnTo>
                  <a:pt x="2574388" y="2447778"/>
                </a:lnTo>
                <a:cubicBezTo>
                  <a:pt x="2579077" y="2433710"/>
                  <a:pt x="2580826" y="2418290"/>
                  <a:pt x="2588455" y="2405575"/>
                </a:cubicBezTo>
                <a:cubicBezTo>
                  <a:pt x="2595279" y="2394202"/>
                  <a:pt x="2610659" y="2389303"/>
                  <a:pt x="2616591" y="2377440"/>
                </a:cubicBezTo>
                <a:cubicBezTo>
                  <a:pt x="2629854" y="2350914"/>
                  <a:pt x="2635348" y="2321169"/>
                  <a:pt x="2644726" y="2293034"/>
                </a:cubicBezTo>
                <a:cubicBezTo>
                  <a:pt x="2649415" y="2278966"/>
                  <a:pt x="2650568" y="2263168"/>
                  <a:pt x="2658794" y="2250830"/>
                </a:cubicBezTo>
                <a:cubicBezTo>
                  <a:pt x="2703379" y="2183952"/>
                  <a:pt x="2681584" y="2224664"/>
                  <a:pt x="2715065" y="2124221"/>
                </a:cubicBezTo>
                <a:lnTo>
                  <a:pt x="2729132" y="2082018"/>
                </a:lnTo>
                <a:cubicBezTo>
                  <a:pt x="2733821" y="2067950"/>
                  <a:pt x="2740292" y="2054356"/>
                  <a:pt x="2743200" y="2039815"/>
                </a:cubicBezTo>
                <a:cubicBezTo>
                  <a:pt x="2763084" y="1940399"/>
                  <a:pt x="2749708" y="1992156"/>
                  <a:pt x="2785403" y="1885070"/>
                </a:cubicBezTo>
                <a:lnTo>
                  <a:pt x="2799471" y="1842867"/>
                </a:lnTo>
                <a:cubicBezTo>
                  <a:pt x="2808096" y="1739368"/>
                  <a:pt x="2812280" y="1661131"/>
                  <a:pt x="2827606" y="1561514"/>
                </a:cubicBezTo>
                <a:cubicBezTo>
                  <a:pt x="2834749" y="1515086"/>
                  <a:pt x="2844541" y="1479707"/>
                  <a:pt x="2855741" y="1434904"/>
                </a:cubicBezTo>
                <a:cubicBezTo>
                  <a:pt x="2860430" y="1359876"/>
                  <a:pt x="2859652" y="1284306"/>
                  <a:pt x="2869809" y="1209821"/>
                </a:cubicBezTo>
                <a:cubicBezTo>
                  <a:pt x="2873816" y="1180436"/>
                  <a:pt x="2897945" y="1125415"/>
                  <a:pt x="2897945" y="1125415"/>
                </a:cubicBezTo>
                <a:cubicBezTo>
                  <a:pt x="2886954" y="1026498"/>
                  <a:pt x="2912484" y="1016064"/>
                  <a:pt x="2855741" y="970670"/>
                </a:cubicBezTo>
                <a:cubicBezTo>
                  <a:pt x="2842539" y="960108"/>
                  <a:pt x="2827606" y="951913"/>
                  <a:pt x="2813538" y="942535"/>
                </a:cubicBezTo>
                <a:cubicBezTo>
                  <a:pt x="2773689" y="822981"/>
                  <a:pt x="2829266" y="968748"/>
                  <a:pt x="2771335" y="872197"/>
                </a:cubicBezTo>
                <a:cubicBezTo>
                  <a:pt x="2763706" y="859482"/>
                  <a:pt x="2763899" y="843257"/>
                  <a:pt x="2757268" y="829994"/>
                </a:cubicBezTo>
                <a:cubicBezTo>
                  <a:pt x="2749707" y="814871"/>
                  <a:pt x="2738511" y="801858"/>
                  <a:pt x="2729132" y="787790"/>
                </a:cubicBezTo>
                <a:cubicBezTo>
                  <a:pt x="2724443" y="773722"/>
                  <a:pt x="2722694" y="758302"/>
                  <a:pt x="2715065" y="745587"/>
                </a:cubicBezTo>
                <a:cubicBezTo>
                  <a:pt x="2695755" y="713404"/>
                  <a:pt x="2677920" y="714449"/>
                  <a:pt x="2644726" y="703384"/>
                </a:cubicBezTo>
                <a:cubicBezTo>
                  <a:pt x="2640037" y="689316"/>
                  <a:pt x="2639921" y="672760"/>
                  <a:pt x="2630658" y="661181"/>
                </a:cubicBezTo>
                <a:cubicBezTo>
                  <a:pt x="2620096" y="647979"/>
                  <a:pt x="2601657" y="643608"/>
                  <a:pt x="2588455" y="633046"/>
                </a:cubicBezTo>
                <a:cubicBezTo>
                  <a:pt x="2488229" y="552865"/>
                  <a:pt x="2648013" y="663371"/>
                  <a:pt x="2518117" y="576775"/>
                </a:cubicBezTo>
                <a:cubicBezTo>
                  <a:pt x="2515091" y="561645"/>
                  <a:pt x="2502959" y="485864"/>
                  <a:pt x="2489981" y="464234"/>
                </a:cubicBezTo>
                <a:cubicBezTo>
                  <a:pt x="2483157" y="452861"/>
                  <a:pt x="2471224" y="445477"/>
                  <a:pt x="2461846" y="436098"/>
                </a:cubicBezTo>
                <a:cubicBezTo>
                  <a:pt x="2431152" y="344018"/>
                  <a:pt x="2473782" y="434393"/>
                  <a:pt x="2405575" y="379827"/>
                </a:cubicBezTo>
                <a:cubicBezTo>
                  <a:pt x="2392373" y="369265"/>
                  <a:pt x="2389395" y="349579"/>
                  <a:pt x="2377440" y="337624"/>
                </a:cubicBezTo>
                <a:cubicBezTo>
                  <a:pt x="2365485" y="325669"/>
                  <a:pt x="2348074" y="320492"/>
                  <a:pt x="2335237" y="309489"/>
                </a:cubicBezTo>
                <a:cubicBezTo>
                  <a:pt x="2315097" y="292226"/>
                  <a:pt x="2301037" y="267932"/>
                  <a:pt x="2278966" y="253218"/>
                </a:cubicBezTo>
                <a:cubicBezTo>
                  <a:pt x="2264898" y="243840"/>
                  <a:pt x="2252213" y="231950"/>
                  <a:pt x="2236763" y="225083"/>
                </a:cubicBezTo>
                <a:cubicBezTo>
                  <a:pt x="2209662" y="213038"/>
                  <a:pt x="2177033" y="213398"/>
                  <a:pt x="2152357" y="196947"/>
                </a:cubicBezTo>
                <a:cubicBezTo>
                  <a:pt x="2097816" y="160587"/>
                  <a:pt x="2126194" y="174159"/>
                  <a:pt x="2067951" y="154744"/>
                </a:cubicBezTo>
                <a:cubicBezTo>
                  <a:pt x="2058572" y="145366"/>
                  <a:pt x="2051678" y="132540"/>
                  <a:pt x="2039815" y="126609"/>
                </a:cubicBezTo>
                <a:cubicBezTo>
                  <a:pt x="1985630" y="99517"/>
                  <a:pt x="1896947" y="88364"/>
                  <a:pt x="1842868" y="70338"/>
                </a:cubicBezTo>
                <a:lnTo>
                  <a:pt x="1716258" y="28135"/>
                </a:lnTo>
                <a:cubicBezTo>
                  <a:pt x="1702190" y="23446"/>
                  <a:pt x="1688441" y="17663"/>
                  <a:pt x="1674055" y="14067"/>
                </a:cubicBezTo>
                <a:lnTo>
                  <a:pt x="1617785" y="0"/>
                </a:lnTo>
                <a:cubicBezTo>
                  <a:pt x="1584960" y="4689"/>
                  <a:pt x="1551825" y="7564"/>
                  <a:pt x="1519311" y="14067"/>
                </a:cubicBezTo>
                <a:cubicBezTo>
                  <a:pt x="1504770" y="16975"/>
                  <a:pt x="1491855" y="26583"/>
                  <a:pt x="1477108" y="28135"/>
                </a:cubicBezTo>
                <a:cubicBezTo>
                  <a:pt x="1402347" y="36005"/>
                  <a:pt x="1327053" y="37514"/>
                  <a:pt x="1252025" y="42203"/>
                </a:cubicBezTo>
                <a:cubicBezTo>
                  <a:pt x="1114050" y="88194"/>
                  <a:pt x="1197173" y="72801"/>
                  <a:pt x="998806" y="56270"/>
                </a:cubicBezTo>
                <a:cubicBezTo>
                  <a:pt x="930109" y="33372"/>
                  <a:pt x="913471" y="21433"/>
                  <a:pt x="815926" y="56270"/>
                </a:cubicBezTo>
                <a:cubicBezTo>
                  <a:pt x="790945" y="65192"/>
                  <a:pt x="778412" y="93784"/>
                  <a:pt x="759655" y="112541"/>
                </a:cubicBezTo>
                <a:cubicBezTo>
                  <a:pt x="750277" y="121920"/>
                  <a:pt x="744103" y="136483"/>
                  <a:pt x="731520" y="140677"/>
                </a:cubicBezTo>
                <a:lnTo>
                  <a:pt x="647114" y="168812"/>
                </a:lnTo>
                <a:cubicBezTo>
                  <a:pt x="637735" y="178190"/>
                  <a:pt x="630351" y="190123"/>
                  <a:pt x="618978" y="196947"/>
                </a:cubicBezTo>
                <a:cubicBezTo>
                  <a:pt x="606262" y="204576"/>
                  <a:pt x="591364" y="208362"/>
                  <a:pt x="576775" y="211015"/>
                </a:cubicBezTo>
                <a:cubicBezTo>
                  <a:pt x="496204" y="225665"/>
                  <a:pt x="454855" y="243840"/>
                  <a:pt x="422031" y="253218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4600" y="368252"/>
            <a:ext cx="476016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Transformation zone</a:t>
            </a:r>
            <a:endParaRPr lang="th-TH" sz="2800" dirty="0">
              <a:solidFill>
                <a:srgbClr val="FF0000"/>
              </a:solidFill>
            </a:endParaRPr>
          </a:p>
        </p:txBody>
      </p:sp>
      <p:pic>
        <p:nvPicPr>
          <p:cNvPr id="109570" name="Picture 2" descr="ผลการค้นหารูปภาพสำหรับ metaplasia squamous cerv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26" y="990600"/>
            <a:ext cx="7968916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12369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T-zone2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/>
          <a:stretch>
            <a:fillRect/>
          </a:stretch>
        </p:blipFill>
        <p:spPr bwMode="auto">
          <a:xfrm>
            <a:off x="533400" y="228600"/>
            <a:ext cx="762000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3" name="AutoShape 3"/>
          <p:cNvSpPr>
            <a:spLocks/>
          </p:cNvSpPr>
          <p:nvPr/>
        </p:nvSpPr>
        <p:spPr bwMode="auto">
          <a:xfrm>
            <a:off x="2209800" y="2743200"/>
            <a:ext cx="1066800" cy="3352800"/>
          </a:xfrm>
          <a:prstGeom prst="leftBrace">
            <a:avLst>
              <a:gd name="adj1" fmla="val 261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280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685800" y="41148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000032"/>
                </a:solidFill>
                <a:latin typeface="Lucida Console" pitchFamily="49" charset="0"/>
                <a:cs typeface="Angsana New" pitchFamily="18" charset="-34"/>
              </a:rPr>
              <a:t>T-zone</a:t>
            </a:r>
          </a:p>
        </p:txBody>
      </p:sp>
    </p:spTree>
    <p:extLst>
      <p:ext uri="{BB962C8B-B14F-4D97-AF65-F5344CB8AC3E}">
        <p14:creationId xmlns:p14="http://schemas.microsoft.com/office/powerpoint/2010/main" val="13940322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 animBg="1"/>
      <p:bldP spid="199684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" y="-262570"/>
            <a:ext cx="184709" cy="525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6" tIns="45709" rIns="91416" bIns="45709" numCol="1" anchor="ctr" anchorCtr="0" compatLnSpc="1">
            <a:prstTxWarp prst="textNoShape">
              <a:avLst/>
            </a:prstTxWarp>
            <a:spAutoFit/>
          </a:bodyPr>
          <a:lstStyle/>
          <a:p>
            <a:pPr defTabSz="914165"/>
            <a:endParaRPr lang="th-TH" sz="2800">
              <a:solidFill>
                <a:prstClr val="black"/>
              </a:solidFill>
            </a:endParaRPr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373889"/>
              </p:ext>
            </p:extLst>
          </p:nvPr>
        </p:nvGraphicFramePr>
        <p:xfrm>
          <a:off x="-1" y="0"/>
          <a:ext cx="914400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ภาพนิ่ง" r:id="rId5" imgW="4168079" imgH="3127335" progId="PowerPoint.Slide.12">
                  <p:embed/>
                </p:oleObj>
              </mc:Choice>
              <mc:Fallback>
                <p:oleObj name="ภาพนิ่ง" r:id="rId5" imgW="4168079" imgH="3127335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" y="0"/>
                        <a:ext cx="9144001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01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600" dirty="0" smtClean="0">
                <a:effectLst/>
                <a:cs typeface="Calibri" pitchFamily="34" charset="0"/>
              </a:rPr>
              <a:t>Changes of TZ in Pregnancy</a:t>
            </a:r>
            <a:endParaRPr lang="en-US" sz="3600" dirty="0">
              <a:effectLst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95400"/>
            <a:ext cx="3733800" cy="5105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Cervix enlarges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Becomes congested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 Columnar epithelium extends to ectocervix (</a:t>
            </a:r>
            <a:r>
              <a:rPr lang="en-US" sz="2400" dirty="0" err="1" smtClean="0">
                <a:cs typeface="Calibri" pitchFamily="34" charset="0"/>
              </a:rPr>
              <a:t>ectropion</a:t>
            </a:r>
            <a:r>
              <a:rPr lang="en-US" sz="2400" dirty="0" smtClean="0">
                <a:cs typeface="Calibri" pitchFamily="34" charset="0"/>
              </a:rPr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 SCJ is easily visible on </a:t>
            </a:r>
            <a:r>
              <a:rPr lang="en-US" sz="2400" dirty="0" err="1" smtClean="0">
                <a:cs typeface="Calibri" pitchFamily="34" charset="0"/>
              </a:rPr>
              <a:t>ectocervix</a:t>
            </a:r>
            <a:endParaRPr lang="en-US" sz="2400" dirty="0" smtClean="0">
              <a:cs typeface="Calibri" pitchFamily="34" charset="0"/>
            </a:endParaRPr>
          </a:p>
        </p:txBody>
      </p:sp>
      <p:pic>
        <p:nvPicPr>
          <p:cNvPr id="1026" name="Picture 2" descr="G:\17\smily_101321170\Imag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2037" y="1371600"/>
            <a:ext cx="5282513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Changes in </a:t>
            </a:r>
            <a:r>
              <a:rPr lang="en-US" dirty="0" err="1" smtClean="0"/>
              <a:t>peri</a:t>
            </a:r>
            <a:r>
              <a:rPr lang="en-US" dirty="0" smtClean="0"/>
              <a:t>-menopausal period and after menopause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04800" y="1295400"/>
            <a:ext cx="3962400" cy="5181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dirty="0" smtClean="0"/>
              <a:t>Cervix shrinks due to lack of oestrogen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SCJ recedes into </a:t>
            </a:r>
            <a:r>
              <a:rPr lang="en-IN" dirty="0" err="1" smtClean="0"/>
              <a:t>endocervical</a:t>
            </a:r>
            <a:r>
              <a:rPr lang="en-IN" dirty="0" smtClean="0"/>
              <a:t> canal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SCJ often not visible on </a:t>
            </a:r>
            <a:r>
              <a:rPr lang="en-IN" dirty="0" err="1" smtClean="0"/>
              <a:t>ectocx</a:t>
            </a:r>
            <a:endParaRPr lang="th-TH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Not stained for </a:t>
            </a:r>
            <a:r>
              <a:rPr lang="en-US" dirty="0" err="1" smtClean="0"/>
              <a:t>Lugol</a:t>
            </a:r>
            <a:endParaRPr lang="en-IN" dirty="0" smtClean="0"/>
          </a:p>
          <a:p>
            <a:endParaRPr lang="en-IN" dirty="0"/>
          </a:p>
        </p:txBody>
      </p:sp>
      <p:pic>
        <p:nvPicPr>
          <p:cNvPr id="7" name="Picture 8" descr="C:\Users\PARTHA BASU\Documents\colpo book\menopausal cx\Image11.jpg"/>
          <p:cNvPicPr>
            <a:picLocks noChangeAspect="1" noChangeArrowheads="1"/>
          </p:cNvPicPr>
          <p:nvPr/>
        </p:nvPicPr>
        <p:blipFill>
          <a:blip r:embed="rId2" cstate="print"/>
          <a:srcRect r="16250"/>
          <a:stretch>
            <a:fillRect/>
          </a:stretch>
        </p:blipFill>
        <p:spPr bwMode="auto">
          <a:xfrm>
            <a:off x="4495800" y="1544471"/>
            <a:ext cx="4572000" cy="4094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t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960440" cy="459587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IG6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662" y="1606767"/>
            <a:ext cx="4412634" cy="389782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99595" y="211213"/>
            <a:ext cx="5102680" cy="523220"/>
          </a:xfrm>
          <a:prstGeom prst="rect">
            <a:avLst/>
          </a:prstGeom>
          <a:solidFill>
            <a:srgbClr val="D9EDF3"/>
          </a:solidFill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th-TH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Atrophic Squamous </a:t>
            </a:r>
            <a:r>
              <a:rPr lang="en-US" altLang="th-TH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Epithelium</a:t>
            </a:r>
          </a:p>
        </p:txBody>
      </p:sp>
      <p:sp>
        <p:nvSpPr>
          <p:cNvPr id="5" name="Rectangle 4"/>
          <p:cNvSpPr/>
          <p:nvPr/>
        </p:nvSpPr>
        <p:spPr>
          <a:xfrm>
            <a:off x="971600" y="5805264"/>
            <a:ext cx="7560840" cy="6832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th-TH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atrophic </a:t>
            </a:r>
            <a:r>
              <a:rPr lang="en-US" altLang="th-TH" sz="2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and visible </a:t>
            </a:r>
            <a:r>
              <a:rPr lang="en-US" altLang="th-TH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blood vessel in menopause</a:t>
            </a:r>
          </a:p>
        </p:txBody>
      </p:sp>
    </p:spTree>
    <p:extLst>
      <p:ext uri="{BB962C8B-B14F-4D97-AF65-F5344CB8AC3E}">
        <p14:creationId xmlns:p14="http://schemas.microsoft.com/office/powerpoint/2010/main" val="428496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193881FF-999A-4031-B949-D02498428019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87043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87044" name="Text Box 2"/>
          <p:cNvSpPr txBox="1">
            <a:spLocks noChangeArrowheads="1"/>
          </p:cNvSpPr>
          <p:nvPr/>
        </p:nvSpPr>
        <p:spPr bwMode="auto">
          <a:xfrm>
            <a:off x="457200" y="990600"/>
            <a:ext cx="8229600" cy="500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000" b="1" dirty="0" err="1" smtClean="0">
                <a:solidFill>
                  <a:srgbClr val="FFFF00"/>
                </a:solidFill>
                <a:latin typeface="Angsana New" pitchFamily="18" charset="-34"/>
              </a:rPr>
              <a:t>Acetowhite</a:t>
            </a:r>
            <a:r>
              <a:rPr lang="en-US" sz="6000" b="1" dirty="0" smtClean="0">
                <a:solidFill>
                  <a:srgbClr val="FFFF00"/>
                </a:solidFill>
                <a:latin typeface="Angsana New" pitchFamily="18" charset="-34"/>
              </a:rPr>
              <a:t> in Non-Neoplastic Cervix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FFFF"/>
                </a:solidFill>
                <a:latin typeface="Angsana New" pitchFamily="18" charset="-34"/>
              </a:rPr>
              <a:t>-  Squamous metaplasia</a:t>
            </a:r>
          </a:p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FFFF"/>
                </a:solidFill>
                <a:latin typeface="Angsana New" pitchFamily="18" charset="-34"/>
              </a:rPr>
              <a:t>-  Healing / Regenerative epithelium</a:t>
            </a:r>
          </a:p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FFFF"/>
                </a:solidFill>
                <a:latin typeface="Angsana New" pitchFamily="18" charset="-34"/>
              </a:rPr>
              <a:t>-  HPV infection</a:t>
            </a:r>
          </a:p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FFFF"/>
                </a:solidFill>
                <a:latin typeface="Angsana New" pitchFamily="18" charset="-34"/>
              </a:rPr>
              <a:t>-  Inflammation</a:t>
            </a:r>
          </a:p>
        </p:txBody>
      </p:sp>
      <p:sp>
        <p:nvSpPr>
          <p:cNvPr id="87045" name="Line 3"/>
          <p:cNvSpPr>
            <a:spLocks noChangeShapeType="1"/>
          </p:cNvSpPr>
          <p:nvPr/>
        </p:nvSpPr>
        <p:spPr bwMode="auto">
          <a:xfrm>
            <a:off x="457200" y="1905000"/>
            <a:ext cx="807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87046" name="Line 4"/>
          <p:cNvSpPr>
            <a:spLocks noChangeShapeType="1"/>
          </p:cNvSpPr>
          <p:nvPr/>
        </p:nvSpPr>
        <p:spPr bwMode="auto">
          <a:xfrm>
            <a:off x="533400" y="5867400"/>
            <a:ext cx="7924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87047" name="Text Box 5"/>
          <p:cNvSpPr txBox="1">
            <a:spLocks noChangeArrowheads="1"/>
          </p:cNvSpPr>
          <p:nvPr/>
        </p:nvSpPr>
        <p:spPr bwMode="auto">
          <a:xfrm>
            <a:off x="8626475" y="6416675"/>
            <a:ext cx="68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32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" y="1524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Remember !!!</a:t>
            </a:r>
            <a:endParaRPr lang="th-TH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42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DSCN0087 r 2.jpg"/>
          <p:cNvPicPr>
            <a:picLocks noChangeAspect="1"/>
          </p:cNvPicPr>
          <p:nvPr/>
        </p:nvPicPr>
        <p:blipFill>
          <a:blip r:embed="rId2" cstate="print">
            <a:lum bright="-37000"/>
          </a:blip>
          <a:srcRect/>
          <a:stretch>
            <a:fillRect/>
          </a:stretch>
        </p:blipFill>
        <p:spPr bwMode="auto">
          <a:xfrm>
            <a:off x="0" y="0"/>
            <a:ext cx="942975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2996952"/>
            <a:ext cx="5832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smtClean="0">
                <a:solidFill>
                  <a:srgbClr val="FFFF00"/>
                </a:solidFill>
                <a:latin typeface="Calibri" pitchFamily="34" charset="0"/>
              </a:rPr>
              <a:t>THANK YOU </a:t>
            </a:r>
            <a:endParaRPr lang="th-TH" sz="6000" b="1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54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Gross anatomy of cervix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4838700" cy="5257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400" dirty="0" err="1" smtClean="0">
                <a:cs typeface="Calibri" pitchFamily="34" charset="0"/>
              </a:rPr>
              <a:t>Endocervix</a:t>
            </a:r>
            <a:r>
              <a:rPr lang="en-US" sz="2400" dirty="0" smtClean="0">
                <a:cs typeface="Calibri" pitchFamily="34" charset="0"/>
              </a:rPr>
              <a:t> (Cervical canal)</a:t>
            </a:r>
          </a:p>
          <a:p>
            <a:pPr lvl="1"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Situated at center of cervix</a:t>
            </a:r>
          </a:p>
          <a:p>
            <a:pPr lvl="1"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Opens into vagina through external </a:t>
            </a:r>
            <a:r>
              <a:rPr lang="en-US" sz="2400" dirty="0" err="1" smtClean="0">
                <a:cs typeface="Calibri" pitchFamily="34" charset="0"/>
              </a:rPr>
              <a:t>os</a:t>
            </a:r>
            <a:endParaRPr lang="en-US" sz="2400" dirty="0" smtClean="0"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400" dirty="0" err="1" smtClean="0">
                <a:cs typeface="Calibri" pitchFamily="34" charset="0"/>
              </a:rPr>
              <a:t>Ectocervix</a:t>
            </a:r>
            <a:r>
              <a:rPr lang="en-US" sz="2400" dirty="0" smtClean="0">
                <a:cs typeface="Calibri" pitchFamily="34" charset="0"/>
              </a:rPr>
              <a:t> </a:t>
            </a:r>
          </a:p>
          <a:p>
            <a:pPr lvl="1"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Part of cervix beyond external </a:t>
            </a:r>
            <a:r>
              <a:rPr lang="en-US" sz="2400" dirty="0" err="1" smtClean="0">
                <a:cs typeface="Calibri" pitchFamily="34" charset="0"/>
              </a:rPr>
              <a:t>os</a:t>
            </a:r>
            <a:endParaRPr lang="en-US" sz="2400" dirty="0" smtClean="0">
              <a:cs typeface="Calibri" pitchFamily="34" charset="0"/>
            </a:endParaRPr>
          </a:p>
          <a:p>
            <a:pPr lvl="1"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400" dirty="0" smtClean="0">
                <a:cs typeface="Calibri" pitchFamily="34" charset="0"/>
              </a:rPr>
              <a:t>Readily visible on speculum examination</a:t>
            </a:r>
          </a:p>
          <a:p>
            <a:endParaRPr lang="en-IN" sz="2400" dirty="0"/>
          </a:p>
        </p:txBody>
      </p:sp>
      <p:pic>
        <p:nvPicPr>
          <p:cNvPr id="1026" name="Picture 2" descr="E:\Rinku\Shivangi clinic\Case 11\Imag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7300" y="1679238"/>
            <a:ext cx="4038600" cy="3543926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629400" y="4800600"/>
            <a:ext cx="25146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Calibri" pitchFamily="34" charset="0"/>
              </a:rPr>
              <a:t>Ectocervix</a:t>
            </a:r>
            <a:endParaRPr kumimoji="0" lang="en-I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629400" y="1905000"/>
            <a:ext cx="25146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Calibri" pitchFamily="34" charset="0"/>
              </a:rPr>
              <a:t>Endocervix</a:t>
            </a:r>
            <a:endParaRPr kumimoji="0" lang="en-I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6819900" y="2933700"/>
            <a:ext cx="6858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 flipH="1" flipV="1">
            <a:off x="7429500" y="4686300"/>
            <a:ext cx="5334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Shape of external </a:t>
            </a:r>
            <a:r>
              <a:rPr lang="en-IN" dirty="0" err="1" smtClean="0"/>
              <a:t>os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5486400"/>
            <a:ext cx="4343400" cy="76200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125"/>
              </a:spcBef>
              <a:spcAft>
                <a:spcPts val="125"/>
              </a:spcAft>
              <a:buFont typeface="Wingdings" pitchFamily="2" charset="2"/>
              <a:buChar char="Ø"/>
            </a:pPr>
            <a:r>
              <a:rPr lang="en-US" sz="2800" dirty="0" smtClean="0">
                <a:cs typeface="Calibri" pitchFamily="34" charset="0"/>
              </a:rPr>
              <a:t>Round in </a:t>
            </a:r>
            <a:r>
              <a:rPr lang="en-US" sz="2800" dirty="0" err="1" smtClean="0">
                <a:cs typeface="Calibri" pitchFamily="34" charset="0"/>
              </a:rPr>
              <a:t>nulliparous</a:t>
            </a:r>
            <a:r>
              <a:rPr lang="en-US" sz="2800" dirty="0" smtClean="0">
                <a:cs typeface="Calibri" pitchFamily="34" charset="0"/>
              </a:rPr>
              <a:t> women</a:t>
            </a:r>
            <a:endParaRPr lang="en-IN" dirty="0"/>
          </a:p>
        </p:txBody>
      </p:sp>
      <p:pic>
        <p:nvPicPr>
          <p:cNvPr id="4" name="Content Placeholder 3" descr="Imag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557867"/>
            <a:ext cx="4422279" cy="3930915"/>
          </a:xfrm>
          <a:prstGeom prst="rect">
            <a:avLst/>
          </a:prstGeom>
        </p:spPr>
      </p:pic>
      <p:pic>
        <p:nvPicPr>
          <p:cNvPr id="5" name="Picture 4" descr="D:\Colpo\201409\03\Rajni Rani_094825107\Image1.jpg"/>
          <p:cNvPicPr/>
          <p:nvPr/>
        </p:nvPicPr>
        <p:blipFill>
          <a:blip r:embed="rId3" cstate="print"/>
          <a:srcRect l="30868" t="5423" r="11046" b="12330"/>
          <a:stretch>
            <a:fillRect/>
          </a:stretch>
        </p:blipFill>
        <p:spPr bwMode="auto">
          <a:xfrm>
            <a:off x="228600" y="1524000"/>
            <a:ext cx="411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419600" y="5410200"/>
            <a:ext cx="4572000" cy="914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spcBef>
                <a:spcPts val="125"/>
              </a:spcBef>
              <a:spcAft>
                <a:spcPts val="125"/>
              </a:spcAft>
              <a:buClr>
                <a:schemeClr val="accent1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Calibri" pitchFamily="34" charset="0"/>
              </a:rPr>
              <a:t>Slit-like (‘fish mouth appearance’) in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Calibri" pitchFamily="34" charset="0"/>
              </a:rPr>
              <a:t>parous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Calibri" pitchFamily="34" charset="0"/>
              </a:rPr>
              <a:t> women </a:t>
            </a:r>
            <a:endParaRPr kumimoji="0" lang="en-I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D9D28-7EBA-4468-8CA9-A7DF5D900BE7}" type="datetime1">
              <a:rPr lang="en-US">
                <a:solidFill>
                  <a:srgbClr val="FFFFFF"/>
                </a:solidFill>
              </a:rPr>
              <a:pPr/>
              <a:t>9/3/2017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Sathone Boonlikit</a:t>
            </a:r>
            <a:endParaRPr lang="th-TH">
              <a:solidFill>
                <a:srgbClr val="FFFFFF"/>
              </a:solidFill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001000" cy="375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6000" b="1" dirty="0" smtClean="0">
                <a:solidFill>
                  <a:srgbClr val="FFFF00"/>
                </a:solidFill>
              </a:rPr>
              <a:t>Epithelium of Cervix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srgbClr val="FFFFFF"/>
                </a:solidFill>
              </a:rPr>
              <a:t>-  Squamous epithelium</a:t>
            </a: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srgbClr val="FFFFFF"/>
                </a:solidFill>
              </a:rPr>
              <a:t>-  Columnar epithelium</a:t>
            </a: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srgbClr val="FFFFFF"/>
                </a:solidFill>
              </a:rPr>
              <a:t>-  </a:t>
            </a:r>
            <a:r>
              <a:rPr lang="en-US" sz="4400" b="1" dirty="0" err="1" smtClean="0">
                <a:solidFill>
                  <a:srgbClr val="FFFFFF"/>
                </a:solidFill>
              </a:rPr>
              <a:t>Squamo</a:t>
            </a:r>
            <a:r>
              <a:rPr lang="en-US" sz="4400" b="1" dirty="0" smtClean="0">
                <a:solidFill>
                  <a:srgbClr val="FFFFFF"/>
                </a:solidFill>
              </a:rPr>
              <a:t> - Columnar junction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 flipV="1">
            <a:off x="533400" y="2133600"/>
            <a:ext cx="7924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609600" y="5029200"/>
            <a:ext cx="7772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th-TH" sz="2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fld id="{3652BCEB-16B7-40FF-A7D9-343657E0C690}" type="datetime1">
              <a:rPr lang="en-US" sz="1400" smtClean="0">
                <a:solidFill>
                  <a:srgbClr val="FFFFFF"/>
                </a:solidFill>
              </a:rPr>
              <a:pPr eaLnBrk="1" hangingPunct="1"/>
              <a:t>9/3/2017</a:t>
            </a:fld>
            <a:endParaRPr lang="th-TH" sz="1400" smtClean="0">
              <a:solidFill>
                <a:srgbClr val="FFFFFF"/>
              </a:solidFill>
            </a:endParaRPr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FFFFFF"/>
                </a:solidFill>
              </a:rPr>
              <a:t>Sathone Boonlikit</a:t>
            </a:r>
            <a:endParaRPr lang="th-TH" sz="1400" smtClean="0">
              <a:solidFill>
                <a:srgbClr val="FFFFFF"/>
              </a:solidFill>
            </a:endParaRPr>
          </a:p>
        </p:txBody>
      </p:sp>
      <p:pic>
        <p:nvPicPr>
          <p:cNvPr id="10244" name="Picture 2" descr="C:\My Documents\S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457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 descr="C:\My Documents\S1.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4648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47800" y="703375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FFFFFF"/>
                </a:solidFill>
              </a:rPr>
              <a:t>Squamous epithelium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2587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DSN DuSit"/>
        <a:ea typeface=""/>
        <a:cs typeface="DSN DuSit"/>
      </a:majorFont>
      <a:minorFont>
        <a:latin typeface="DSN DuSit"/>
        <a:ea typeface=""/>
        <a:cs typeface="DSN DuSi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0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3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4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5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_ค่าเริ่มต้นการออกแบบ">
  <a:themeElements>
    <a:clrScheme name="ค่าเริ่มต้นการออกแบบ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ค่าเริ่มต้นการออกแบบ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ค่าเริ่มต้นการออกแบบ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16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8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 normal cervix">
  <a:themeElements>
    <a:clrScheme name="The normal cervix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e normal cervix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he normal cervix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e normal cervix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 normal cervix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 normal cervix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 normal cervix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 normal cervix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 normal cervix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951</TotalTime>
  <Words>1243</Words>
  <Application>Microsoft Office PowerPoint</Application>
  <PresentationFormat>On-screen Show (4:3)</PresentationFormat>
  <Paragraphs>283</Paragraphs>
  <Slides>58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31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91" baseType="lpstr">
      <vt:lpstr>Origin</vt:lpstr>
      <vt:lpstr>Default Design</vt:lpstr>
      <vt:lpstr>1_Default Design</vt:lpstr>
      <vt:lpstr>The normal cervix</vt:lpstr>
      <vt:lpstr>2_Default Design</vt:lpstr>
      <vt:lpstr>3_Default Design</vt:lpstr>
      <vt:lpstr>4_Default Design</vt:lpstr>
      <vt:lpstr>5_Default Design</vt:lpstr>
      <vt:lpstr>7_Default Design</vt:lpstr>
      <vt:lpstr>6_Default Design</vt:lpstr>
      <vt:lpstr>Stream</vt:lpstr>
      <vt:lpstr>Office Theme</vt:lpstr>
      <vt:lpstr>1_Office Theme</vt:lpstr>
      <vt:lpstr>9_Default Design</vt:lpstr>
      <vt:lpstr>2_Office Theme</vt:lpstr>
      <vt:lpstr>1_Origin</vt:lpstr>
      <vt:lpstr>10_Default Design</vt:lpstr>
      <vt:lpstr>3_Office Theme</vt:lpstr>
      <vt:lpstr>11_Default Design</vt:lpstr>
      <vt:lpstr>12_Default Design</vt:lpstr>
      <vt:lpstr>13_Default Design</vt:lpstr>
      <vt:lpstr>4_Office Theme</vt:lpstr>
      <vt:lpstr>5_Office Theme</vt:lpstr>
      <vt:lpstr>6_Office Theme</vt:lpstr>
      <vt:lpstr>14_Default Design</vt:lpstr>
      <vt:lpstr>15_Default Design</vt:lpstr>
      <vt:lpstr>2_ค่าเริ่มต้นการออกแบบ</vt:lpstr>
      <vt:lpstr>7_Office Theme</vt:lpstr>
      <vt:lpstr>16_Default Design</vt:lpstr>
      <vt:lpstr>8_Default Design</vt:lpstr>
      <vt:lpstr>16_Office Theme</vt:lpstr>
      <vt:lpstr>Image</vt:lpstr>
      <vt:lpstr>ภาพนิ่ง</vt:lpstr>
      <vt:lpstr>PowerPoint Presentation</vt:lpstr>
      <vt:lpstr>Parts of female genital tract</vt:lpstr>
      <vt:lpstr>Parts of female genital tract</vt:lpstr>
      <vt:lpstr>PowerPoint Presentation</vt:lpstr>
      <vt:lpstr>Gross anatomy of cervix</vt:lpstr>
      <vt:lpstr>Gross anatomy of cervix</vt:lpstr>
      <vt:lpstr>Shape of external os</vt:lpstr>
      <vt:lpstr>PowerPoint Presentation</vt:lpstr>
      <vt:lpstr>PowerPoint Presentation</vt:lpstr>
      <vt:lpstr>Microscopic feature of normal squamous epithelium</vt:lpstr>
      <vt:lpstr>PowerPoint Presentation</vt:lpstr>
      <vt:lpstr>PowerPoint Presentation</vt:lpstr>
      <vt:lpstr>PowerPoint Presentation</vt:lpstr>
      <vt:lpstr>Microscopic feature of normal columnar epithelium</vt:lpstr>
      <vt:lpstr>PowerPoint Presentation</vt:lpstr>
      <vt:lpstr>PowerPoint Presentation</vt:lpstr>
      <vt:lpstr>Squamo-columnar junction (SCJ)</vt:lpstr>
      <vt:lpstr>PowerPoint Presentation</vt:lpstr>
      <vt:lpstr>PowerPoint Presentation</vt:lpstr>
      <vt:lpstr>PowerPoint Presentation</vt:lpstr>
      <vt:lpstr>Physiological changes of cervical epithelium</vt:lpstr>
      <vt:lpstr>Physiological changes of cervical epithelium</vt:lpstr>
      <vt:lpstr>Physiological changes of cervical epithelium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Transformation Zone (TZ)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Features of normal TZ`</vt:lpstr>
      <vt:lpstr>Features of normal TZ</vt:lpstr>
      <vt:lpstr>PowerPoint Presentation</vt:lpstr>
      <vt:lpstr>Features of normal TZ</vt:lpstr>
      <vt:lpstr>Identification of TZ</vt:lpstr>
      <vt:lpstr>PowerPoint Presentation</vt:lpstr>
      <vt:lpstr>PowerPoint Presentation</vt:lpstr>
      <vt:lpstr>PowerPoint Presentation</vt:lpstr>
      <vt:lpstr>Changes of TZ in Pregnancy</vt:lpstr>
      <vt:lpstr>Changes in peri-menopausal period and after menopause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&amp; PHYSIOLOGY OF FEMALE GENITAL TRACT</dc:title>
  <dc:creator>abc</dc:creator>
  <cp:lastModifiedBy>WINDOWS</cp:lastModifiedBy>
  <cp:revision>133</cp:revision>
  <dcterms:created xsi:type="dcterms:W3CDTF">2014-12-23T08:54:57Z</dcterms:created>
  <dcterms:modified xsi:type="dcterms:W3CDTF">2017-09-03T16:43:34Z</dcterms:modified>
</cp:coreProperties>
</file>